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slides/slide120.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s/slide158.xml" ContentType="application/vnd.openxmlformats-officedocument.presentationml.slide+xml"/>
  <Override PartName="/ppt/theme/themeOverride17.xml" ContentType="application/vnd.openxmlformats-officedocument.themeOverride+xml"/>
  <Override PartName="/ppt/slides/slide136.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Layouts/slideLayout118.xml" ContentType="application/vnd.openxmlformats-officedocument.presentationml.slideLayout+xml"/>
  <Override PartName="/ppt/slideLayouts/slideLayout165.xml" ContentType="application/vnd.openxmlformats-officedocument.presentationml.slideLayout+xml"/>
  <Default Extension="png" ContentType="image/png"/>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theme/themeOverride6.xml" ContentType="application/vnd.openxmlformats-officedocument.themeOverr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Default Extension="emf" ContentType="image/x-emf"/>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theme/theme15.xml" ContentType="application/vnd.openxmlformats-officedocument.theme+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theme/themeOverride14.xml" ContentType="application/vnd.openxmlformats-officedocument.themeOverr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Default Extension="wmf" ContentType="image/x-wmf"/>
  <Override PartName="/ppt/theme/themeOverride3.xml" ContentType="application/vnd.openxmlformats-officedocument.themeOverr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30.xml" ContentType="application/vnd.openxmlformats-officedocument.presentationml.slide+xml"/>
  <Override PartName="/ppt/slides/slide149.xml" ContentType="application/vnd.openxmlformats-officedocument.presentationml.slide+xml"/>
  <Override PartName="/ppt/slideLayouts/slideLayout40.xml" ContentType="application/vnd.openxmlformats-officedocument.presentationml.slideLayout+xml"/>
  <Override PartName="/ppt/theme/themeOverride19.xml" ContentType="application/vnd.openxmlformats-officedocument.themeOverride+xml"/>
  <Override PartName="/ppt/slideMasters/slideMaster13.xml" ContentType="application/vnd.openxmlformats-officedocument.presentationml.slideMaster+xml"/>
  <Override PartName="/ppt/slides/slide138.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Default Extension="wav" ContentType="audio/wav"/>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slides/slide168.xml" ContentType="application/vnd.openxmlformats-officedocument.presentationml.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s/slide157.xml" ContentType="application/vnd.openxmlformats-officedocument.presentationml.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slides/slide98.xml" ContentType="application/vnd.openxmlformats-officedocument.presentationml.slide+xml"/>
  <Override PartName="/ppt/slides/slide146.xml" ContentType="application/vnd.openxmlformats-officedocument.presentationml.slide+xml"/>
  <Override PartName="/ppt/theme/theme9.xml" ContentType="application/vnd.openxmlformats-officedocument.theme+xml"/>
  <Override PartName="/ppt/theme/themeOverride16.xml" ContentType="application/vnd.openxmlformats-officedocument.themeOverr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heme/themeOverride5.xml" ContentType="application/vnd.openxmlformats-officedocument.themeOverr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Default Extension="docx" ContentType="application/vnd.openxmlformats-officedocument.wordprocessingml.document"/>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s/slide129.xml" ContentType="application/vnd.openxmlformats-officedocument.presentationml.slide+xml"/>
  <Override PartName="/ppt/theme/theme14.xml" ContentType="application/vnd.openxmlformats-officedocument.theme+xml"/>
  <Override PartName="/ppt/slides/slide118.xml" ContentType="application/vnd.openxmlformats-officedocument.presentationml.slide+xml"/>
  <Override PartName="/ppt/slides/slide165.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theme/themeOverride13.xml" ContentType="application/vnd.openxmlformats-officedocument.themeOverr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Override2.xml" ContentType="application/vnd.openxmlformats-officedocument.themeOverride+xml"/>
  <Override PartName="/ppt/slides/slide40.xml" ContentType="application/vnd.openxmlformats-officedocument.presentationml.slide+xml"/>
  <Override PartName="/ppt/slides/slide159.xml" ContentType="application/vnd.openxmlformats-officedocument.presentationml.slide+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s/slide148.xml" ContentType="application/vnd.openxmlformats-officedocument.presentationml.slide+xml"/>
  <Default Extension="vml" ContentType="application/vnd.openxmlformats-officedocument.vmlDrawing"/>
  <Override PartName="/ppt/theme/themeOverride18.xml" ContentType="application/vnd.openxmlformats-officedocument.themeOverr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theme/themeOverride7.xml" ContentType="application/vnd.openxmlformats-officedocument.themeOverr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theme/themeOverride10.xml" ContentType="application/vnd.openxmlformats-officedocument.themeOverr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s/slide167.xml" ContentType="application/vnd.openxmlformats-officedocument.presentationml.slide+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theme/theme8.xml" ContentType="application/vnd.openxmlformats-officedocument.theme+xml"/>
  <Override PartName="/ppt/theme/themeOverride15.xml" ContentType="application/vnd.openxmlformats-officedocument.themeOverride+xml"/>
  <Override PartName="/ppt/slides/slide97.xml" ContentType="application/vnd.openxmlformats-officedocument.presentationml.slide+xml"/>
  <Override PartName="/ppt/slides/slide134.xml" ContentType="application/vnd.openxmlformats-officedocument.presentationml.slide+xml"/>
  <Override PartName="/ppt/slideLayouts/slideLayout14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Default Extension="jpeg" ContentType="image/jpeg"/>
  <Override PartName="/ppt/theme/themeOverride4.xml" ContentType="application/vnd.openxmlformats-officedocument.themeOverrid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s/slide139.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theme/theme13.xml" ContentType="application/vnd.openxmlformats-officedocument.theme+xml"/>
  <Override PartName="/ppt/slideLayouts/slideLayout179.xml" ContentType="application/vnd.openxmlformats-officedocument.presentationml.slideLayout+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theme/themeOverride9.xml" ContentType="application/vnd.openxmlformats-officedocument.themeOverride+xml"/>
  <Override PartName="/ppt/slideMasters/slideMaster3.xml" ContentType="application/vnd.openxmlformats-officedocument.presentationml.slideMaster+xml"/>
  <Override PartName="/ppt/slides/slide58.xml" ContentType="application/vnd.openxmlformats-officedocument.presentationml.slid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theme/themeOverride12.xml" ContentType="application/vnd.openxmlformats-officedocument.themeOverr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heme/themeOverride1.xml" ContentType="application/vnd.openxmlformats-officedocument.themeOverr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99.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Layouts/slideLayout98.xml" ContentType="application/vnd.openxmlformats-officedocument.presentationml.slideLayout+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29.xml" ContentType="application/vnd.openxmlformats-officedocument.presentationml.slideLayout+xml"/>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07.xml" ContentType="application/vnd.openxmlformats-officedocument.presentationml.slideLayout+xml"/>
  <Override PartName="/ppt/slideLayouts/slideLayout15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14" r:id="rId3"/>
    <p:sldMasterId id="2147483726" r:id="rId4"/>
    <p:sldMasterId id="2147483738" r:id="rId5"/>
    <p:sldMasterId id="2147483750" r:id="rId6"/>
    <p:sldMasterId id="2147483762" r:id="rId7"/>
    <p:sldMasterId id="2147483774" r:id="rId8"/>
    <p:sldMasterId id="2147483786" r:id="rId9"/>
    <p:sldMasterId id="2147483798" r:id="rId10"/>
    <p:sldMasterId id="2147483810" r:id="rId11"/>
    <p:sldMasterId id="2147483822" r:id="rId12"/>
    <p:sldMasterId id="2147483834" r:id="rId13"/>
    <p:sldMasterId id="2147483846" r:id="rId14"/>
    <p:sldMasterId id="2147483858" r:id="rId15"/>
    <p:sldMasterId id="2147483870" r:id="rId16"/>
    <p:sldMasterId id="2147483882" r:id="rId17"/>
  </p:sldMasterIdLst>
  <p:notesMasterIdLst>
    <p:notesMasterId r:id="rId192"/>
  </p:notesMasterIdLst>
  <p:sldIdLst>
    <p:sldId id="259" r:id="rId18"/>
    <p:sldId id="256" r:id="rId19"/>
    <p:sldId id="265" r:id="rId20"/>
    <p:sldId id="268" r:id="rId21"/>
    <p:sldId id="270" r:id="rId22"/>
    <p:sldId id="272" r:id="rId23"/>
    <p:sldId id="271" r:id="rId24"/>
    <p:sldId id="262" r:id="rId25"/>
    <p:sldId id="266" r:id="rId26"/>
    <p:sldId id="293" r:id="rId27"/>
    <p:sldId id="264" r:id="rId28"/>
    <p:sldId id="281" r:id="rId29"/>
    <p:sldId id="288" r:id="rId30"/>
    <p:sldId id="309" r:id="rId31"/>
    <p:sldId id="306" r:id="rId32"/>
    <p:sldId id="310" r:id="rId33"/>
    <p:sldId id="303" r:id="rId34"/>
    <p:sldId id="307" r:id="rId35"/>
    <p:sldId id="308" r:id="rId36"/>
    <p:sldId id="389" r:id="rId37"/>
    <p:sldId id="385" r:id="rId38"/>
    <p:sldId id="386" r:id="rId39"/>
    <p:sldId id="387" r:id="rId40"/>
    <p:sldId id="383" r:id="rId41"/>
    <p:sldId id="313" r:id="rId42"/>
    <p:sldId id="390" r:id="rId43"/>
    <p:sldId id="391" r:id="rId44"/>
    <p:sldId id="392" r:id="rId45"/>
    <p:sldId id="393" r:id="rId46"/>
    <p:sldId id="370" r:id="rId47"/>
    <p:sldId id="368" r:id="rId48"/>
    <p:sldId id="316" r:id="rId49"/>
    <p:sldId id="361" r:id="rId50"/>
    <p:sldId id="369" r:id="rId51"/>
    <p:sldId id="410" r:id="rId52"/>
    <p:sldId id="405" r:id="rId53"/>
    <p:sldId id="411" r:id="rId54"/>
    <p:sldId id="404" r:id="rId55"/>
    <p:sldId id="406" r:id="rId56"/>
    <p:sldId id="407" r:id="rId57"/>
    <p:sldId id="409" r:id="rId58"/>
    <p:sldId id="408" r:id="rId59"/>
    <p:sldId id="415" r:id="rId60"/>
    <p:sldId id="413" r:id="rId61"/>
    <p:sldId id="416" r:id="rId62"/>
    <p:sldId id="417" r:id="rId63"/>
    <p:sldId id="418" r:id="rId64"/>
    <p:sldId id="394" r:id="rId65"/>
    <p:sldId id="395" r:id="rId66"/>
    <p:sldId id="419" r:id="rId67"/>
    <p:sldId id="420" r:id="rId68"/>
    <p:sldId id="424" r:id="rId69"/>
    <p:sldId id="425" r:id="rId70"/>
    <p:sldId id="423" r:id="rId71"/>
    <p:sldId id="421" r:id="rId72"/>
    <p:sldId id="422" r:id="rId73"/>
    <p:sldId id="426" r:id="rId74"/>
    <p:sldId id="427" r:id="rId75"/>
    <p:sldId id="429" r:id="rId76"/>
    <p:sldId id="446" r:id="rId77"/>
    <p:sldId id="430" r:id="rId78"/>
    <p:sldId id="432" r:id="rId79"/>
    <p:sldId id="431" r:id="rId80"/>
    <p:sldId id="433" r:id="rId81"/>
    <p:sldId id="434" r:id="rId82"/>
    <p:sldId id="462" r:id="rId83"/>
    <p:sldId id="464" r:id="rId84"/>
    <p:sldId id="465" r:id="rId85"/>
    <p:sldId id="453" r:id="rId86"/>
    <p:sldId id="442" r:id="rId87"/>
    <p:sldId id="466" r:id="rId88"/>
    <p:sldId id="478" r:id="rId89"/>
    <p:sldId id="451" r:id="rId90"/>
    <p:sldId id="450" r:id="rId91"/>
    <p:sldId id="436" r:id="rId92"/>
    <p:sldId id="441" r:id="rId93"/>
    <p:sldId id="452" r:id="rId94"/>
    <p:sldId id="435" r:id="rId95"/>
    <p:sldId id="467" r:id="rId96"/>
    <p:sldId id="454" r:id="rId97"/>
    <p:sldId id="477" r:id="rId98"/>
    <p:sldId id="470" r:id="rId99"/>
    <p:sldId id="472" r:id="rId100"/>
    <p:sldId id="473" r:id="rId101"/>
    <p:sldId id="474" r:id="rId102"/>
    <p:sldId id="475" r:id="rId103"/>
    <p:sldId id="437" r:id="rId104"/>
    <p:sldId id="471" r:id="rId105"/>
    <p:sldId id="530" r:id="rId106"/>
    <p:sldId id="476" r:id="rId107"/>
    <p:sldId id="480" r:id="rId108"/>
    <p:sldId id="481" r:id="rId109"/>
    <p:sldId id="482" r:id="rId110"/>
    <p:sldId id="499" r:id="rId111"/>
    <p:sldId id="500" r:id="rId112"/>
    <p:sldId id="483" r:id="rId113"/>
    <p:sldId id="493" r:id="rId114"/>
    <p:sldId id="494" r:id="rId115"/>
    <p:sldId id="495" r:id="rId116"/>
    <p:sldId id="497" r:id="rId117"/>
    <p:sldId id="513" r:id="rId118"/>
    <p:sldId id="537" r:id="rId119"/>
    <p:sldId id="538" r:id="rId120"/>
    <p:sldId id="515" r:id="rId121"/>
    <p:sldId id="516" r:id="rId122"/>
    <p:sldId id="501" r:id="rId123"/>
    <p:sldId id="506" r:id="rId124"/>
    <p:sldId id="510" r:id="rId125"/>
    <p:sldId id="488" r:id="rId126"/>
    <p:sldId id="507" r:id="rId127"/>
    <p:sldId id="508" r:id="rId128"/>
    <p:sldId id="502" r:id="rId129"/>
    <p:sldId id="503" r:id="rId130"/>
    <p:sldId id="505" r:id="rId131"/>
    <p:sldId id="489" r:id="rId132"/>
    <p:sldId id="517" r:id="rId133"/>
    <p:sldId id="544" r:id="rId134"/>
    <p:sldId id="539" r:id="rId135"/>
    <p:sldId id="541" r:id="rId136"/>
    <p:sldId id="543" r:id="rId137"/>
    <p:sldId id="546" r:id="rId138"/>
    <p:sldId id="548" r:id="rId139"/>
    <p:sldId id="550" r:id="rId140"/>
    <p:sldId id="552" r:id="rId141"/>
    <p:sldId id="562" r:id="rId142"/>
    <p:sldId id="577" r:id="rId143"/>
    <p:sldId id="576" r:id="rId144"/>
    <p:sldId id="553" r:id="rId145"/>
    <p:sldId id="560" r:id="rId146"/>
    <p:sldId id="559" r:id="rId147"/>
    <p:sldId id="558" r:id="rId148"/>
    <p:sldId id="557" r:id="rId149"/>
    <p:sldId id="555" r:id="rId150"/>
    <p:sldId id="564" r:id="rId151"/>
    <p:sldId id="565" r:id="rId152"/>
    <p:sldId id="618" r:id="rId153"/>
    <p:sldId id="610" r:id="rId154"/>
    <p:sldId id="540" r:id="rId155"/>
    <p:sldId id="566" r:id="rId156"/>
    <p:sldId id="567" r:id="rId157"/>
    <p:sldId id="568" r:id="rId158"/>
    <p:sldId id="569" r:id="rId159"/>
    <p:sldId id="570" r:id="rId160"/>
    <p:sldId id="617" r:id="rId161"/>
    <p:sldId id="571" r:id="rId162"/>
    <p:sldId id="572" r:id="rId163"/>
    <p:sldId id="574" r:id="rId164"/>
    <p:sldId id="573" r:id="rId165"/>
    <p:sldId id="619" r:id="rId166"/>
    <p:sldId id="597" r:id="rId167"/>
    <p:sldId id="585" r:id="rId168"/>
    <p:sldId id="586" r:id="rId169"/>
    <p:sldId id="611" r:id="rId170"/>
    <p:sldId id="612" r:id="rId171"/>
    <p:sldId id="599" r:id="rId172"/>
    <p:sldId id="591" r:id="rId173"/>
    <p:sldId id="584" r:id="rId174"/>
    <p:sldId id="580" r:id="rId175"/>
    <p:sldId id="579" r:id="rId176"/>
    <p:sldId id="613" r:id="rId177"/>
    <p:sldId id="587" r:id="rId178"/>
    <p:sldId id="588" r:id="rId179"/>
    <p:sldId id="594" r:id="rId180"/>
    <p:sldId id="606" r:id="rId181"/>
    <p:sldId id="600" r:id="rId182"/>
    <p:sldId id="601" r:id="rId183"/>
    <p:sldId id="615" r:id="rId184"/>
    <p:sldId id="622" r:id="rId185"/>
    <p:sldId id="593" r:id="rId186"/>
    <p:sldId id="602" r:id="rId187"/>
    <p:sldId id="590" r:id="rId188"/>
    <p:sldId id="621" r:id="rId189"/>
    <p:sldId id="620" r:id="rId190"/>
    <p:sldId id="616" r:id="rId191"/>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AFF73B"/>
    <a:srgbClr val="ADF729"/>
    <a:srgbClr val="00FFFF"/>
    <a:srgbClr val="C0FFBC"/>
    <a:srgbClr val="FFFFFF"/>
    <a:srgbClr val="A6951A"/>
    <a:srgbClr val="E0FCAE"/>
    <a:srgbClr val="FDEDD7"/>
    <a:srgbClr val="FFCCFF"/>
    <a:srgbClr val="9EF10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260" autoAdjust="0"/>
    <p:restoredTop sz="94660"/>
  </p:normalViewPr>
  <p:slideViewPr>
    <p:cSldViewPr>
      <p:cViewPr varScale="1">
        <p:scale>
          <a:sx n="54" d="100"/>
          <a:sy n="54" d="100"/>
        </p:scale>
        <p:origin x="-1027" y="-62"/>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86640"/>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38" Type="http://schemas.openxmlformats.org/officeDocument/2006/relationships/slide" Target="slides/slide121.xml"/><Relationship Id="rId154" Type="http://schemas.openxmlformats.org/officeDocument/2006/relationships/slide" Target="slides/slide137.xml"/><Relationship Id="rId159" Type="http://schemas.openxmlformats.org/officeDocument/2006/relationships/slide" Target="slides/slide142.xml"/><Relationship Id="rId175" Type="http://schemas.openxmlformats.org/officeDocument/2006/relationships/slide" Target="slides/slide158.xml"/><Relationship Id="rId170" Type="http://schemas.openxmlformats.org/officeDocument/2006/relationships/slide" Target="slides/slide153.xml"/><Relationship Id="rId191" Type="http://schemas.openxmlformats.org/officeDocument/2006/relationships/slide" Target="slides/slide174.xml"/><Relationship Id="rId196" Type="http://schemas.openxmlformats.org/officeDocument/2006/relationships/tableStyles" Target="tableStyles.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28" Type="http://schemas.openxmlformats.org/officeDocument/2006/relationships/slide" Target="slides/slide111.xml"/><Relationship Id="rId144" Type="http://schemas.openxmlformats.org/officeDocument/2006/relationships/slide" Target="slides/slide127.xml"/><Relationship Id="rId149" Type="http://schemas.openxmlformats.org/officeDocument/2006/relationships/slide" Target="slides/slide132.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160" Type="http://schemas.openxmlformats.org/officeDocument/2006/relationships/slide" Target="slides/slide143.xml"/><Relationship Id="rId165" Type="http://schemas.openxmlformats.org/officeDocument/2006/relationships/slide" Target="slides/slide148.xml"/><Relationship Id="rId181" Type="http://schemas.openxmlformats.org/officeDocument/2006/relationships/slide" Target="slides/slide164.xml"/><Relationship Id="rId186" Type="http://schemas.openxmlformats.org/officeDocument/2006/relationships/slide" Target="slides/slide169.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slide" Target="slides/slide138.xml"/><Relationship Id="rId171" Type="http://schemas.openxmlformats.org/officeDocument/2006/relationships/slide" Target="slides/slide154.xml"/><Relationship Id="rId176" Type="http://schemas.openxmlformats.org/officeDocument/2006/relationships/slide" Target="slides/slide159.xml"/><Relationship Id="rId192" Type="http://schemas.openxmlformats.org/officeDocument/2006/relationships/notesMaster" Target="notesMasters/notesMaster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slide" Target="slides/slide144.xml"/><Relationship Id="rId166" Type="http://schemas.openxmlformats.org/officeDocument/2006/relationships/slide" Target="slides/slide149.xml"/><Relationship Id="rId182" Type="http://schemas.openxmlformats.org/officeDocument/2006/relationships/slide" Target="slides/slide165.xml"/><Relationship Id="rId187" Type="http://schemas.openxmlformats.org/officeDocument/2006/relationships/slide" Target="slides/slide17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slide" Target="slides/slide139.xml"/><Relationship Id="rId177" Type="http://schemas.openxmlformats.org/officeDocument/2006/relationships/slide" Target="slides/slide160.xml"/><Relationship Id="rId172" Type="http://schemas.openxmlformats.org/officeDocument/2006/relationships/slide" Target="slides/slide155.xml"/><Relationship Id="rId193" Type="http://schemas.openxmlformats.org/officeDocument/2006/relationships/presProps" Target="presProps.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167" Type="http://schemas.openxmlformats.org/officeDocument/2006/relationships/slide" Target="slides/slide150.xml"/><Relationship Id="rId188" Type="http://schemas.openxmlformats.org/officeDocument/2006/relationships/slide" Target="slides/slide171.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openxmlformats.org/officeDocument/2006/relationships/slide" Target="slides/slide145.xml"/><Relationship Id="rId183" Type="http://schemas.openxmlformats.org/officeDocument/2006/relationships/slide" Target="slides/slide166.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slide" Target="slides/slide140.xml"/><Relationship Id="rId178" Type="http://schemas.openxmlformats.org/officeDocument/2006/relationships/slide" Target="slides/slide161.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73" Type="http://schemas.openxmlformats.org/officeDocument/2006/relationships/slide" Target="slides/slide156.xml"/><Relationship Id="rId194" Type="http://schemas.openxmlformats.org/officeDocument/2006/relationships/viewProps" Target="viewProps.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168" Type="http://schemas.openxmlformats.org/officeDocument/2006/relationships/slide" Target="slides/slide151.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openxmlformats.org/officeDocument/2006/relationships/slide" Target="slides/slide146.xml"/><Relationship Id="rId184" Type="http://schemas.openxmlformats.org/officeDocument/2006/relationships/slide" Target="slides/slide167.xml"/><Relationship Id="rId189" Type="http://schemas.openxmlformats.org/officeDocument/2006/relationships/slide" Target="slides/slide172.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slide" Target="slides/slide14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74" Type="http://schemas.openxmlformats.org/officeDocument/2006/relationships/slide" Target="slides/slide157.xml"/><Relationship Id="rId179" Type="http://schemas.openxmlformats.org/officeDocument/2006/relationships/slide" Target="slides/slide162.xml"/><Relationship Id="rId195" Type="http://schemas.openxmlformats.org/officeDocument/2006/relationships/theme" Target="theme/theme1.xml"/><Relationship Id="rId190" Type="http://schemas.openxmlformats.org/officeDocument/2006/relationships/slide" Target="slides/slide173.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164" Type="http://schemas.openxmlformats.org/officeDocument/2006/relationships/slide" Target="slides/slide147.xml"/><Relationship Id="rId169" Type="http://schemas.openxmlformats.org/officeDocument/2006/relationships/slide" Target="slides/slide152.xml"/><Relationship Id="rId185" Type="http://schemas.openxmlformats.org/officeDocument/2006/relationships/slide" Target="slides/slide168.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3.xml"/><Relationship Id="rId26"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image" Target="../media/image71.emf"/><Relationship Id="rId4" Type="http://schemas.openxmlformats.org/officeDocument/2006/relationships/image" Target="../media/image7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4" Type="http://schemas.openxmlformats.org/officeDocument/2006/relationships/image" Target="../media/image7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99.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18.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image" Target="../media/image124.emf"/><Relationship Id="rId4" Type="http://schemas.openxmlformats.org/officeDocument/2006/relationships/image" Target="../media/image12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image" Target="../media/image133.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image" Target="../media/image14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image" Target="../media/image63.emf"/><Relationship Id="rId4" Type="http://schemas.openxmlformats.org/officeDocument/2006/relationships/image" Target="../media/image6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 Id="rId4"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751B53-8C1E-438F-BE75-76D2715E8078}" type="datetimeFigureOut">
              <a:rPr lang="el-GR" smtClean="0"/>
              <a:pPr/>
              <a:t>27/1/2018</a:t>
            </a:fld>
            <a:endParaRPr lang="el-GR"/>
          </a:p>
        </p:txBody>
      </p:sp>
      <p:sp>
        <p:nvSpPr>
          <p:cNvPr id="4" name="Θέση εικόνας διαφάνειας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70929-8798-4BC1-994F-5EC037CBDE41}" type="slidenum">
              <a:rPr lang="el-GR" smtClean="0"/>
              <a:pPr/>
              <a:t>‹#›</a:t>
            </a:fld>
            <a:endParaRPr lang="el-GR"/>
          </a:p>
        </p:txBody>
      </p:sp>
    </p:spTree>
    <p:extLst>
      <p:ext uri="{BB962C8B-B14F-4D97-AF65-F5344CB8AC3E}">
        <p14:creationId xmlns:p14="http://schemas.microsoft.com/office/powerpoint/2010/main" xmlns="" val="3224788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37DA859A-F511-4BE3-A7DB-2C8313FB6668}" type="slidenum">
              <a:rPr lang="el-GR">
                <a:solidFill>
                  <a:prstClr val="black"/>
                </a:solidFill>
              </a:rPr>
              <a:pPr/>
              <a:t>41</a:t>
            </a:fld>
            <a:endParaRPr lang="el-GR">
              <a:solidFill>
                <a:prstClr val="black"/>
              </a:solidFill>
            </a:endParaRPr>
          </a:p>
        </p:txBody>
      </p:sp>
    </p:spTree>
    <p:extLst>
      <p:ext uri="{BB962C8B-B14F-4D97-AF65-F5344CB8AC3E}">
        <p14:creationId xmlns:p14="http://schemas.microsoft.com/office/powerpoint/2010/main" xmlns="" val="63988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6657DF-9809-4DE9-976E-CBE1DA81E3ED}" type="slidenum">
              <a:rPr lang="en-US" altLang="el-GR"/>
              <a:pPr/>
              <a:t>46</a:t>
            </a:fld>
            <a:endParaRPr lang="en-US" altLang="el-G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p:txBody>
          <a:bodyPr/>
          <a:lstStyle/>
          <a:p>
            <a:r>
              <a:rPr lang="en-US" altLang="el-GR"/>
              <a:t>Figure from</a:t>
            </a:r>
          </a:p>
          <a:p>
            <a:r>
              <a:rPr lang="en-US" altLang="el-GR"/>
              <a:t>http://www.usoe.k12.ut.us/curr/science/sciber00/7th/genetics/images/heads.gif</a:t>
            </a:r>
          </a:p>
        </p:txBody>
      </p:sp>
    </p:spTree>
    <p:extLst>
      <p:ext uri="{BB962C8B-B14F-4D97-AF65-F5344CB8AC3E}">
        <p14:creationId xmlns:p14="http://schemas.microsoft.com/office/powerpoint/2010/main" xmlns="" val="2204387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97143B-C9A0-429F-AD19-6371ED72ECB7}" type="slidenum">
              <a:rPr lang="en-US" altLang="el-GR"/>
              <a:pPr/>
              <a:t>47</a:t>
            </a:fld>
            <a:endParaRPr lang="en-US" altLang="el-GR"/>
          </a:p>
        </p:txBody>
      </p:sp>
      <p:sp>
        <p:nvSpPr>
          <p:cNvPr id="135170" name="Rectangle 2"/>
          <p:cNvSpPr>
            <a:spLocks noGrp="1" noRot="1" noChangeAspect="1" noChangeArrowheads="1" noTextEdit="1"/>
          </p:cNvSpPr>
          <p:nvPr>
            <p:ph type="sldImg"/>
          </p:nvPr>
        </p:nvSpPr>
        <p:spPr>
          <a:ln/>
        </p:spPr>
      </p:sp>
      <p:sp>
        <p:nvSpPr>
          <p:cNvPr id="135171" name="Rectangle 3"/>
          <p:cNvSpPr>
            <a:spLocks noGrp="1" noChangeArrowheads="1"/>
          </p:cNvSpPr>
          <p:nvPr>
            <p:ph type="body" idx="1"/>
          </p:nvPr>
        </p:nvSpPr>
        <p:spPr/>
        <p:txBody>
          <a:bodyPr/>
          <a:lstStyle/>
          <a:p>
            <a:r>
              <a:rPr lang="en-US" altLang="el-GR"/>
              <a:t>Rev. Thomas Bayes (1702-1761) English mathematician and theologian best known for “an Essay Towards Solving a problem in the Doctrine of Chances,” published posthumously (1763), which included both the uncontroversial Bayes’s theorem and a contentious postulate that is fundamental to Bayesian inference.</a:t>
            </a:r>
          </a:p>
          <a:p>
            <a:endParaRPr lang="en-US" altLang="el-GR"/>
          </a:p>
          <a:p>
            <a:r>
              <a:rPr lang="en-US" altLang="el-GR"/>
              <a:t>From “Dictionary of Mathematics”, ed. J. Daintith and R. D. Nelson (1989).</a:t>
            </a:r>
          </a:p>
        </p:txBody>
      </p:sp>
    </p:spTree>
    <p:extLst>
      <p:ext uri="{BB962C8B-B14F-4D97-AF65-F5344CB8AC3E}">
        <p14:creationId xmlns:p14="http://schemas.microsoft.com/office/powerpoint/2010/main" xmlns="" val="2164923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a:p>
        </p:txBody>
      </p:sp>
      <p:sp>
        <p:nvSpPr>
          <p:cNvPr id="4" name="Θέση αριθμού διαφάνειας 3"/>
          <p:cNvSpPr>
            <a:spLocks noGrp="1"/>
          </p:cNvSpPr>
          <p:nvPr>
            <p:ph type="sldNum" sz="quarter" idx="10"/>
          </p:nvPr>
        </p:nvSpPr>
        <p:spPr/>
        <p:txBody>
          <a:bodyPr/>
          <a:lstStyle/>
          <a:p>
            <a:fld id="{B0170929-8798-4BC1-994F-5EC037CBDE41}" type="slidenum">
              <a:rPr lang="el-GR" smtClean="0"/>
              <a:pPr/>
              <a:t>66</a:t>
            </a:fld>
            <a:endParaRPr lang="el-GR"/>
          </a:p>
        </p:txBody>
      </p:sp>
    </p:spTree>
    <p:extLst>
      <p:ext uri="{BB962C8B-B14F-4D97-AF65-F5344CB8AC3E}">
        <p14:creationId xmlns:p14="http://schemas.microsoft.com/office/powerpoint/2010/main" xmlns="" val="1592839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84736A9D-DE5B-4FD4-9D35-0D22F2A23D9C}" type="slidenum">
              <a:rPr lang="el-GR" altLang="el-GR">
                <a:solidFill>
                  <a:prstClr val="black"/>
                </a:solidFill>
              </a:rPr>
              <a:pPr/>
              <a:t>113</a:t>
            </a:fld>
            <a:endParaRPr lang="el-GR" altLang="el-GR">
              <a:solidFill>
                <a:prstClr val="black"/>
              </a:solidFill>
            </a:endParaRPr>
          </a:p>
        </p:txBody>
      </p:sp>
    </p:spTree>
    <p:extLst>
      <p:ext uri="{BB962C8B-B14F-4D97-AF65-F5344CB8AC3E}">
        <p14:creationId xmlns:p14="http://schemas.microsoft.com/office/powerpoint/2010/main" xmlns="" val="1384018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60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8A49F2EC-0D2C-4B86-88D1-B8724EED33E7}"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26749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471F6E6A-C9D3-4454-994C-E779B6EAA28A}"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94817018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487845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998056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51369156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9103057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4435769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2665274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04888717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4196834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9970116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46478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15100" y="609600"/>
            <a:ext cx="1943100" cy="5486400"/>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85800" y="609600"/>
            <a:ext cx="5676900" cy="5486400"/>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0A55AAB9-815C-4B61-866E-7BC8F9028AEA}"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33127103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6390368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42116316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6208253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75884850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8750679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2989271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48430898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0651099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539781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947872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60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8A49F2EC-0D2C-4B86-88D1-B8724EED33E7}"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425006909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8450123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87512154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828463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77065554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2141523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53437262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33982326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83930657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32710529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026600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7BD527D1-110A-4D70-8085-40A9D712030E}"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9207256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7399860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68890965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9296154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21648717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92481018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438783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87287117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32369058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119928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738889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8"/>
            <a:ext cx="7886700" cy="2852737"/>
          </a:xfrm>
        </p:spPr>
        <p:txBody>
          <a:bodyPr anchor="b"/>
          <a:lstStyle>
            <a:lvl1pPr>
              <a:defRPr sz="60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C6166EFD-D03A-4033-BF6B-E90C5AE9F5DA}"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5196281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3608995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2642997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68858118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8556341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8941734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09693111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12670214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23659318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3253964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907679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85800" y="1981200"/>
            <a:ext cx="3810000" cy="4114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48200" y="1981200"/>
            <a:ext cx="3810000" cy="4114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lvl1pPr>
              <a:defRPr/>
            </a:lvl1pPr>
          </a:lstStyle>
          <a:p>
            <a:endParaRPr lang="en-US" altLang="el-GR">
              <a:solidFill>
                <a:srgbClr val="000000"/>
              </a:solidFill>
            </a:endParaRPr>
          </a:p>
        </p:txBody>
      </p:sp>
      <p:sp>
        <p:nvSpPr>
          <p:cNvPr id="6" name="Θέση υποσέλιδου 5"/>
          <p:cNvSpPr>
            <a:spLocks noGrp="1"/>
          </p:cNvSpPr>
          <p:nvPr>
            <p:ph type="ftr" sz="quarter" idx="11"/>
          </p:nvPr>
        </p:nvSpPr>
        <p:spPr/>
        <p:txBody>
          <a:bodyPr/>
          <a:lstStyle>
            <a:lvl1pPr>
              <a:defRPr/>
            </a:lvl1pPr>
          </a:lstStyle>
          <a:p>
            <a:endParaRPr lang="en-US" altLang="el-GR">
              <a:solidFill>
                <a:srgbClr val="000000"/>
              </a:solidFill>
            </a:endParaRPr>
          </a:p>
        </p:txBody>
      </p:sp>
      <p:sp>
        <p:nvSpPr>
          <p:cNvPr id="7" name="Θέση αριθμού διαφάνειας 6"/>
          <p:cNvSpPr>
            <a:spLocks noGrp="1"/>
          </p:cNvSpPr>
          <p:nvPr>
            <p:ph type="sldNum" sz="quarter" idx="12"/>
          </p:nvPr>
        </p:nvSpPr>
        <p:spPr/>
        <p:txBody>
          <a:bodyPr/>
          <a:lstStyle>
            <a:lvl1pPr>
              <a:defRPr/>
            </a:lvl1pPr>
          </a:lstStyle>
          <a:p>
            <a:fld id="{E6217F4D-EB65-4A29-A933-D79BD10A8313}"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42837880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1794285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504938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72197794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4287178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5486034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4353415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29354758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1241359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94687292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l-GR" smtClean="0"/>
              <a:t>Κάντε κλικ για να επεξεργαστείτε τον υπότιτλο του υποδείγματος</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C50A395-87AF-44C1-972A-B8243EE51EC5}"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88896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365125"/>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30238" y="2505075"/>
            <a:ext cx="3868737"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788"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lvl1pPr>
              <a:defRPr/>
            </a:lvl1pPr>
          </a:lstStyle>
          <a:p>
            <a:endParaRPr lang="en-US" altLang="el-GR">
              <a:solidFill>
                <a:srgbClr val="000000"/>
              </a:solidFill>
            </a:endParaRPr>
          </a:p>
        </p:txBody>
      </p:sp>
      <p:sp>
        <p:nvSpPr>
          <p:cNvPr id="8" name="Θέση υποσέλιδου 7"/>
          <p:cNvSpPr>
            <a:spLocks noGrp="1"/>
          </p:cNvSpPr>
          <p:nvPr>
            <p:ph type="ftr" sz="quarter" idx="11"/>
          </p:nvPr>
        </p:nvSpPr>
        <p:spPr/>
        <p:txBody>
          <a:bodyPr/>
          <a:lstStyle>
            <a:lvl1pPr>
              <a:defRPr/>
            </a:lvl1pPr>
          </a:lstStyle>
          <a:p>
            <a:endParaRPr lang="en-US" altLang="el-GR">
              <a:solidFill>
                <a:srgbClr val="000000"/>
              </a:solidFill>
            </a:endParaRPr>
          </a:p>
        </p:txBody>
      </p:sp>
      <p:sp>
        <p:nvSpPr>
          <p:cNvPr id="9" name="Θέση αριθμού διαφάνειας 8"/>
          <p:cNvSpPr>
            <a:spLocks noGrp="1"/>
          </p:cNvSpPr>
          <p:nvPr>
            <p:ph type="sldNum" sz="quarter" idx="12"/>
          </p:nvPr>
        </p:nvSpPr>
        <p:spPr/>
        <p:txBody>
          <a:bodyPr/>
          <a:lstStyle>
            <a:lvl1pPr>
              <a:defRPr/>
            </a:lvl1pPr>
          </a:lstStyle>
          <a:p>
            <a:fld id="{360948F4-5960-43CD-BB17-458684E1837B}"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376964354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0192EA6-E35E-418F-9C0B-B67A25D9A9F3}"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219639978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l-GR" smtClean="0"/>
              <a:t>Kλικ για επεξεργασία των στυλ του υποδείγματος</a:t>
            </a: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51B0A4C-07DB-4499-8888-C576A51FB274}"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03489845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E7CA50E-7C1B-4317-8F17-99A3111F19F6}"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86924715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E98CBF0A-B374-4C84-B837-FB21B3268A4F}"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14331083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A1E2945-8F34-4B53-9884-D0CED0502951}"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1753205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81C45EB9-40BA-49E2-B55A-7E5534DD2C91}"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13483709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D45EC34-CAE3-4FEA-B597-D8D059B3B247}"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45714678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smtClean="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68A3F9C-2987-47BB-89F1-BEBAC01C09C7}"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39938344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9D19920-3E9A-4E59-BD85-EDD09A46D77F}"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88214603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0094046-0FBE-4336-864F-57BC613692F6}"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2455437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lvl1pPr>
              <a:defRPr/>
            </a:lvl1pPr>
          </a:lstStyle>
          <a:p>
            <a:endParaRPr lang="en-US" altLang="el-GR">
              <a:solidFill>
                <a:srgbClr val="000000"/>
              </a:solidFill>
            </a:endParaRPr>
          </a:p>
        </p:txBody>
      </p:sp>
      <p:sp>
        <p:nvSpPr>
          <p:cNvPr id="4" name="Θέση υποσέλιδου 3"/>
          <p:cNvSpPr>
            <a:spLocks noGrp="1"/>
          </p:cNvSpPr>
          <p:nvPr>
            <p:ph type="ftr" sz="quarter" idx="11"/>
          </p:nvPr>
        </p:nvSpPr>
        <p:spPr/>
        <p:txBody>
          <a:bodyPr/>
          <a:lstStyle>
            <a:lvl1pPr>
              <a:defRPr/>
            </a:lvl1pPr>
          </a:lstStyle>
          <a:p>
            <a:endParaRPr lang="en-US" altLang="el-GR">
              <a:solidFill>
                <a:srgbClr val="000000"/>
              </a:solidFill>
            </a:endParaRPr>
          </a:p>
        </p:txBody>
      </p:sp>
      <p:sp>
        <p:nvSpPr>
          <p:cNvPr id="5" name="Θέση αριθμού διαφάνειας 4"/>
          <p:cNvSpPr>
            <a:spLocks noGrp="1"/>
          </p:cNvSpPr>
          <p:nvPr>
            <p:ph type="sldNum" sz="quarter" idx="12"/>
          </p:nvPr>
        </p:nvSpPr>
        <p:spPr/>
        <p:txBody>
          <a:bodyPr/>
          <a:lstStyle>
            <a:lvl1pPr>
              <a:defRPr/>
            </a:lvl1pPr>
          </a:lstStyle>
          <a:p>
            <a:fld id="{91CF8699-DEF0-4253-874C-485846F459C7}"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20274941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l-GR" smtClean="0"/>
              <a:t>Κάντε κλικ για να επεξεργαστείτε τον υπότιτλο του υποδείγματος</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C50A395-87AF-44C1-972A-B8243EE51EC5}"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219911193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0192EA6-E35E-418F-9C0B-B67A25D9A9F3}"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2754861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l-GR" smtClean="0"/>
              <a:t>Kλικ για επεξεργασία των στυλ του υποδείγματος</a:t>
            </a: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51B0A4C-07DB-4499-8888-C576A51FB274}"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54594600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1E7CA50E-7C1B-4317-8F17-99A3111F19F6}"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412300868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E98CBF0A-B374-4C84-B837-FB21B3268A4F}"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87638620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A1E2945-8F34-4B53-9884-D0CED0502951}"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85811492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81C45EB9-40BA-49E2-B55A-7E5534DD2C91}"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173528792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FD45EC34-CAE3-4FEA-B597-D8D059B3B247}"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356279616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l-GR" noProof="0" smtClean="0"/>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68A3F9C-2987-47BB-89F1-BEBAC01C09C7}"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136561859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9D19920-3E9A-4E59-BD85-EDD09A46D77F}"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12391831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lvl1pPr>
              <a:defRPr/>
            </a:lvl1pPr>
          </a:lstStyle>
          <a:p>
            <a:endParaRPr lang="en-US" altLang="el-GR">
              <a:solidFill>
                <a:srgbClr val="000000"/>
              </a:solidFill>
            </a:endParaRPr>
          </a:p>
        </p:txBody>
      </p:sp>
      <p:sp>
        <p:nvSpPr>
          <p:cNvPr id="3" name="Θέση υποσέλιδου 2"/>
          <p:cNvSpPr>
            <a:spLocks noGrp="1"/>
          </p:cNvSpPr>
          <p:nvPr>
            <p:ph type="ftr" sz="quarter" idx="11"/>
          </p:nvPr>
        </p:nvSpPr>
        <p:spPr/>
        <p:txBody>
          <a:bodyPr/>
          <a:lstStyle>
            <a:lvl1pPr>
              <a:defRPr/>
            </a:lvl1pPr>
          </a:lstStyle>
          <a:p>
            <a:endParaRPr lang="en-US" altLang="el-GR">
              <a:solidFill>
                <a:srgbClr val="000000"/>
              </a:solidFill>
            </a:endParaRPr>
          </a:p>
        </p:txBody>
      </p:sp>
      <p:sp>
        <p:nvSpPr>
          <p:cNvPr id="4" name="Θέση αριθμού διαφάνειας 3"/>
          <p:cNvSpPr>
            <a:spLocks noGrp="1"/>
          </p:cNvSpPr>
          <p:nvPr>
            <p:ph type="sldNum" sz="quarter" idx="12"/>
          </p:nvPr>
        </p:nvSpPr>
        <p:spPr/>
        <p:txBody>
          <a:bodyPr/>
          <a:lstStyle>
            <a:lvl1pPr>
              <a:defRPr/>
            </a:lvl1pPr>
          </a:lstStyle>
          <a:p>
            <a:fld id="{FC53442B-9059-4995-AD00-11B44EEE6C23}"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16898252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Rectangle 4"/>
          <p:cNvSpPr>
            <a:spLocks noGrp="1" noChangeArrowheads="1"/>
          </p:cNvSpPr>
          <p:nvPr>
            <p:ph type="dt" sz="half" idx="10"/>
          </p:nvPr>
        </p:nvSpPr>
        <p:spPr>
          <a:ln/>
        </p:spPr>
        <p:txBody>
          <a:bodyPr/>
          <a:lstStyle>
            <a:lvl1pPr>
              <a:defRPr/>
            </a:lvl1pPr>
          </a:lstStyle>
          <a:p>
            <a:pPr>
              <a:defRPr/>
            </a:pPr>
            <a:endParaRPr lang="el-GR">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l-GR">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0094046-0FBE-4336-864F-57BC613692F6}" type="slidenum">
              <a:rPr lang="el-GR" altLang="el-GR">
                <a:solidFill>
                  <a:srgbClr val="000000"/>
                </a:solidFill>
              </a:rPr>
              <a:pPr/>
              <a:t>‹#›</a:t>
            </a:fld>
            <a:endParaRPr lang="el-GR" altLang="el-GR">
              <a:solidFill>
                <a:srgbClr val="000000"/>
              </a:solidFill>
            </a:endParaRPr>
          </a:p>
        </p:txBody>
      </p:sp>
    </p:spTree>
    <p:extLst>
      <p:ext uri="{BB962C8B-B14F-4D97-AF65-F5344CB8AC3E}">
        <p14:creationId xmlns:p14="http://schemas.microsoft.com/office/powerpoint/2010/main" xmlns="" val="279931337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5122" name="Group 2"/>
          <p:cNvGrpSpPr>
            <a:grpSpLocks/>
          </p:cNvGrpSpPr>
          <p:nvPr/>
        </p:nvGrpSpPr>
        <p:grpSpPr bwMode="auto">
          <a:xfrm>
            <a:off x="0" y="0"/>
            <a:ext cx="9144000" cy="6856413"/>
            <a:chOff x="0" y="0"/>
            <a:chExt cx="5760" cy="4319"/>
          </a:xfrm>
        </p:grpSpPr>
        <p:sp>
          <p:nvSpPr>
            <p:cNvPr id="5123" name="Freeform 3"/>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24" name="Freeform 4"/>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25" name="Freeform 5"/>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26" name="Freeform 6"/>
            <p:cNvSpPr>
              <a:spLocks/>
            </p:cNvSpPr>
            <p:nvPr/>
          </p:nvSpPr>
          <p:spPr bwMode="hidden">
            <a:xfrm>
              <a:off x="4038" y="3577"/>
              <a:ext cx="1720" cy="65"/>
            </a:xfrm>
            <a:custGeom>
              <a:avLst/>
              <a:gdLst>
                <a:gd name="T0" fmla="*/ 1722 w 1722"/>
                <a:gd name="T1" fmla="*/ 66 h 66"/>
                <a:gd name="T2" fmla="*/ 1722 w 1722"/>
                <a:gd name="T3" fmla="*/ 60 h 66"/>
                <a:gd name="T4" fmla="*/ 0 w 1722"/>
                <a:gd name="T5" fmla="*/ 0 h 66"/>
                <a:gd name="T6" fmla="*/ 0 w 1722"/>
                <a:gd name="T7" fmla="*/ 48 h 66"/>
                <a:gd name="T8" fmla="*/ 1722 w 1722"/>
                <a:gd name="T9" fmla="*/ 66 h 66"/>
                <a:gd name="T10" fmla="*/ 1722 w 1722"/>
                <a:gd name="T11" fmla="*/ 66 h 66"/>
              </a:gdLst>
              <a:ahLst/>
              <a:cxnLst>
                <a:cxn ang="0">
                  <a:pos x="T0" y="T1"/>
                </a:cxn>
                <a:cxn ang="0">
                  <a:pos x="T2" y="T3"/>
                </a:cxn>
                <a:cxn ang="0">
                  <a:pos x="T4" y="T5"/>
                </a:cxn>
                <a:cxn ang="0">
                  <a:pos x="T6" y="T7"/>
                </a:cxn>
                <a:cxn ang="0">
                  <a:pos x="T8" y="T9"/>
                </a:cxn>
                <a:cxn ang="0">
                  <a:pos x="T10" y="T11"/>
                </a:cxn>
              </a:cxnLst>
              <a:rect l="0" t="0" r="r" b="b"/>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27" name="Freeform 7"/>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base">
                <a:spcBef>
                  <a:spcPct val="0"/>
                </a:spcBef>
                <a:spcAft>
                  <a:spcPct val="0"/>
                </a:spcAft>
              </a:pPr>
              <a:endParaRPr lang="el-GR" smtClean="0">
                <a:solidFill>
                  <a:srgbClr val="FFFFFF"/>
                </a:solidFill>
              </a:endParaRPr>
            </a:p>
          </p:txBody>
        </p:sp>
        <p:sp>
          <p:nvSpPr>
            <p:cNvPr id="5128" name="Freeform 8"/>
            <p:cNvSpPr>
              <a:spLocks/>
            </p:cNvSpPr>
            <p:nvPr/>
          </p:nvSpPr>
          <p:spPr bwMode="hidden">
            <a:xfrm>
              <a:off x="4784" y="3702"/>
              <a:ext cx="974" cy="101"/>
            </a:xfrm>
            <a:custGeom>
              <a:avLst/>
              <a:gdLst>
                <a:gd name="T0" fmla="*/ 975 w 975"/>
                <a:gd name="T1" fmla="*/ 48 h 101"/>
                <a:gd name="T2" fmla="*/ 975 w 975"/>
                <a:gd name="T3" fmla="*/ 0 h 101"/>
                <a:gd name="T4" fmla="*/ 0 w 975"/>
                <a:gd name="T5" fmla="*/ 24 h 101"/>
                <a:gd name="T6" fmla="*/ 0 w 975"/>
                <a:gd name="T7" fmla="*/ 101 h 101"/>
                <a:gd name="T8" fmla="*/ 975 w 975"/>
                <a:gd name="T9" fmla="*/ 48 h 101"/>
                <a:gd name="T10" fmla="*/ 975 w 975"/>
                <a:gd name="T11" fmla="*/ 48 h 101"/>
              </a:gdLst>
              <a:ahLst/>
              <a:cxnLst>
                <a:cxn ang="0">
                  <a:pos x="T0" y="T1"/>
                </a:cxn>
                <a:cxn ang="0">
                  <a:pos x="T2" y="T3"/>
                </a:cxn>
                <a:cxn ang="0">
                  <a:pos x="T4" y="T5"/>
                </a:cxn>
                <a:cxn ang="0">
                  <a:pos x="T6" y="T7"/>
                </a:cxn>
                <a:cxn ang="0">
                  <a:pos x="T8" y="T9"/>
                </a:cxn>
                <a:cxn ang="0">
                  <a:pos x="T10" y="T11"/>
                </a:cxn>
              </a:cxnLst>
              <a:rect l="0" t="0" r="r" b="b"/>
              <a:pathLst>
                <a:path w="975" h="101">
                  <a:moveTo>
                    <a:pt x="975" y="48"/>
                  </a:moveTo>
                  <a:lnTo>
                    <a:pt x="975" y="0"/>
                  </a:lnTo>
                  <a:lnTo>
                    <a:pt x="0" y="24"/>
                  </a:lnTo>
                  <a:lnTo>
                    <a:pt x="0" y="101"/>
                  </a:lnTo>
                  <a:lnTo>
                    <a:pt x="975" y="48"/>
                  </a:lnTo>
                  <a:lnTo>
                    <a:pt x="975" y="48"/>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29" name="Freeform 9"/>
            <p:cNvSpPr>
              <a:spLocks/>
            </p:cNvSpPr>
            <p:nvPr/>
          </p:nvSpPr>
          <p:spPr bwMode="hidden">
            <a:xfrm>
              <a:off x="3619" y="3815"/>
              <a:ext cx="2139" cy="198"/>
            </a:xfrm>
            <a:custGeom>
              <a:avLst/>
              <a:gdLst>
                <a:gd name="T0" fmla="*/ 2141 w 2141"/>
                <a:gd name="T1" fmla="*/ 0 h 198"/>
                <a:gd name="T2" fmla="*/ 0 w 2141"/>
                <a:gd name="T3" fmla="*/ 156 h 198"/>
                <a:gd name="T4" fmla="*/ 0 w 2141"/>
                <a:gd name="T5" fmla="*/ 198 h 198"/>
                <a:gd name="T6" fmla="*/ 2141 w 2141"/>
                <a:gd name="T7" fmla="*/ 0 h 198"/>
                <a:gd name="T8" fmla="*/ 2141 w 2141"/>
                <a:gd name="T9" fmla="*/ 0 h 198"/>
              </a:gdLst>
              <a:ahLst/>
              <a:cxnLst>
                <a:cxn ang="0">
                  <a:pos x="T0" y="T1"/>
                </a:cxn>
                <a:cxn ang="0">
                  <a:pos x="T2" y="T3"/>
                </a:cxn>
                <a:cxn ang="0">
                  <a:pos x="T4" y="T5"/>
                </a:cxn>
                <a:cxn ang="0">
                  <a:pos x="T6" y="T7"/>
                </a:cxn>
                <a:cxn ang="0">
                  <a:pos x="T8" y="T9"/>
                </a:cxn>
              </a:cxnLst>
              <a:rect l="0" t="0" r="r" b="b"/>
              <a:pathLst>
                <a:path w="2141" h="198">
                  <a:moveTo>
                    <a:pt x="2141" y="0"/>
                  </a:moveTo>
                  <a:lnTo>
                    <a:pt x="0" y="156"/>
                  </a:lnTo>
                  <a:lnTo>
                    <a:pt x="0" y="198"/>
                  </a:lnTo>
                  <a:lnTo>
                    <a:pt x="2141" y="0"/>
                  </a:lnTo>
                  <a:lnTo>
                    <a:pt x="214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0" name="Freeform 10"/>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1" name="Freeform 11"/>
            <p:cNvSpPr>
              <a:spLocks/>
            </p:cNvSpPr>
            <p:nvPr/>
          </p:nvSpPr>
          <p:spPr bwMode="hidden">
            <a:xfrm>
              <a:off x="2097" y="4043"/>
              <a:ext cx="2514" cy="276"/>
            </a:xfrm>
            <a:custGeom>
              <a:avLst/>
              <a:gdLst>
                <a:gd name="T0" fmla="*/ 2182 w 2517"/>
                <a:gd name="T1" fmla="*/ 276 h 276"/>
                <a:gd name="T2" fmla="*/ 2517 w 2517"/>
                <a:gd name="T3" fmla="*/ 204 h 276"/>
                <a:gd name="T4" fmla="*/ 2260 w 2517"/>
                <a:gd name="T5" fmla="*/ 0 h 276"/>
                <a:gd name="T6" fmla="*/ 0 w 2517"/>
                <a:gd name="T7" fmla="*/ 276 h 276"/>
                <a:gd name="T8" fmla="*/ 2182 w 2517"/>
                <a:gd name="T9" fmla="*/ 276 h 276"/>
                <a:gd name="T10" fmla="*/ 2182 w 2517"/>
                <a:gd name="T11" fmla="*/ 276 h 276"/>
              </a:gdLst>
              <a:ahLst/>
              <a:cxnLst>
                <a:cxn ang="0">
                  <a:pos x="T0" y="T1"/>
                </a:cxn>
                <a:cxn ang="0">
                  <a:pos x="T2" y="T3"/>
                </a:cxn>
                <a:cxn ang="0">
                  <a:pos x="T4" y="T5"/>
                </a:cxn>
                <a:cxn ang="0">
                  <a:pos x="T6" y="T7"/>
                </a:cxn>
                <a:cxn ang="0">
                  <a:pos x="T8" y="T9"/>
                </a:cxn>
                <a:cxn ang="0">
                  <a:pos x="T10" y="T11"/>
                </a:cxn>
              </a:cxnLst>
              <a:rect l="0" t="0" r="r" b="b"/>
              <a:pathLst>
                <a:path w="2517" h="276">
                  <a:moveTo>
                    <a:pt x="2182" y="276"/>
                  </a:moveTo>
                  <a:lnTo>
                    <a:pt x="2517" y="204"/>
                  </a:lnTo>
                  <a:lnTo>
                    <a:pt x="2260" y="0"/>
                  </a:lnTo>
                  <a:lnTo>
                    <a:pt x="0" y="276"/>
                  </a:lnTo>
                  <a:lnTo>
                    <a:pt x="2182" y="276"/>
                  </a:lnTo>
                  <a:lnTo>
                    <a:pt x="2182" y="27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2" name="Freeform 12"/>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3" name="Freeform 13"/>
            <p:cNvSpPr>
              <a:spLocks/>
            </p:cNvSpPr>
            <p:nvPr/>
          </p:nvSpPr>
          <p:spPr bwMode="hidden">
            <a:xfrm>
              <a:off x="5030" y="3151"/>
              <a:ext cx="728" cy="240"/>
            </a:xfrm>
            <a:custGeom>
              <a:avLst/>
              <a:gdLst>
                <a:gd name="T0" fmla="*/ 729 w 729"/>
                <a:gd name="T1" fmla="*/ 240 h 240"/>
                <a:gd name="T2" fmla="*/ 0 w 729"/>
                <a:gd name="T3" fmla="*/ 0 h 240"/>
                <a:gd name="T4" fmla="*/ 0 w 729"/>
                <a:gd name="T5" fmla="*/ 6 h 240"/>
                <a:gd name="T6" fmla="*/ 729 w 729"/>
                <a:gd name="T7" fmla="*/ 240 h 240"/>
                <a:gd name="T8" fmla="*/ 729 w 729"/>
                <a:gd name="T9" fmla="*/ 240 h 240"/>
              </a:gdLst>
              <a:ahLst/>
              <a:cxnLst>
                <a:cxn ang="0">
                  <a:pos x="T0" y="T1"/>
                </a:cxn>
                <a:cxn ang="0">
                  <a:pos x="T2" y="T3"/>
                </a:cxn>
                <a:cxn ang="0">
                  <a:pos x="T4" y="T5"/>
                </a:cxn>
                <a:cxn ang="0">
                  <a:pos x="T6" y="T7"/>
                </a:cxn>
                <a:cxn ang="0">
                  <a:pos x="T8" y="T9"/>
                </a:cxn>
              </a:cxnLst>
              <a:rect l="0" t="0" r="r" b="b"/>
              <a:pathLst>
                <a:path w="729" h="240">
                  <a:moveTo>
                    <a:pt x="729" y="240"/>
                  </a:moveTo>
                  <a:lnTo>
                    <a:pt x="0" y="0"/>
                  </a:lnTo>
                  <a:lnTo>
                    <a:pt x="0" y="6"/>
                  </a:lnTo>
                  <a:lnTo>
                    <a:pt x="729" y="240"/>
                  </a:lnTo>
                  <a:lnTo>
                    <a:pt x="729" y="24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4" name="Freeform 14"/>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5" name="Freeform 15"/>
            <p:cNvSpPr>
              <a:spLocks/>
            </p:cNvSpPr>
            <p:nvPr/>
          </p:nvSpPr>
          <p:spPr bwMode="hidden">
            <a:xfrm>
              <a:off x="5030" y="3049"/>
              <a:ext cx="728" cy="318"/>
            </a:xfrm>
            <a:custGeom>
              <a:avLst/>
              <a:gdLst>
                <a:gd name="T0" fmla="*/ 729 w 729"/>
                <a:gd name="T1" fmla="*/ 318 h 318"/>
                <a:gd name="T2" fmla="*/ 729 w 729"/>
                <a:gd name="T3" fmla="*/ 312 h 318"/>
                <a:gd name="T4" fmla="*/ 0 w 729"/>
                <a:gd name="T5" fmla="*/ 0 h 318"/>
                <a:gd name="T6" fmla="*/ 0 w 729"/>
                <a:gd name="T7" fmla="*/ 54 h 318"/>
                <a:gd name="T8" fmla="*/ 729 w 729"/>
                <a:gd name="T9" fmla="*/ 318 h 318"/>
                <a:gd name="T10" fmla="*/ 729 w 729"/>
                <a:gd name="T11" fmla="*/ 318 h 318"/>
              </a:gdLst>
              <a:ahLst/>
              <a:cxnLst>
                <a:cxn ang="0">
                  <a:pos x="T0" y="T1"/>
                </a:cxn>
                <a:cxn ang="0">
                  <a:pos x="T2" y="T3"/>
                </a:cxn>
                <a:cxn ang="0">
                  <a:pos x="T4" y="T5"/>
                </a:cxn>
                <a:cxn ang="0">
                  <a:pos x="T6" y="T7"/>
                </a:cxn>
                <a:cxn ang="0">
                  <a:pos x="T8" y="T9"/>
                </a:cxn>
                <a:cxn ang="0">
                  <a:pos x="T10" y="T11"/>
                </a:cxn>
              </a:cxnLst>
              <a:rect l="0" t="0" r="r" b="b"/>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6" name="Freeform 16"/>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7" name="Freeform 17"/>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8" name="Freeform 18"/>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39"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Lst>
              <a:ahLst/>
              <a:cxnLst>
                <a:cxn ang="0">
                  <a:pos x="T0" y="T1"/>
                </a:cxn>
                <a:cxn ang="0">
                  <a:pos x="T2" y="T3"/>
                </a:cxn>
                <a:cxn ang="0">
                  <a:pos x="T4" y="T5"/>
                </a:cxn>
                <a:cxn ang="0">
                  <a:pos x="T6" y="T7"/>
                </a:cxn>
                <a:cxn ang="0">
                  <a:pos x="T8" y="T9"/>
                </a:cxn>
                <a:cxn ang="0">
                  <a:pos x="T10" y="T11"/>
                </a:cxn>
              </a:cxnLst>
              <a:rect l="0" t="0" r="r" b="b"/>
              <a:pathLst>
                <a:path w="281" h="335">
                  <a:moveTo>
                    <a:pt x="281" y="335"/>
                  </a:moveTo>
                  <a:lnTo>
                    <a:pt x="281" y="173"/>
                  </a:lnTo>
                  <a:lnTo>
                    <a:pt x="96" y="0"/>
                  </a:lnTo>
                  <a:lnTo>
                    <a:pt x="0" y="90"/>
                  </a:lnTo>
                  <a:lnTo>
                    <a:pt x="281" y="335"/>
                  </a:lnTo>
                  <a:lnTo>
                    <a:pt x="281" y="33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0" name="Freeform 20"/>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1"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Lst>
              <a:ahLst/>
              <a:cxnLst>
                <a:cxn ang="0">
                  <a:pos x="T0" y="T1"/>
                </a:cxn>
                <a:cxn ang="0">
                  <a:pos x="T2" y="T3"/>
                </a:cxn>
                <a:cxn ang="0">
                  <a:pos x="T4" y="T5"/>
                </a:cxn>
                <a:cxn ang="0">
                  <a:pos x="T6" y="T7"/>
                </a:cxn>
                <a:cxn ang="0">
                  <a:pos x="T8" y="T9"/>
                </a:cxn>
              </a:cxnLst>
              <a:rect l="0" t="0" r="r" b="b"/>
              <a:pathLst>
                <a:path w="132" h="132">
                  <a:moveTo>
                    <a:pt x="132" y="132"/>
                  </a:moveTo>
                  <a:lnTo>
                    <a:pt x="0" y="0"/>
                  </a:lnTo>
                  <a:lnTo>
                    <a:pt x="0" y="0"/>
                  </a:lnTo>
                  <a:lnTo>
                    <a:pt x="132" y="132"/>
                  </a:lnTo>
                  <a:lnTo>
                    <a:pt x="132" y="132"/>
                  </a:lnTo>
                  <a:close/>
                </a:path>
              </a:pathLst>
            </a:custGeom>
            <a:solidFill>
              <a:srgbClr val="FF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2" name="Freeform 22"/>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3" name="Freeform 23"/>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base">
                <a:spcBef>
                  <a:spcPct val="0"/>
                </a:spcBef>
                <a:spcAft>
                  <a:spcPct val="0"/>
                </a:spcAft>
              </a:pPr>
              <a:endParaRPr lang="el-GR" smtClean="0">
                <a:solidFill>
                  <a:srgbClr val="FFFFFF"/>
                </a:solidFill>
              </a:endParaRPr>
            </a:p>
          </p:txBody>
        </p:sp>
        <p:sp>
          <p:nvSpPr>
            <p:cNvPr id="5144" name="Freeform 24"/>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5"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Lst>
              <a:ahLst/>
              <a:cxnLst>
                <a:cxn ang="0">
                  <a:pos x="T0" y="T1"/>
                </a:cxn>
                <a:cxn ang="0">
                  <a:pos x="T2" y="T3"/>
                </a:cxn>
                <a:cxn ang="0">
                  <a:pos x="T4" y="T5"/>
                </a:cxn>
                <a:cxn ang="0">
                  <a:pos x="T6" y="T7"/>
                </a:cxn>
                <a:cxn ang="0">
                  <a:pos x="T8" y="T9"/>
                </a:cxn>
                <a:cxn ang="0">
                  <a:pos x="T10" y="T11"/>
                </a:cxn>
              </a:cxnLst>
              <a:rect l="0" t="0" r="r" b="b"/>
              <a:pathLst>
                <a:path w="155" h="516">
                  <a:moveTo>
                    <a:pt x="155" y="516"/>
                  </a:moveTo>
                  <a:lnTo>
                    <a:pt x="155" y="204"/>
                  </a:lnTo>
                  <a:lnTo>
                    <a:pt x="77" y="0"/>
                  </a:lnTo>
                  <a:lnTo>
                    <a:pt x="0" y="192"/>
                  </a:lnTo>
                  <a:lnTo>
                    <a:pt x="155" y="516"/>
                  </a:lnTo>
                  <a:lnTo>
                    <a:pt x="155" y="51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6" name="Freeform 26"/>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7" name="Freeform 27"/>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8" name="Freeform 28"/>
            <p:cNvSpPr>
              <a:spLocks/>
            </p:cNvSpPr>
            <p:nvPr/>
          </p:nvSpPr>
          <p:spPr bwMode="hidden">
            <a:xfrm>
              <a:off x="5698" y="653"/>
              <a:ext cx="60" cy="311"/>
            </a:xfrm>
            <a:custGeom>
              <a:avLst/>
              <a:gdLst>
                <a:gd name="T0" fmla="*/ 0 w 60"/>
                <a:gd name="T1" fmla="*/ 144 h 312"/>
                <a:gd name="T2" fmla="*/ 60 w 60"/>
                <a:gd name="T3" fmla="*/ 312 h 312"/>
                <a:gd name="T4" fmla="*/ 60 w 60"/>
                <a:gd name="T5" fmla="*/ 6 h 312"/>
                <a:gd name="T6" fmla="*/ 54 w 60"/>
                <a:gd name="T7" fmla="*/ 0 h 312"/>
                <a:gd name="T8" fmla="*/ 0 w 60"/>
                <a:gd name="T9" fmla="*/ 144 h 312"/>
                <a:gd name="T10" fmla="*/ 0 w 60"/>
                <a:gd name="T11" fmla="*/ 144 h 312"/>
              </a:gdLst>
              <a:ahLst/>
              <a:cxnLst>
                <a:cxn ang="0">
                  <a:pos x="T0" y="T1"/>
                </a:cxn>
                <a:cxn ang="0">
                  <a:pos x="T2" y="T3"/>
                </a:cxn>
                <a:cxn ang="0">
                  <a:pos x="T4" y="T5"/>
                </a:cxn>
                <a:cxn ang="0">
                  <a:pos x="T6" y="T7"/>
                </a:cxn>
                <a:cxn ang="0">
                  <a:pos x="T8" y="T9"/>
                </a:cxn>
                <a:cxn ang="0">
                  <a:pos x="T10" y="T11"/>
                </a:cxn>
              </a:cxnLst>
              <a:rect l="0" t="0" r="r" b="b"/>
              <a:pathLst>
                <a:path w="60" h="312">
                  <a:moveTo>
                    <a:pt x="0" y="144"/>
                  </a:moveTo>
                  <a:lnTo>
                    <a:pt x="60" y="312"/>
                  </a:lnTo>
                  <a:lnTo>
                    <a:pt x="60" y="6"/>
                  </a:lnTo>
                  <a:lnTo>
                    <a:pt x="54" y="0"/>
                  </a:lnTo>
                  <a:lnTo>
                    <a:pt x="0" y="144"/>
                  </a:lnTo>
                  <a:lnTo>
                    <a:pt x="0" y="144"/>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49" name="Freeform 29"/>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0"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Lst>
              <a:ahLst/>
              <a:cxnLst>
                <a:cxn ang="0">
                  <a:pos x="T0" y="T1"/>
                </a:cxn>
                <a:cxn ang="0">
                  <a:pos x="T2" y="T3"/>
                </a:cxn>
                <a:cxn ang="0">
                  <a:pos x="T4" y="T5"/>
                </a:cxn>
                <a:cxn ang="0">
                  <a:pos x="T6" y="T7"/>
                </a:cxn>
                <a:cxn ang="0">
                  <a:pos x="T8" y="T9"/>
                </a:cxn>
              </a:cxnLst>
              <a:rect l="0" t="0" r="r" b="b"/>
              <a:pathLst>
                <a:path w="6" h="6">
                  <a:moveTo>
                    <a:pt x="6" y="6"/>
                  </a:moveTo>
                  <a:lnTo>
                    <a:pt x="0" y="0"/>
                  </a:lnTo>
                  <a:lnTo>
                    <a:pt x="0" y="6"/>
                  </a:lnTo>
                  <a:lnTo>
                    <a:pt x="6" y="6"/>
                  </a:lnTo>
                  <a:lnTo>
                    <a:pt x="6" y="6"/>
                  </a:lnTo>
                  <a:close/>
                </a:path>
              </a:pathLst>
            </a:custGeom>
            <a:solidFill>
              <a:srgbClr val="18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1" name="Freeform 31"/>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2" name="Freeform 32"/>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3" name="Freeform 33"/>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4" name="Freeform 34"/>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5" name="Freeform 35"/>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6" name="Freeform 36"/>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7" name="Freeform 37"/>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58" name="Freeform 38"/>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grpSp>
          <p:nvGrpSpPr>
            <p:cNvPr id="5159" name="Group 39"/>
            <p:cNvGrpSpPr>
              <a:grpSpLocks/>
            </p:cNvGrpSpPr>
            <p:nvPr userDrawn="1"/>
          </p:nvGrpSpPr>
          <p:grpSpPr bwMode="auto">
            <a:xfrm>
              <a:off x="0" y="1632"/>
              <a:ext cx="5758" cy="1858"/>
              <a:chOff x="0" y="1632"/>
              <a:chExt cx="5758" cy="1858"/>
            </a:xfrm>
          </p:grpSpPr>
          <p:sp>
            <p:nvSpPr>
              <p:cNvPr id="5160" name="Freeform 40"/>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5161" name="Freeform 41"/>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grpSp>
      </p:grpSp>
      <p:sp>
        <p:nvSpPr>
          <p:cNvPr id="5162" name="Rectangle 42"/>
          <p:cNvSpPr>
            <a:spLocks noGrp="1" noChangeArrowheads="1"/>
          </p:cNvSpPr>
          <p:nvPr>
            <p:ph type="ctrTitle" sz="quarter"/>
          </p:nvPr>
        </p:nvSpPr>
        <p:spPr>
          <a:xfrm>
            <a:off x="457200" y="1600200"/>
            <a:ext cx="8229600" cy="1828800"/>
          </a:xfrm>
        </p:spPr>
        <p:txBody>
          <a:bodyPr/>
          <a:lstStyle>
            <a:lvl1pPr>
              <a:defRPr sz="4800"/>
            </a:lvl1pPr>
          </a:lstStyle>
          <a:p>
            <a:pPr lvl="0"/>
            <a:r>
              <a:rPr lang="el-GR" altLang="el-GR" noProof="0" smtClean="0"/>
              <a:t>Κάντε κλικ για να επεξεργαστείτε τον τίτλο</a:t>
            </a:r>
          </a:p>
        </p:txBody>
      </p:sp>
      <p:sp>
        <p:nvSpPr>
          <p:cNvPr id="5163" name="Rectangle 43"/>
          <p:cNvSpPr>
            <a:spLocks noGrp="1" noChangeArrowheads="1"/>
          </p:cNvSpPr>
          <p:nvPr>
            <p:ph type="subTitle" sz="quarter" idx="1"/>
          </p:nvPr>
        </p:nvSpPr>
        <p:spPr>
          <a:xfrm>
            <a:off x="1371600" y="3886200"/>
            <a:ext cx="6400800" cy="1752600"/>
          </a:xfrm>
        </p:spPr>
        <p:txBody>
          <a:bodyPr/>
          <a:lstStyle>
            <a:lvl1pPr marL="0" indent="0" algn="ctr">
              <a:buFont typeface="Wingdings" panose="05000000000000000000" pitchFamily="2" charset="2"/>
              <a:buNone/>
              <a:defRPr sz="3600"/>
            </a:lvl1pPr>
          </a:lstStyle>
          <a:p>
            <a:pPr lvl="0"/>
            <a:r>
              <a:rPr lang="el-GR" altLang="el-GR" noProof="0" smtClean="0"/>
              <a:t>Κάντε κλικ για να επεξεργαστείτε τον υπότιτλο του υποδείγματος</a:t>
            </a:r>
          </a:p>
        </p:txBody>
      </p:sp>
      <p:sp>
        <p:nvSpPr>
          <p:cNvPr id="5164" name="Rectangle 44"/>
          <p:cNvSpPr>
            <a:spLocks noGrp="1" noChangeArrowheads="1"/>
          </p:cNvSpPr>
          <p:nvPr>
            <p:ph type="dt" sz="quarter" idx="2"/>
          </p:nvPr>
        </p:nvSpPr>
        <p:spPr/>
        <p:txBody>
          <a:bodyPr/>
          <a:lstStyle>
            <a:lvl1pPr>
              <a:defRPr/>
            </a:lvl1pPr>
          </a:lstStyle>
          <a:p>
            <a:endParaRPr lang="el-GR" altLang="el-GR">
              <a:solidFill>
                <a:srgbClr val="FFFFFF"/>
              </a:solidFill>
            </a:endParaRPr>
          </a:p>
        </p:txBody>
      </p:sp>
      <p:sp>
        <p:nvSpPr>
          <p:cNvPr id="5165" name="Rectangle 45"/>
          <p:cNvSpPr>
            <a:spLocks noGrp="1" noChangeArrowheads="1"/>
          </p:cNvSpPr>
          <p:nvPr>
            <p:ph type="ftr" sz="quarter" idx="3"/>
          </p:nvPr>
        </p:nvSpPr>
        <p:spPr/>
        <p:txBody>
          <a:bodyPr/>
          <a:lstStyle>
            <a:lvl1pPr>
              <a:defRPr/>
            </a:lvl1pPr>
          </a:lstStyle>
          <a:p>
            <a:endParaRPr lang="el-GR" altLang="el-GR">
              <a:solidFill>
                <a:srgbClr val="FFFFFF"/>
              </a:solidFill>
            </a:endParaRPr>
          </a:p>
        </p:txBody>
      </p:sp>
      <p:sp>
        <p:nvSpPr>
          <p:cNvPr id="5166" name="Rectangle 46"/>
          <p:cNvSpPr>
            <a:spLocks noGrp="1" noChangeArrowheads="1"/>
          </p:cNvSpPr>
          <p:nvPr>
            <p:ph type="sldNum" sz="quarter" idx="4"/>
          </p:nvPr>
        </p:nvSpPr>
        <p:spPr/>
        <p:txBody>
          <a:bodyPr/>
          <a:lstStyle>
            <a:lvl1pPr>
              <a:defRPr/>
            </a:lvl1pPr>
          </a:lstStyle>
          <a:p>
            <a:fld id="{02293BD0-E341-420D-AD3C-737131BCFF96}"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30947417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l-GR" altLang="el-GR">
              <a:solidFill>
                <a:srgbClr val="FFFFFF"/>
              </a:solidFill>
            </a:endParaRPr>
          </a:p>
        </p:txBody>
      </p:sp>
      <p:sp>
        <p:nvSpPr>
          <p:cNvPr id="5" name="Θέση υποσέλιδου 4"/>
          <p:cNvSpPr>
            <a:spLocks noGrp="1"/>
          </p:cNvSpPr>
          <p:nvPr>
            <p:ph type="ftr" sz="quarter" idx="11"/>
          </p:nvPr>
        </p:nvSpPr>
        <p:spPr/>
        <p:txBody>
          <a:bodyPr/>
          <a:lstStyle>
            <a:lvl1pPr>
              <a:defRPr/>
            </a:lvl1pPr>
          </a:lstStyle>
          <a:p>
            <a:endParaRPr lang="el-GR" altLang="el-GR">
              <a:solidFill>
                <a:srgbClr val="FFFFFF"/>
              </a:solidFill>
            </a:endParaRPr>
          </a:p>
        </p:txBody>
      </p:sp>
      <p:sp>
        <p:nvSpPr>
          <p:cNvPr id="6" name="Θέση αριθμού διαφάνειας 5"/>
          <p:cNvSpPr>
            <a:spLocks noGrp="1"/>
          </p:cNvSpPr>
          <p:nvPr>
            <p:ph type="sldNum" sz="quarter" idx="12"/>
          </p:nvPr>
        </p:nvSpPr>
        <p:spPr/>
        <p:txBody>
          <a:bodyPr/>
          <a:lstStyle>
            <a:lvl1pPr>
              <a:defRPr/>
            </a:lvl1pPr>
          </a:lstStyle>
          <a:p>
            <a:fld id="{AE65C979-D8C7-44DA-8100-8900225A080F}"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320907447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8"/>
            <a:ext cx="7886700" cy="2852737"/>
          </a:xfrm>
        </p:spPr>
        <p:txBody>
          <a:bodyPr anchor="b"/>
          <a:lstStyle>
            <a:lvl1pPr>
              <a:defRPr sz="60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lvl1pPr>
              <a:defRPr/>
            </a:lvl1pPr>
          </a:lstStyle>
          <a:p>
            <a:endParaRPr lang="el-GR" altLang="el-GR">
              <a:solidFill>
                <a:srgbClr val="FFFFFF"/>
              </a:solidFill>
            </a:endParaRPr>
          </a:p>
        </p:txBody>
      </p:sp>
      <p:sp>
        <p:nvSpPr>
          <p:cNvPr id="5" name="Θέση υποσέλιδου 4"/>
          <p:cNvSpPr>
            <a:spLocks noGrp="1"/>
          </p:cNvSpPr>
          <p:nvPr>
            <p:ph type="ftr" sz="quarter" idx="11"/>
          </p:nvPr>
        </p:nvSpPr>
        <p:spPr/>
        <p:txBody>
          <a:bodyPr/>
          <a:lstStyle>
            <a:lvl1pPr>
              <a:defRPr/>
            </a:lvl1pPr>
          </a:lstStyle>
          <a:p>
            <a:endParaRPr lang="el-GR" altLang="el-GR">
              <a:solidFill>
                <a:srgbClr val="FFFFFF"/>
              </a:solidFill>
            </a:endParaRPr>
          </a:p>
        </p:txBody>
      </p:sp>
      <p:sp>
        <p:nvSpPr>
          <p:cNvPr id="6" name="Θέση αριθμού διαφάνειας 5"/>
          <p:cNvSpPr>
            <a:spLocks noGrp="1"/>
          </p:cNvSpPr>
          <p:nvPr>
            <p:ph type="sldNum" sz="quarter" idx="12"/>
          </p:nvPr>
        </p:nvSpPr>
        <p:spPr/>
        <p:txBody>
          <a:bodyPr/>
          <a:lstStyle>
            <a:lvl1pPr>
              <a:defRPr/>
            </a:lvl1pPr>
          </a:lstStyle>
          <a:p>
            <a:fld id="{C493FB65-5A1C-481B-8E67-9447693EF128}"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406158942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457200" y="1600200"/>
            <a:ext cx="4038600" cy="4530725"/>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48200" y="1600200"/>
            <a:ext cx="4038600" cy="4530725"/>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lvl1pPr>
              <a:defRPr/>
            </a:lvl1pPr>
          </a:lstStyle>
          <a:p>
            <a:endParaRPr lang="el-GR" altLang="el-GR">
              <a:solidFill>
                <a:srgbClr val="FFFFFF"/>
              </a:solidFill>
            </a:endParaRPr>
          </a:p>
        </p:txBody>
      </p:sp>
      <p:sp>
        <p:nvSpPr>
          <p:cNvPr id="6" name="Θέση υποσέλιδου 5"/>
          <p:cNvSpPr>
            <a:spLocks noGrp="1"/>
          </p:cNvSpPr>
          <p:nvPr>
            <p:ph type="ftr" sz="quarter" idx="11"/>
          </p:nvPr>
        </p:nvSpPr>
        <p:spPr/>
        <p:txBody>
          <a:bodyPr/>
          <a:lstStyle>
            <a:lvl1pPr>
              <a:defRPr/>
            </a:lvl1pPr>
          </a:lstStyle>
          <a:p>
            <a:endParaRPr lang="el-GR" altLang="el-GR">
              <a:solidFill>
                <a:srgbClr val="FFFFFF"/>
              </a:solidFill>
            </a:endParaRPr>
          </a:p>
        </p:txBody>
      </p:sp>
      <p:sp>
        <p:nvSpPr>
          <p:cNvPr id="7" name="Θέση αριθμού διαφάνειας 6"/>
          <p:cNvSpPr>
            <a:spLocks noGrp="1"/>
          </p:cNvSpPr>
          <p:nvPr>
            <p:ph type="sldNum" sz="quarter" idx="12"/>
          </p:nvPr>
        </p:nvSpPr>
        <p:spPr/>
        <p:txBody>
          <a:bodyPr/>
          <a:lstStyle>
            <a:lvl1pPr>
              <a:defRPr/>
            </a:lvl1pPr>
          </a:lstStyle>
          <a:p>
            <a:fld id="{EBCD116E-692F-4250-A829-5B8A615739CB}"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21506534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365125"/>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30238" y="2505075"/>
            <a:ext cx="3868737"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788"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lvl1pPr>
              <a:defRPr/>
            </a:lvl1pPr>
          </a:lstStyle>
          <a:p>
            <a:endParaRPr lang="el-GR" altLang="el-GR">
              <a:solidFill>
                <a:srgbClr val="FFFFFF"/>
              </a:solidFill>
            </a:endParaRPr>
          </a:p>
        </p:txBody>
      </p:sp>
      <p:sp>
        <p:nvSpPr>
          <p:cNvPr id="8" name="Θέση υποσέλιδου 7"/>
          <p:cNvSpPr>
            <a:spLocks noGrp="1"/>
          </p:cNvSpPr>
          <p:nvPr>
            <p:ph type="ftr" sz="quarter" idx="11"/>
          </p:nvPr>
        </p:nvSpPr>
        <p:spPr/>
        <p:txBody>
          <a:bodyPr/>
          <a:lstStyle>
            <a:lvl1pPr>
              <a:defRPr/>
            </a:lvl1pPr>
          </a:lstStyle>
          <a:p>
            <a:endParaRPr lang="el-GR" altLang="el-GR">
              <a:solidFill>
                <a:srgbClr val="FFFFFF"/>
              </a:solidFill>
            </a:endParaRPr>
          </a:p>
        </p:txBody>
      </p:sp>
      <p:sp>
        <p:nvSpPr>
          <p:cNvPr id="9" name="Θέση αριθμού διαφάνειας 8"/>
          <p:cNvSpPr>
            <a:spLocks noGrp="1"/>
          </p:cNvSpPr>
          <p:nvPr>
            <p:ph type="sldNum" sz="quarter" idx="12"/>
          </p:nvPr>
        </p:nvSpPr>
        <p:spPr/>
        <p:txBody>
          <a:bodyPr/>
          <a:lstStyle>
            <a:lvl1pPr>
              <a:defRPr/>
            </a:lvl1pPr>
          </a:lstStyle>
          <a:p>
            <a:fld id="{DC728CCA-8948-41D3-A4F0-E2C22C6412B3}"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320669304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lvl1pPr>
              <a:defRPr/>
            </a:lvl1pPr>
          </a:lstStyle>
          <a:p>
            <a:endParaRPr lang="el-GR" altLang="el-GR">
              <a:solidFill>
                <a:srgbClr val="FFFFFF"/>
              </a:solidFill>
            </a:endParaRPr>
          </a:p>
        </p:txBody>
      </p:sp>
      <p:sp>
        <p:nvSpPr>
          <p:cNvPr id="4" name="Θέση υποσέλιδου 3"/>
          <p:cNvSpPr>
            <a:spLocks noGrp="1"/>
          </p:cNvSpPr>
          <p:nvPr>
            <p:ph type="ftr" sz="quarter" idx="11"/>
          </p:nvPr>
        </p:nvSpPr>
        <p:spPr/>
        <p:txBody>
          <a:bodyPr/>
          <a:lstStyle>
            <a:lvl1pPr>
              <a:defRPr/>
            </a:lvl1pPr>
          </a:lstStyle>
          <a:p>
            <a:endParaRPr lang="el-GR" altLang="el-GR">
              <a:solidFill>
                <a:srgbClr val="FFFFFF"/>
              </a:solidFill>
            </a:endParaRPr>
          </a:p>
        </p:txBody>
      </p:sp>
      <p:sp>
        <p:nvSpPr>
          <p:cNvPr id="5" name="Θέση αριθμού διαφάνειας 4"/>
          <p:cNvSpPr>
            <a:spLocks noGrp="1"/>
          </p:cNvSpPr>
          <p:nvPr>
            <p:ph type="sldNum" sz="quarter" idx="12"/>
          </p:nvPr>
        </p:nvSpPr>
        <p:spPr/>
        <p:txBody>
          <a:bodyPr/>
          <a:lstStyle>
            <a:lvl1pPr>
              <a:defRPr/>
            </a:lvl1pPr>
          </a:lstStyle>
          <a:p>
            <a:fld id="{9F31C9BF-BEE7-4356-927C-723EF474CFCF}"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9898049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lvl1pPr>
              <a:defRPr/>
            </a:lvl1pPr>
          </a:lstStyle>
          <a:p>
            <a:endParaRPr lang="el-GR" altLang="el-GR">
              <a:solidFill>
                <a:srgbClr val="FFFFFF"/>
              </a:solidFill>
            </a:endParaRPr>
          </a:p>
        </p:txBody>
      </p:sp>
      <p:sp>
        <p:nvSpPr>
          <p:cNvPr id="3" name="Θέση υποσέλιδου 2"/>
          <p:cNvSpPr>
            <a:spLocks noGrp="1"/>
          </p:cNvSpPr>
          <p:nvPr>
            <p:ph type="ftr" sz="quarter" idx="11"/>
          </p:nvPr>
        </p:nvSpPr>
        <p:spPr/>
        <p:txBody>
          <a:bodyPr/>
          <a:lstStyle>
            <a:lvl1pPr>
              <a:defRPr/>
            </a:lvl1pPr>
          </a:lstStyle>
          <a:p>
            <a:endParaRPr lang="el-GR" altLang="el-GR">
              <a:solidFill>
                <a:srgbClr val="FFFFFF"/>
              </a:solidFill>
            </a:endParaRPr>
          </a:p>
        </p:txBody>
      </p:sp>
      <p:sp>
        <p:nvSpPr>
          <p:cNvPr id="4" name="Θέση αριθμού διαφάνειας 3"/>
          <p:cNvSpPr>
            <a:spLocks noGrp="1"/>
          </p:cNvSpPr>
          <p:nvPr>
            <p:ph type="sldNum" sz="quarter" idx="12"/>
          </p:nvPr>
        </p:nvSpPr>
        <p:spPr/>
        <p:txBody>
          <a:bodyPr/>
          <a:lstStyle>
            <a:lvl1pPr>
              <a:defRPr/>
            </a:lvl1pPr>
          </a:lstStyle>
          <a:p>
            <a:fld id="{E726689A-CD63-4A02-938C-44F5AC5DD7E3}"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236402947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457200"/>
            <a:ext cx="2949575" cy="1600200"/>
          </a:xfrm>
        </p:spPr>
        <p:txBody>
          <a:bodyPr anchor="b"/>
          <a:lstStyle>
            <a:lvl1pPr>
              <a:defRPr sz="3200"/>
            </a:lvl1pPr>
          </a:lstStyle>
          <a:p>
            <a:r>
              <a:rPr lang="el-GR" smtClean="0"/>
              <a:t>Στυλ κύριου τίτλου</a:t>
            </a:r>
            <a:endParaRPr lang="el-GR"/>
          </a:p>
        </p:txBody>
      </p:sp>
      <p:sp>
        <p:nvSpPr>
          <p:cNvPr id="3" name="Θέση περιεχομένου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lvl1pPr>
              <a:defRPr/>
            </a:lvl1pPr>
          </a:lstStyle>
          <a:p>
            <a:endParaRPr lang="el-GR" altLang="el-GR">
              <a:solidFill>
                <a:srgbClr val="FFFFFF"/>
              </a:solidFill>
            </a:endParaRPr>
          </a:p>
        </p:txBody>
      </p:sp>
      <p:sp>
        <p:nvSpPr>
          <p:cNvPr id="6" name="Θέση υποσέλιδου 5"/>
          <p:cNvSpPr>
            <a:spLocks noGrp="1"/>
          </p:cNvSpPr>
          <p:nvPr>
            <p:ph type="ftr" sz="quarter" idx="11"/>
          </p:nvPr>
        </p:nvSpPr>
        <p:spPr/>
        <p:txBody>
          <a:bodyPr/>
          <a:lstStyle>
            <a:lvl1pPr>
              <a:defRPr/>
            </a:lvl1pPr>
          </a:lstStyle>
          <a:p>
            <a:endParaRPr lang="el-GR" altLang="el-GR">
              <a:solidFill>
                <a:srgbClr val="FFFFFF"/>
              </a:solidFill>
            </a:endParaRPr>
          </a:p>
        </p:txBody>
      </p:sp>
      <p:sp>
        <p:nvSpPr>
          <p:cNvPr id="7" name="Θέση αριθμού διαφάνειας 6"/>
          <p:cNvSpPr>
            <a:spLocks noGrp="1"/>
          </p:cNvSpPr>
          <p:nvPr>
            <p:ph type="sldNum" sz="quarter" idx="12"/>
          </p:nvPr>
        </p:nvSpPr>
        <p:spPr/>
        <p:txBody>
          <a:bodyPr/>
          <a:lstStyle>
            <a:lvl1pPr>
              <a:defRPr/>
            </a:lvl1pPr>
          </a:lstStyle>
          <a:p>
            <a:fld id="{9F014CD9-2400-4AAE-A084-7D43CE723564}"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2877765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457200"/>
            <a:ext cx="2949575" cy="1600200"/>
          </a:xfrm>
        </p:spPr>
        <p:txBody>
          <a:bodyPr anchor="b"/>
          <a:lstStyle>
            <a:lvl1pPr>
              <a:defRPr sz="3200"/>
            </a:lvl1pPr>
          </a:lstStyle>
          <a:p>
            <a:r>
              <a:rPr lang="el-GR" smtClean="0"/>
              <a:t>Στυλ κύριου τίτλου</a:t>
            </a:r>
            <a:endParaRPr lang="el-GR"/>
          </a:p>
        </p:txBody>
      </p:sp>
      <p:sp>
        <p:nvSpPr>
          <p:cNvPr id="3" name="Θέση εικόνας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lvl1pPr>
              <a:defRPr/>
            </a:lvl1pPr>
          </a:lstStyle>
          <a:p>
            <a:endParaRPr lang="el-GR" altLang="el-GR">
              <a:solidFill>
                <a:srgbClr val="FFFFFF"/>
              </a:solidFill>
            </a:endParaRPr>
          </a:p>
        </p:txBody>
      </p:sp>
      <p:sp>
        <p:nvSpPr>
          <p:cNvPr id="6" name="Θέση υποσέλιδου 5"/>
          <p:cNvSpPr>
            <a:spLocks noGrp="1"/>
          </p:cNvSpPr>
          <p:nvPr>
            <p:ph type="ftr" sz="quarter" idx="11"/>
          </p:nvPr>
        </p:nvSpPr>
        <p:spPr/>
        <p:txBody>
          <a:bodyPr/>
          <a:lstStyle>
            <a:lvl1pPr>
              <a:defRPr/>
            </a:lvl1pPr>
          </a:lstStyle>
          <a:p>
            <a:endParaRPr lang="el-GR" altLang="el-GR">
              <a:solidFill>
                <a:srgbClr val="FFFFFF"/>
              </a:solidFill>
            </a:endParaRPr>
          </a:p>
        </p:txBody>
      </p:sp>
      <p:sp>
        <p:nvSpPr>
          <p:cNvPr id="7" name="Θέση αριθμού διαφάνειας 6"/>
          <p:cNvSpPr>
            <a:spLocks noGrp="1"/>
          </p:cNvSpPr>
          <p:nvPr>
            <p:ph type="sldNum" sz="quarter" idx="12"/>
          </p:nvPr>
        </p:nvSpPr>
        <p:spPr/>
        <p:txBody>
          <a:bodyPr/>
          <a:lstStyle>
            <a:lvl1pPr>
              <a:defRPr/>
            </a:lvl1pPr>
          </a:lstStyle>
          <a:p>
            <a:fld id="{7E4785D9-175A-4641-A90A-67FB9843C714}"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4272638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457200"/>
            <a:ext cx="2949575" cy="1600200"/>
          </a:xfrm>
        </p:spPr>
        <p:txBody>
          <a:bodyPr anchor="b"/>
          <a:lstStyle>
            <a:lvl1pPr>
              <a:defRPr sz="3200"/>
            </a:lvl1pPr>
          </a:lstStyle>
          <a:p>
            <a:r>
              <a:rPr lang="el-GR" smtClean="0"/>
              <a:t>Στυλ κύριου τίτλου</a:t>
            </a:r>
            <a:endParaRPr lang="el-GR"/>
          </a:p>
        </p:txBody>
      </p:sp>
      <p:sp>
        <p:nvSpPr>
          <p:cNvPr id="3" name="Θέση περιεχομένου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lvl1pPr>
              <a:defRPr/>
            </a:lvl1pPr>
          </a:lstStyle>
          <a:p>
            <a:endParaRPr lang="en-US" altLang="el-GR">
              <a:solidFill>
                <a:srgbClr val="000000"/>
              </a:solidFill>
            </a:endParaRPr>
          </a:p>
        </p:txBody>
      </p:sp>
      <p:sp>
        <p:nvSpPr>
          <p:cNvPr id="6" name="Θέση υποσέλιδου 5"/>
          <p:cNvSpPr>
            <a:spLocks noGrp="1"/>
          </p:cNvSpPr>
          <p:nvPr>
            <p:ph type="ftr" sz="quarter" idx="11"/>
          </p:nvPr>
        </p:nvSpPr>
        <p:spPr/>
        <p:txBody>
          <a:bodyPr/>
          <a:lstStyle>
            <a:lvl1pPr>
              <a:defRPr/>
            </a:lvl1pPr>
          </a:lstStyle>
          <a:p>
            <a:endParaRPr lang="en-US" altLang="el-GR">
              <a:solidFill>
                <a:srgbClr val="000000"/>
              </a:solidFill>
            </a:endParaRPr>
          </a:p>
        </p:txBody>
      </p:sp>
      <p:sp>
        <p:nvSpPr>
          <p:cNvPr id="7" name="Θέση αριθμού διαφάνειας 6"/>
          <p:cNvSpPr>
            <a:spLocks noGrp="1"/>
          </p:cNvSpPr>
          <p:nvPr>
            <p:ph type="sldNum" sz="quarter" idx="12"/>
          </p:nvPr>
        </p:nvSpPr>
        <p:spPr/>
        <p:txBody>
          <a:bodyPr/>
          <a:lstStyle>
            <a:lvl1pPr>
              <a:defRPr/>
            </a:lvl1pPr>
          </a:lstStyle>
          <a:p>
            <a:fld id="{79C3ABE6-3DFF-47A5-886A-8EC960315FD3}"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91479915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l-GR" altLang="el-GR">
              <a:solidFill>
                <a:srgbClr val="FFFFFF"/>
              </a:solidFill>
            </a:endParaRPr>
          </a:p>
        </p:txBody>
      </p:sp>
      <p:sp>
        <p:nvSpPr>
          <p:cNvPr id="5" name="Θέση υποσέλιδου 4"/>
          <p:cNvSpPr>
            <a:spLocks noGrp="1"/>
          </p:cNvSpPr>
          <p:nvPr>
            <p:ph type="ftr" sz="quarter" idx="11"/>
          </p:nvPr>
        </p:nvSpPr>
        <p:spPr/>
        <p:txBody>
          <a:bodyPr/>
          <a:lstStyle>
            <a:lvl1pPr>
              <a:defRPr/>
            </a:lvl1pPr>
          </a:lstStyle>
          <a:p>
            <a:endParaRPr lang="el-GR" altLang="el-GR">
              <a:solidFill>
                <a:srgbClr val="FFFFFF"/>
              </a:solidFill>
            </a:endParaRPr>
          </a:p>
        </p:txBody>
      </p:sp>
      <p:sp>
        <p:nvSpPr>
          <p:cNvPr id="6" name="Θέση αριθμού διαφάνειας 5"/>
          <p:cNvSpPr>
            <a:spLocks noGrp="1"/>
          </p:cNvSpPr>
          <p:nvPr>
            <p:ph type="sldNum" sz="quarter" idx="12"/>
          </p:nvPr>
        </p:nvSpPr>
        <p:spPr/>
        <p:txBody>
          <a:bodyPr/>
          <a:lstStyle>
            <a:lvl1pPr>
              <a:defRPr/>
            </a:lvl1pPr>
          </a:lstStyle>
          <a:p>
            <a:fld id="{C621BAC0-EBC6-40AE-89CE-0ED8F6100B26}"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169919278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629400" y="277813"/>
            <a:ext cx="2057400" cy="5853112"/>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457200" y="277813"/>
            <a:ext cx="6019800" cy="5853112"/>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l-GR" altLang="el-GR">
              <a:solidFill>
                <a:srgbClr val="FFFFFF"/>
              </a:solidFill>
            </a:endParaRPr>
          </a:p>
        </p:txBody>
      </p:sp>
      <p:sp>
        <p:nvSpPr>
          <p:cNvPr id="5" name="Θέση υποσέλιδου 4"/>
          <p:cNvSpPr>
            <a:spLocks noGrp="1"/>
          </p:cNvSpPr>
          <p:nvPr>
            <p:ph type="ftr" sz="quarter" idx="11"/>
          </p:nvPr>
        </p:nvSpPr>
        <p:spPr/>
        <p:txBody>
          <a:bodyPr/>
          <a:lstStyle>
            <a:lvl1pPr>
              <a:defRPr/>
            </a:lvl1pPr>
          </a:lstStyle>
          <a:p>
            <a:endParaRPr lang="el-GR" altLang="el-GR">
              <a:solidFill>
                <a:srgbClr val="FFFFFF"/>
              </a:solidFill>
            </a:endParaRPr>
          </a:p>
        </p:txBody>
      </p:sp>
      <p:sp>
        <p:nvSpPr>
          <p:cNvPr id="6" name="Θέση αριθμού διαφάνειας 5"/>
          <p:cNvSpPr>
            <a:spLocks noGrp="1"/>
          </p:cNvSpPr>
          <p:nvPr>
            <p:ph type="sldNum" sz="quarter" idx="12"/>
          </p:nvPr>
        </p:nvSpPr>
        <p:spPr/>
        <p:txBody>
          <a:bodyPr/>
          <a:lstStyle>
            <a:lvl1pPr>
              <a:defRPr/>
            </a:lvl1pPr>
          </a:lstStyle>
          <a:p>
            <a:fld id="{CA28055E-7610-4611-A7F1-7F2DAEAFE264}"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86849337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xAndTwoObj" preserve="1">
  <p:cSld name="Τίτλος, Κείμενο και 2 Αντικείμενα">
    <p:spTree>
      <p:nvGrpSpPr>
        <p:cNvPr id="1" name=""/>
        <p:cNvGrpSpPr/>
        <p:nvPr/>
      </p:nvGrpSpPr>
      <p:grpSpPr>
        <a:xfrm>
          <a:off x="0" y="0"/>
          <a:ext cx="0" cy="0"/>
          <a:chOff x="0" y="0"/>
          <a:chExt cx="0" cy="0"/>
        </a:xfrm>
      </p:grpSpPr>
      <p:sp>
        <p:nvSpPr>
          <p:cNvPr id="2" name="Τίτλος 1"/>
          <p:cNvSpPr>
            <a:spLocks noGrp="1"/>
          </p:cNvSpPr>
          <p:nvPr>
            <p:ph type="title"/>
          </p:nvPr>
        </p:nvSpPr>
        <p:spPr>
          <a:xfrm>
            <a:off x="457200" y="277813"/>
            <a:ext cx="8229600" cy="1143000"/>
          </a:xfrm>
        </p:spPr>
        <p:txBody>
          <a:bodyPr/>
          <a:lstStyle/>
          <a:p>
            <a:r>
              <a:rPr lang="el-GR" smtClean="0"/>
              <a:t>Στυλ κύριου τίτλου</a:t>
            </a:r>
            <a:endParaRPr lang="el-GR"/>
          </a:p>
        </p:txBody>
      </p:sp>
      <p:sp>
        <p:nvSpPr>
          <p:cNvPr id="3" name="Θέση κειμένου 2"/>
          <p:cNvSpPr>
            <a:spLocks noGrp="1"/>
          </p:cNvSpPr>
          <p:nvPr>
            <p:ph type="body" sz="half" idx="1"/>
          </p:nvPr>
        </p:nvSpPr>
        <p:spPr>
          <a:xfrm>
            <a:off x="457200" y="1600200"/>
            <a:ext cx="4038600" cy="4530725"/>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quarter" idx="2"/>
          </p:nvPr>
        </p:nvSpPr>
        <p:spPr>
          <a:xfrm>
            <a:off x="4648200" y="1600200"/>
            <a:ext cx="4038600" cy="2189163"/>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περιεχομένου 4"/>
          <p:cNvSpPr>
            <a:spLocks noGrp="1"/>
          </p:cNvSpPr>
          <p:nvPr>
            <p:ph sz="quarter" idx="3"/>
          </p:nvPr>
        </p:nvSpPr>
        <p:spPr>
          <a:xfrm>
            <a:off x="4648200" y="3941763"/>
            <a:ext cx="4038600" cy="2189162"/>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Θέση ημερομηνίας 5"/>
          <p:cNvSpPr>
            <a:spLocks noGrp="1"/>
          </p:cNvSpPr>
          <p:nvPr>
            <p:ph type="dt" sz="half" idx="10"/>
          </p:nvPr>
        </p:nvSpPr>
        <p:spPr>
          <a:xfrm>
            <a:off x="457200" y="6243638"/>
            <a:ext cx="2133600" cy="457200"/>
          </a:xfrm>
        </p:spPr>
        <p:txBody>
          <a:bodyPr/>
          <a:lstStyle>
            <a:lvl1pPr>
              <a:defRPr/>
            </a:lvl1pPr>
          </a:lstStyle>
          <a:p>
            <a:endParaRPr lang="el-GR" altLang="el-GR">
              <a:solidFill>
                <a:srgbClr val="FFFFFF"/>
              </a:solidFill>
            </a:endParaRPr>
          </a:p>
        </p:txBody>
      </p:sp>
      <p:sp>
        <p:nvSpPr>
          <p:cNvPr id="7" name="Θέση υποσέλιδου 6"/>
          <p:cNvSpPr>
            <a:spLocks noGrp="1"/>
          </p:cNvSpPr>
          <p:nvPr>
            <p:ph type="ftr" sz="quarter" idx="11"/>
          </p:nvPr>
        </p:nvSpPr>
        <p:spPr>
          <a:xfrm>
            <a:off x="3124200" y="6248400"/>
            <a:ext cx="2895600" cy="457200"/>
          </a:xfrm>
        </p:spPr>
        <p:txBody>
          <a:bodyPr/>
          <a:lstStyle>
            <a:lvl1pPr>
              <a:defRPr/>
            </a:lvl1pPr>
          </a:lstStyle>
          <a:p>
            <a:endParaRPr lang="el-GR" altLang="el-GR">
              <a:solidFill>
                <a:srgbClr val="FFFFFF"/>
              </a:solidFill>
            </a:endParaRPr>
          </a:p>
        </p:txBody>
      </p:sp>
      <p:sp>
        <p:nvSpPr>
          <p:cNvPr id="8" name="Θέση αριθμού διαφάνειας 7"/>
          <p:cNvSpPr>
            <a:spLocks noGrp="1"/>
          </p:cNvSpPr>
          <p:nvPr>
            <p:ph type="sldNum" sz="quarter" idx="12"/>
          </p:nvPr>
        </p:nvSpPr>
        <p:spPr>
          <a:xfrm>
            <a:off x="6553200" y="6243638"/>
            <a:ext cx="2133600" cy="457200"/>
          </a:xfrm>
        </p:spPr>
        <p:txBody>
          <a:bodyPr/>
          <a:lstStyle>
            <a:lvl1pPr>
              <a:defRPr/>
            </a:lvl1pPr>
          </a:lstStyle>
          <a:p>
            <a:fld id="{8F59A5CC-2615-4665-96FA-30292E0D7F6C}" type="slidenum">
              <a:rPr lang="el-GR" altLang="el-GR">
                <a:solidFill>
                  <a:srgbClr val="FFFFFF"/>
                </a:solidFill>
              </a:rPr>
              <a:pPr/>
              <a:t>‹#›</a:t>
            </a:fld>
            <a:endParaRPr lang="el-GR" altLang="el-GR">
              <a:solidFill>
                <a:srgbClr val="FFFFFF"/>
              </a:solidFill>
            </a:endParaRPr>
          </a:p>
        </p:txBody>
      </p:sp>
    </p:spTree>
    <p:extLst>
      <p:ext uri="{BB962C8B-B14F-4D97-AF65-F5344CB8AC3E}">
        <p14:creationId xmlns:p14="http://schemas.microsoft.com/office/powerpoint/2010/main" xmlns="" val="1966151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7BD527D1-110A-4D70-8085-40A9D712030E}"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1902215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457200"/>
            <a:ext cx="2949575" cy="1600200"/>
          </a:xfrm>
        </p:spPr>
        <p:txBody>
          <a:bodyPr anchor="b"/>
          <a:lstStyle>
            <a:lvl1pPr>
              <a:defRPr sz="3200"/>
            </a:lvl1pPr>
          </a:lstStyle>
          <a:p>
            <a:r>
              <a:rPr lang="el-GR" smtClean="0"/>
              <a:t>Στυλ κύριου τίτλου</a:t>
            </a:r>
            <a:endParaRPr lang="el-GR"/>
          </a:p>
        </p:txBody>
      </p:sp>
      <p:sp>
        <p:nvSpPr>
          <p:cNvPr id="3" name="Θέση εικόνας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lvl1pPr>
              <a:defRPr/>
            </a:lvl1pPr>
          </a:lstStyle>
          <a:p>
            <a:endParaRPr lang="en-US" altLang="el-GR">
              <a:solidFill>
                <a:srgbClr val="000000"/>
              </a:solidFill>
            </a:endParaRPr>
          </a:p>
        </p:txBody>
      </p:sp>
      <p:sp>
        <p:nvSpPr>
          <p:cNvPr id="6" name="Θέση υποσέλιδου 5"/>
          <p:cNvSpPr>
            <a:spLocks noGrp="1"/>
          </p:cNvSpPr>
          <p:nvPr>
            <p:ph type="ftr" sz="quarter" idx="11"/>
          </p:nvPr>
        </p:nvSpPr>
        <p:spPr/>
        <p:txBody>
          <a:bodyPr/>
          <a:lstStyle>
            <a:lvl1pPr>
              <a:defRPr/>
            </a:lvl1pPr>
          </a:lstStyle>
          <a:p>
            <a:endParaRPr lang="en-US" altLang="el-GR">
              <a:solidFill>
                <a:srgbClr val="000000"/>
              </a:solidFill>
            </a:endParaRPr>
          </a:p>
        </p:txBody>
      </p:sp>
      <p:sp>
        <p:nvSpPr>
          <p:cNvPr id="7" name="Θέση αριθμού διαφάνειας 6"/>
          <p:cNvSpPr>
            <a:spLocks noGrp="1"/>
          </p:cNvSpPr>
          <p:nvPr>
            <p:ph type="sldNum" sz="quarter" idx="12"/>
          </p:nvPr>
        </p:nvSpPr>
        <p:spPr/>
        <p:txBody>
          <a:bodyPr/>
          <a:lstStyle>
            <a:lvl1pPr>
              <a:defRPr/>
            </a:lvl1pPr>
          </a:lstStyle>
          <a:p>
            <a:fld id="{8C27D1F1-C355-4A27-989C-3ABDE4F91D5E}"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890403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471F6E6A-C9D3-4454-994C-E779B6EAA28A}"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40432122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15100" y="609600"/>
            <a:ext cx="1943100" cy="5486400"/>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85800" y="609600"/>
            <a:ext cx="5676900" cy="5486400"/>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0A55AAB9-815C-4B61-866E-7BC8F9028AEA}"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272950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Αντικείμενο">
    <p:spTree>
      <p:nvGrpSpPr>
        <p:cNvPr id="1" name=""/>
        <p:cNvGrpSpPr/>
        <p:nvPr/>
      </p:nvGrpSpPr>
      <p:grpSpPr>
        <a:xfrm>
          <a:off x="0" y="0"/>
          <a:ext cx="0" cy="0"/>
          <a:chOff x="0" y="0"/>
          <a:chExt cx="0" cy="0"/>
        </a:xfrm>
      </p:grpSpPr>
      <p:sp>
        <p:nvSpPr>
          <p:cNvPr id="2" name="Θέση περιεχομένου 1"/>
          <p:cNvSpPr>
            <a:spLocks noGrp="1"/>
          </p:cNvSpPr>
          <p:nvPr>
            <p:ph/>
          </p:nvPr>
        </p:nvSpPr>
        <p:spPr>
          <a:xfrm>
            <a:off x="685800" y="152400"/>
            <a:ext cx="7696200" cy="53340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3" name="Θέση ημερομηνίας 2"/>
          <p:cNvSpPr>
            <a:spLocks noGrp="1"/>
          </p:cNvSpPr>
          <p:nvPr>
            <p:ph type="dt" sz="half" idx="10"/>
          </p:nvPr>
        </p:nvSpPr>
        <p:spPr>
          <a:xfrm>
            <a:off x="1371600" y="6248400"/>
            <a:ext cx="1905000" cy="457200"/>
          </a:xfrm>
        </p:spPr>
        <p:txBody>
          <a:bodyPr/>
          <a:lstStyle>
            <a:lvl1pPr>
              <a:defRPr/>
            </a:lvl1pPr>
          </a:lstStyle>
          <a:p>
            <a:endParaRPr lang="en-US" altLang="el-GR"/>
          </a:p>
        </p:txBody>
      </p:sp>
      <p:sp>
        <p:nvSpPr>
          <p:cNvPr id="4" name="Θέση υποσέλιδου 3"/>
          <p:cNvSpPr>
            <a:spLocks noGrp="1"/>
          </p:cNvSpPr>
          <p:nvPr>
            <p:ph type="ftr" sz="quarter" idx="11"/>
          </p:nvPr>
        </p:nvSpPr>
        <p:spPr>
          <a:xfrm>
            <a:off x="3556000" y="6248400"/>
            <a:ext cx="2895600" cy="457200"/>
          </a:xfrm>
        </p:spPr>
        <p:txBody>
          <a:bodyPr/>
          <a:lstStyle>
            <a:lvl1pPr>
              <a:defRPr/>
            </a:lvl1pPr>
          </a:lstStyle>
          <a:p>
            <a:endParaRPr lang="en-US" altLang="el-GR"/>
          </a:p>
        </p:txBody>
      </p:sp>
      <p:sp>
        <p:nvSpPr>
          <p:cNvPr id="5" name="Θέση αριθμού διαφάνειας 4"/>
          <p:cNvSpPr>
            <a:spLocks noGrp="1"/>
          </p:cNvSpPr>
          <p:nvPr>
            <p:ph type="sldNum" sz="quarter" idx="12"/>
          </p:nvPr>
        </p:nvSpPr>
        <p:spPr>
          <a:xfrm>
            <a:off x="6718300" y="6248400"/>
            <a:ext cx="1905000" cy="457200"/>
          </a:xfrm>
        </p:spPr>
        <p:txBody>
          <a:bodyPr/>
          <a:lstStyle>
            <a:lvl1pPr>
              <a:defRPr/>
            </a:lvl1pPr>
          </a:lstStyle>
          <a:p>
            <a:fld id="{887F1AC0-7821-4162-B97D-681123A577B4}" type="slidenum">
              <a:rPr lang="en-US" altLang="el-GR"/>
              <a:pPr/>
              <a:t>‹#›</a:t>
            </a:fld>
            <a:endParaRPr lang="en-US" altLang="el-GR"/>
          </a:p>
        </p:txBody>
      </p:sp>
    </p:spTree>
    <p:extLst>
      <p:ext uri="{BB962C8B-B14F-4D97-AF65-F5344CB8AC3E}">
        <p14:creationId xmlns:p14="http://schemas.microsoft.com/office/powerpoint/2010/main" xmlns="" val="26654767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fourObj">
  <p:cSld name="Τίτλος και 4 Αντικείμενα">
    <p:spTree>
      <p:nvGrpSpPr>
        <p:cNvPr id="1" name=""/>
        <p:cNvGrpSpPr/>
        <p:nvPr/>
      </p:nvGrpSpPr>
      <p:grpSpPr>
        <a:xfrm>
          <a:off x="0" y="0"/>
          <a:ext cx="0" cy="0"/>
          <a:chOff x="0" y="0"/>
          <a:chExt cx="0" cy="0"/>
        </a:xfrm>
      </p:grpSpPr>
      <p:sp>
        <p:nvSpPr>
          <p:cNvPr id="2" name="Τίτλος 1"/>
          <p:cNvSpPr>
            <a:spLocks noGrp="1"/>
          </p:cNvSpPr>
          <p:nvPr>
            <p:ph type="title" sz="quarter"/>
          </p:nvPr>
        </p:nvSpPr>
        <p:spPr>
          <a:xfrm>
            <a:off x="685800" y="152400"/>
            <a:ext cx="6870700" cy="1600200"/>
          </a:xfrm>
        </p:spPr>
        <p:txBody>
          <a:bodyPr/>
          <a:lstStyle/>
          <a:p>
            <a:r>
              <a:rPr lang="el-GR" smtClean="0"/>
              <a:t>Στυλ κύριου τίτλου</a:t>
            </a:r>
            <a:endParaRPr lang="el-GR"/>
          </a:p>
        </p:txBody>
      </p:sp>
      <p:sp>
        <p:nvSpPr>
          <p:cNvPr id="3" name="Θέση περιεχομένου 2"/>
          <p:cNvSpPr>
            <a:spLocks noGrp="1"/>
          </p:cNvSpPr>
          <p:nvPr>
            <p:ph sz="quarter" idx="1"/>
          </p:nvPr>
        </p:nvSpPr>
        <p:spPr>
          <a:xfrm>
            <a:off x="685800" y="1828800"/>
            <a:ext cx="3771900" cy="17526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quarter" idx="2"/>
          </p:nvPr>
        </p:nvSpPr>
        <p:spPr>
          <a:xfrm>
            <a:off x="4610100" y="1828800"/>
            <a:ext cx="3771900" cy="17526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περιεχομένου 4"/>
          <p:cNvSpPr>
            <a:spLocks noGrp="1"/>
          </p:cNvSpPr>
          <p:nvPr>
            <p:ph sz="quarter" idx="3"/>
          </p:nvPr>
        </p:nvSpPr>
        <p:spPr>
          <a:xfrm>
            <a:off x="685800" y="3733800"/>
            <a:ext cx="3771900" cy="17526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Θέση περιεχομένου 5"/>
          <p:cNvSpPr>
            <a:spLocks noGrp="1"/>
          </p:cNvSpPr>
          <p:nvPr>
            <p:ph sz="quarter" idx="4"/>
          </p:nvPr>
        </p:nvSpPr>
        <p:spPr>
          <a:xfrm>
            <a:off x="4610100" y="3733800"/>
            <a:ext cx="3771900" cy="17526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a:xfrm>
            <a:off x="1371600" y="6248400"/>
            <a:ext cx="1905000" cy="457200"/>
          </a:xfrm>
        </p:spPr>
        <p:txBody>
          <a:bodyPr/>
          <a:lstStyle>
            <a:lvl1pPr>
              <a:defRPr/>
            </a:lvl1pPr>
          </a:lstStyle>
          <a:p>
            <a:endParaRPr lang="en-US" altLang="el-GR"/>
          </a:p>
        </p:txBody>
      </p:sp>
      <p:sp>
        <p:nvSpPr>
          <p:cNvPr id="8" name="Θέση υποσέλιδου 7"/>
          <p:cNvSpPr>
            <a:spLocks noGrp="1"/>
          </p:cNvSpPr>
          <p:nvPr>
            <p:ph type="ftr" sz="quarter" idx="11"/>
          </p:nvPr>
        </p:nvSpPr>
        <p:spPr>
          <a:xfrm>
            <a:off x="3556000" y="6248400"/>
            <a:ext cx="2895600" cy="457200"/>
          </a:xfrm>
        </p:spPr>
        <p:txBody>
          <a:bodyPr/>
          <a:lstStyle>
            <a:lvl1pPr>
              <a:defRPr/>
            </a:lvl1pPr>
          </a:lstStyle>
          <a:p>
            <a:endParaRPr lang="en-US" altLang="el-GR"/>
          </a:p>
        </p:txBody>
      </p:sp>
      <p:sp>
        <p:nvSpPr>
          <p:cNvPr id="9" name="Θέση αριθμού διαφάνειας 8"/>
          <p:cNvSpPr>
            <a:spLocks noGrp="1"/>
          </p:cNvSpPr>
          <p:nvPr>
            <p:ph type="sldNum" sz="quarter" idx="12"/>
          </p:nvPr>
        </p:nvSpPr>
        <p:spPr>
          <a:xfrm>
            <a:off x="6718300" y="6248400"/>
            <a:ext cx="1905000" cy="457200"/>
          </a:xfrm>
        </p:spPr>
        <p:txBody>
          <a:bodyPr/>
          <a:lstStyle>
            <a:lvl1pPr>
              <a:defRPr/>
            </a:lvl1pPr>
          </a:lstStyle>
          <a:p>
            <a:fld id="{C201CD28-E257-4951-A5C1-6ADAB4A3741E}" type="slidenum">
              <a:rPr lang="en-US" altLang="el-GR"/>
              <a:pPr/>
              <a:t>‹#›</a:t>
            </a:fld>
            <a:endParaRPr lang="en-US" altLang="el-GR"/>
          </a:p>
        </p:txBody>
      </p:sp>
    </p:spTree>
    <p:extLst>
      <p:ext uri="{BB962C8B-B14F-4D97-AF65-F5344CB8AC3E}">
        <p14:creationId xmlns:p14="http://schemas.microsoft.com/office/powerpoint/2010/main" xmlns="" val="24663585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TwoObj">
  <p:cSld name="Τίτλος, Κείμενο και 2 Αντικείμενα">
    <p:spTree>
      <p:nvGrpSpPr>
        <p:cNvPr id="1" name=""/>
        <p:cNvGrpSpPr/>
        <p:nvPr/>
      </p:nvGrpSpPr>
      <p:grpSpPr>
        <a:xfrm>
          <a:off x="0" y="0"/>
          <a:ext cx="0" cy="0"/>
          <a:chOff x="0" y="0"/>
          <a:chExt cx="0" cy="0"/>
        </a:xfrm>
      </p:grpSpPr>
      <p:sp>
        <p:nvSpPr>
          <p:cNvPr id="2" name="Τίτλος 1"/>
          <p:cNvSpPr>
            <a:spLocks noGrp="1"/>
          </p:cNvSpPr>
          <p:nvPr>
            <p:ph type="title"/>
          </p:nvPr>
        </p:nvSpPr>
        <p:spPr>
          <a:xfrm>
            <a:off x="457200" y="277813"/>
            <a:ext cx="8229600" cy="1143000"/>
          </a:xfrm>
        </p:spPr>
        <p:txBody>
          <a:bodyPr/>
          <a:lstStyle/>
          <a:p>
            <a:r>
              <a:rPr lang="el-GR" smtClean="0"/>
              <a:t>Στυλ κύριου τίτλου</a:t>
            </a:r>
            <a:endParaRPr lang="el-GR"/>
          </a:p>
        </p:txBody>
      </p:sp>
      <p:sp>
        <p:nvSpPr>
          <p:cNvPr id="3" name="Θέση κειμένου 2"/>
          <p:cNvSpPr>
            <a:spLocks noGrp="1"/>
          </p:cNvSpPr>
          <p:nvPr>
            <p:ph type="body" sz="half" idx="1"/>
          </p:nvPr>
        </p:nvSpPr>
        <p:spPr>
          <a:xfrm>
            <a:off x="457200" y="1600200"/>
            <a:ext cx="4038600" cy="4530725"/>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quarter" idx="2"/>
          </p:nvPr>
        </p:nvSpPr>
        <p:spPr>
          <a:xfrm>
            <a:off x="4648200" y="1600200"/>
            <a:ext cx="4038600" cy="2189163"/>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περιεχομένου 4"/>
          <p:cNvSpPr>
            <a:spLocks noGrp="1"/>
          </p:cNvSpPr>
          <p:nvPr>
            <p:ph sz="quarter" idx="3"/>
          </p:nvPr>
        </p:nvSpPr>
        <p:spPr>
          <a:xfrm>
            <a:off x="4648200" y="3941763"/>
            <a:ext cx="4038600" cy="2189162"/>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6" name="Θέση ημερομηνίας 5"/>
          <p:cNvSpPr>
            <a:spLocks noGrp="1"/>
          </p:cNvSpPr>
          <p:nvPr>
            <p:ph type="dt" sz="half" idx="10"/>
          </p:nvPr>
        </p:nvSpPr>
        <p:spPr>
          <a:xfrm>
            <a:off x="457200" y="6243638"/>
            <a:ext cx="2133600" cy="457200"/>
          </a:xfrm>
        </p:spPr>
        <p:txBody>
          <a:bodyPr/>
          <a:lstStyle>
            <a:lvl1pPr>
              <a:defRPr/>
            </a:lvl1pPr>
          </a:lstStyle>
          <a:p>
            <a:endParaRPr lang="en-US" altLang="el-GR"/>
          </a:p>
        </p:txBody>
      </p:sp>
      <p:sp>
        <p:nvSpPr>
          <p:cNvPr id="7" name="Θέση υποσέλιδου 6"/>
          <p:cNvSpPr>
            <a:spLocks noGrp="1"/>
          </p:cNvSpPr>
          <p:nvPr>
            <p:ph type="ftr" sz="quarter" idx="11"/>
          </p:nvPr>
        </p:nvSpPr>
        <p:spPr>
          <a:xfrm>
            <a:off x="3124200" y="6248400"/>
            <a:ext cx="2895600" cy="457200"/>
          </a:xfrm>
        </p:spPr>
        <p:txBody>
          <a:bodyPr/>
          <a:lstStyle>
            <a:lvl1pPr>
              <a:defRPr/>
            </a:lvl1pPr>
          </a:lstStyle>
          <a:p>
            <a:endParaRPr lang="en-US" altLang="el-GR"/>
          </a:p>
        </p:txBody>
      </p:sp>
      <p:sp>
        <p:nvSpPr>
          <p:cNvPr id="8" name="Θέση αριθμού διαφάνειας 7"/>
          <p:cNvSpPr>
            <a:spLocks noGrp="1"/>
          </p:cNvSpPr>
          <p:nvPr>
            <p:ph type="sldNum" sz="quarter" idx="12"/>
          </p:nvPr>
        </p:nvSpPr>
        <p:spPr>
          <a:xfrm>
            <a:off x="6553200" y="6243638"/>
            <a:ext cx="2133600" cy="457200"/>
          </a:xfrm>
        </p:spPr>
        <p:txBody>
          <a:bodyPr/>
          <a:lstStyle>
            <a:lvl1pPr>
              <a:defRPr/>
            </a:lvl1pPr>
          </a:lstStyle>
          <a:p>
            <a:fld id="{344E84B1-C539-4D61-B33D-03D1E1D18CFB}" type="slidenum">
              <a:rPr lang="en-US" altLang="el-GR"/>
              <a:pPr/>
              <a:t>‹#›</a:t>
            </a:fld>
            <a:endParaRPr lang="en-US" altLang="el-GR"/>
          </a:p>
        </p:txBody>
      </p:sp>
    </p:spTree>
    <p:extLst>
      <p:ext uri="{BB962C8B-B14F-4D97-AF65-F5344CB8AC3E}">
        <p14:creationId xmlns:p14="http://schemas.microsoft.com/office/powerpoint/2010/main" xmlns="" val="29844605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cSld name="Τίτλος, Κείμενο και Clip Art">
    <p:spTree>
      <p:nvGrpSpPr>
        <p:cNvPr id="1" name=""/>
        <p:cNvGrpSpPr/>
        <p:nvPr/>
      </p:nvGrpSpPr>
      <p:grpSpPr>
        <a:xfrm>
          <a:off x="0" y="0"/>
          <a:ext cx="0" cy="0"/>
          <a:chOff x="0" y="0"/>
          <a:chExt cx="0" cy="0"/>
        </a:xfrm>
      </p:grpSpPr>
      <p:sp>
        <p:nvSpPr>
          <p:cNvPr id="2" name="1 - Τίτλος"/>
          <p:cNvSpPr>
            <a:spLocks noGrp="1"/>
          </p:cNvSpPr>
          <p:nvPr>
            <p:ph type="title"/>
          </p:nvPr>
        </p:nvSpPr>
        <p:spPr>
          <a:xfrm>
            <a:off x="685800" y="609600"/>
            <a:ext cx="7772400" cy="1143000"/>
          </a:xfrm>
        </p:spPr>
        <p:txBody>
          <a:bodyPr/>
          <a:lstStyle/>
          <a:p>
            <a:r>
              <a:rPr lang="el-GR" smtClean="0"/>
              <a:t>Kλικ για επεξεργασία του τίτλου</a:t>
            </a:r>
            <a:endParaRPr lang="el-GR"/>
          </a:p>
        </p:txBody>
      </p:sp>
      <p:sp>
        <p:nvSpPr>
          <p:cNvPr id="3" name="2 - Θέση κειμένου"/>
          <p:cNvSpPr>
            <a:spLocks noGrp="1"/>
          </p:cNvSpPr>
          <p:nvPr>
            <p:ph type="body" sz="half" idx="1"/>
          </p:nvPr>
        </p:nvSpPr>
        <p:spPr>
          <a:xfrm>
            <a:off x="685800" y="1981200"/>
            <a:ext cx="3810000" cy="4114800"/>
          </a:xfrm>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ClipArt"/>
          <p:cNvSpPr>
            <a:spLocks noGrp="1"/>
          </p:cNvSpPr>
          <p:nvPr>
            <p:ph type="clipArt" sz="half" idx="2"/>
          </p:nvPr>
        </p:nvSpPr>
        <p:spPr>
          <a:xfrm>
            <a:off x="4648200" y="1981200"/>
            <a:ext cx="3810000" cy="4114800"/>
          </a:xfrm>
        </p:spPr>
        <p:txBody>
          <a:bodyPr/>
          <a:lstStyle/>
          <a:p>
            <a:pPr lvl="0"/>
            <a:endParaRPr lang="el-GR" noProof="0" smtClean="0"/>
          </a:p>
        </p:txBody>
      </p:sp>
      <p:sp>
        <p:nvSpPr>
          <p:cNvPr id="5" name="4 - Θέση ημερομηνίας"/>
          <p:cNvSpPr>
            <a:spLocks noGrp="1"/>
          </p:cNvSpPr>
          <p:nvPr>
            <p:ph type="dt" sz="half" idx="10"/>
          </p:nvPr>
        </p:nvSpPr>
        <p:spPr/>
        <p:txBody>
          <a:bodyPr/>
          <a:lstStyle>
            <a:lvl1pPr>
              <a:defRPr/>
            </a:lvl1pPr>
          </a:lstStyle>
          <a:p>
            <a:pPr>
              <a:defRPr/>
            </a:pPr>
            <a:endParaRPr lang="el-GR"/>
          </a:p>
        </p:txBody>
      </p:sp>
      <p:sp>
        <p:nvSpPr>
          <p:cNvPr id="6" name="5 - Θέση υποσέλιδου"/>
          <p:cNvSpPr>
            <a:spLocks noGrp="1"/>
          </p:cNvSpPr>
          <p:nvPr>
            <p:ph type="ftr" sz="quarter" idx="11"/>
          </p:nvPr>
        </p:nvSpPr>
        <p:spPr/>
        <p:txBody>
          <a:bodyPr/>
          <a:lstStyle>
            <a:lvl1pPr>
              <a:defRPr/>
            </a:lvl1pPr>
          </a:lstStyle>
          <a:p>
            <a:pPr>
              <a:defRPr/>
            </a:pPr>
            <a:endParaRPr lang="el-GR"/>
          </a:p>
        </p:txBody>
      </p:sp>
      <p:sp>
        <p:nvSpPr>
          <p:cNvPr id="7" name="6 - Θέση αριθμού διαφάνειας"/>
          <p:cNvSpPr>
            <a:spLocks noGrp="1"/>
          </p:cNvSpPr>
          <p:nvPr>
            <p:ph type="sldNum" sz="quarter" idx="12"/>
          </p:nvPr>
        </p:nvSpPr>
        <p:spPr/>
        <p:txBody>
          <a:bodyPr/>
          <a:lstStyle>
            <a:lvl1pPr>
              <a:defRPr/>
            </a:lvl1pPr>
          </a:lstStyle>
          <a:p>
            <a:pPr>
              <a:defRPr/>
            </a:pPr>
            <a:fld id="{A3170C0F-337E-4CBF-9441-E48B15B5D364}" type="slidenum">
              <a:rPr lang="el-GR"/>
              <a:pPr>
                <a:defRPr/>
              </a:pPr>
              <a:t>‹#›</a:t>
            </a:fld>
            <a:endParaRPr lang="el-GR"/>
          </a:p>
        </p:txBody>
      </p:sp>
    </p:spTree>
    <p:extLst>
      <p:ext uri="{BB962C8B-B14F-4D97-AF65-F5344CB8AC3E}">
        <p14:creationId xmlns:p14="http://schemas.microsoft.com/office/powerpoint/2010/main" xmlns="" val="160634528"/>
      </p:ext>
    </p:extLst>
  </p:cSld>
  <p:clrMapOvr>
    <a:masterClrMapping/>
  </p:clrMapOvr>
  <p:transition spd="med">
    <p:random/>
    <p:sndAc>
      <p:stSnd>
        <p:snd r:embed="rId1" name="camera.wav"/>
      </p:stSnd>
    </p:sndAc>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2599461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76495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14957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8"/>
            <a:ext cx="7886700" cy="2852737"/>
          </a:xfrm>
        </p:spPr>
        <p:txBody>
          <a:bodyPr anchor="b"/>
          <a:lstStyle>
            <a:lvl1pPr>
              <a:defRPr sz="60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lvl1pPr>
              <a:defRPr/>
            </a:lvl1pPr>
          </a:lstStyle>
          <a:p>
            <a:endParaRPr lang="en-US" altLang="el-GR">
              <a:solidFill>
                <a:srgbClr val="000000"/>
              </a:solidFill>
            </a:endParaRPr>
          </a:p>
        </p:txBody>
      </p:sp>
      <p:sp>
        <p:nvSpPr>
          <p:cNvPr id="5" name="Θέση υποσέλιδου 4"/>
          <p:cNvSpPr>
            <a:spLocks noGrp="1"/>
          </p:cNvSpPr>
          <p:nvPr>
            <p:ph type="ftr" sz="quarter" idx="11"/>
          </p:nvPr>
        </p:nvSpPr>
        <p:spPr/>
        <p:txBody>
          <a:bodyPr/>
          <a:lstStyle>
            <a:lvl1pPr>
              <a:defRPr/>
            </a:lvl1pPr>
          </a:lstStyle>
          <a:p>
            <a:endParaRPr lang="en-US" altLang="el-GR">
              <a:solidFill>
                <a:srgbClr val="000000"/>
              </a:solidFill>
            </a:endParaRPr>
          </a:p>
        </p:txBody>
      </p:sp>
      <p:sp>
        <p:nvSpPr>
          <p:cNvPr id="6" name="Θέση αριθμού διαφάνειας 5"/>
          <p:cNvSpPr>
            <a:spLocks noGrp="1"/>
          </p:cNvSpPr>
          <p:nvPr>
            <p:ph type="sldNum" sz="quarter" idx="12"/>
          </p:nvPr>
        </p:nvSpPr>
        <p:spPr/>
        <p:txBody>
          <a:bodyPr/>
          <a:lstStyle>
            <a:lvl1pPr>
              <a:defRPr/>
            </a:lvl1pPr>
          </a:lstStyle>
          <a:p>
            <a:fld id="{C6166EFD-D03A-4033-BF6B-E90C5AE9F5DA}"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6688543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1534974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689971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247485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632307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6873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39811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7551925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845762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5832258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33275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85800" y="1981200"/>
            <a:ext cx="3810000" cy="4114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48200" y="1981200"/>
            <a:ext cx="3810000" cy="4114800"/>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lvl1pPr>
              <a:defRPr/>
            </a:lvl1pPr>
          </a:lstStyle>
          <a:p>
            <a:endParaRPr lang="en-US" altLang="el-GR">
              <a:solidFill>
                <a:srgbClr val="000000"/>
              </a:solidFill>
            </a:endParaRPr>
          </a:p>
        </p:txBody>
      </p:sp>
      <p:sp>
        <p:nvSpPr>
          <p:cNvPr id="6" name="Θέση υποσέλιδου 5"/>
          <p:cNvSpPr>
            <a:spLocks noGrp="1"/>
          </p:cNvSpPr>
          <p:nvPr>
            <p:ph type="ftr" sz="quarter" idx="11"/>
          </p:nvPr>
        </p:nvSpPr>
        <p:spPr/>
        <p:txBody>
          <a:bodyPr/>
          <a:lstStyle>
            <a:lvl1pPr>
              <a:defRPr/>
            </a:lvl1pPr>
          </a:lstStyle>
          <a:p>
            <a:endParaRPr lang="en-US" altLang="el-GR">
              <a:solidFill>
                <a:srgbClr val="000000"/>
              </a:solidFill>
            </a:endParaRPr>
          </a:p>
        </p:txBody>
      </p:sp>
      <p:sp>
        <p:nvSpPr>
          <p:cNvPr id="7" name="Θέση αριθμού διαφάνειας 6"/>
          <p:cNvSpPr>
            <a:spLocks noGrp="1"/>
          </p:cNvSpPr>
          <p:nvPr>
            <p:ph type="sldNum" sz="quarter" idx="12"/>
          </p:nvPr>
        </p:nvSpPr>
        <p:spPr/>
        <p:txBody>
          <a:bodyPr/>
          <a:lstStyle>
            <a:lvl1pPr>
              <a:defRPr/>
            </a:lvl1pPr>
          </a:lstStyle>
          <a:p>
            <a:fld id="{E6217F4D-EB65-4A29-A933-D79BD10A8313}"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35916403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822816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962661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3656146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6173449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5381096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725386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122465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805046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40557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720444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365125"/>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30238" y="2505075"/>
            <a:ext cx="3868737"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788"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lvl1pPr>
              <a:defRPr/>
            </a:lvl1pPr>
          </a:lstStyle>
          <a:p>
            <a:endParaRPr lang="en-US" altLang="el-GR">
              <a:solidFill>
                <a:srgbClr val="000000"/>
              </a:solidFill>
            </a:endParaRPr>
          </a:p>
        </p:txBody>
      </p:sp>
      <p:sp>
        <p:nvSpPr>
          <p:cNvPr id="8" name="Θέση υποσέλιδου 7"/>
          <p:cNvSpPr>
            <a:spLocks noGrp="1"/>
          </p:cNvSpPr>
          <p:nvPr>
            <p:ph type="ftr" sz="quarter" idx="11"/>
          </p:nvPr>
        </p:nvSpPr>
        <p:spPr/>
        <p:txBody>
          <a:bodyPr/>
          <a:lstStyle>
            <a:lvl1pPr>
              <a:defRPr/>
            </a:lvl1pPr>
          </a:lstStyle>
          <a:p>
            <a:endParaRPr lang="en-US" altLang="el-GR">
              <a:solidFill>
                <a:srgbClr val="000000"/>
              </a:solidFill>
            </a:endParaRPr>
          </a:p>
        </p:txBody>
      </p:sp>
      <p:sp>
        <p:nvSpPr>
          <p:cNvPr id="9" name="Θέση αριθμού διαφάνειας 8"/>
          <p:cNvSpPr>
            <a:spLocks noGrp="1"/>
          </p:cNvSpPr>
          <p:nvPr>
            <p:ph type="sldNum" sz="quarter" idx="12"/>
          </p:nvPr>
        </p:nvSpPr>
        <p:spPr/>
        <p:txBody>
          <a:bodyPr/>
          <a:lstStyle>
            <a:lvl1pPr>
              <a:defRPr/>
            </a:lvl1pPr>
          </a:lstStyle>
          <a:p>
            <a:fld id="{360948F4-5960-43CD-BB17-458684E1837B}"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31208885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7763896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517002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5222011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795346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055774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2723649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7515212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660307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8770524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18343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lvl1pPr>
              <a:defRPr/>
            </a:lvl1pPr>
          </a:lstStyle>
          <a:p>
            <a:endParaRPr lang="en-US" altLang="el-GR">
              <a:solidFill>
                <a:srgbClr val="000000"/>
              </a:solidFill>
            </a:endParaRPr>
          </a:p>
        </p:txBody>
      </p:sp>
      <p:sp>
        <p:nvSpPr>
          <p:cNvPr id="4" name="Θέση υποσέλιδου 3"/>
          <p:cNvSpPr>
            <a:spLocks noGrp="1"/>
          </p:cNvSpPr>
          <p:nvPr>
            <p:ph type="ftr" sz="quarter" idx="11"/>
          </p:nvPr>
        </p:nvSpPr>
        <p:spPr/>
        <p:txBody>
          <a:bodyPr/>
          <a:lstStyle>
            <a:lvl1pPr>
              <a:defRPr/>
            </a:lvl1pPr>
          </a:lstStyle>
          <a:p>
            <a:endParaRPr lang="en-US" altLang="el-GR">
              <a:solidFill>
                <a:srgbClr val="000000"/>
              </a:solidFill>
            </a:endParaRPr>
          </a:p>
        </p:txBody>
      </p:sp>
      <p:sp>
        <p:nvSpPr>
          <p:cNvPr id="5" name="Θέση αριθμού διαφάνειας 4"/>
          <p:cNvSpPr>
            <a:spLocks noGrp="1"/>
          </p:cNvSpPr>
          <p:nvPr>
            <p:ph type="sldNum" sz="quarter" idx="12"/>
          </p:nvPr>
        </p:nvSpPr>
        <p:spPr/>
        <p:txBody>
          <a:bodyPr/>
          <a:lstStyle>
            <a:lvl1pPr>
              <a:defRPr/>
            </a:lvl1pPr>
          </a:lstStyle>
          <a:p>
            <a:fld id="{91CF8699-DEF0-4253-874C-485846F459C7}"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14577564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9844185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0704418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446893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6538489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2131854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6592342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2342606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78317224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20784321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357272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lvl1pPr>
              <a:defRPr/>
            </a:lvl1pPr>
          </a:lstStyle>
          <a:p>
            <a:endParaRPr lang="en-US" altLang="el-GR">
              <a:solidFill>
                <a:srgbClr val="000000"/>
              </a:solidFill>
            </a:endParaRPr>
          </a:p>
        </p:txBody>
      </p:sp>
      <p:sp>
        <p:nvSpPr>
          <p:cNvPr id="3" name="Θέση υποσέλιδου 2"/>
          <p:cNvSpPr>
            <a:spLocks noGrp="1"/>
          </p:cNvSpPr>
          <p:nvPr>
            <p:ph type="ftr" sz="quarter" idx="11"/>
          </p:nvPr>
        </p:nvSpPr>
        <p:spPr/>
        <p:txBody>
          <a:bodyPr/>
          <a:lstStyle>
            <a:lvl1pPr>
              <a:defRPr/>
            </a:lvl1pPr>
          </a:lstStyle>
          <a:p>
            <a:endParaRPr lang="en-US" altLang="el-GR">
              <a:solidFill>
                <a:srgbClr val="000000"/>
              </a:solidFill>
            </a:endParaRPr>
          </a:p>
        </p:txBody>
      </p:sp>
      <p:sp>
        <p:nvSpPr>
          <p:cNvPr id="4" name="Θέση αριθμού διαφάνειας 3"/>
          <p:cNvSpPr>
            <a:spLocks noGrp="1"/>
          </p:cNvSpPr>
          <p:nvPr>
            <p:ph type="sldNum" sz="quarter" idx="12"/>
          </p:nvPr>
        </p:nvSpPr>
        <p:spPr/>
        <p:txBody>
          <a:bodyPr/>
          <a:lstStyle>
            <a:lvl1pPr>
              <a:defRPr/>
            </a:lvl1pPr>
          </a:lstStyle>
          <a:p>
            <a:fld id="{FC53442B-9059-4995-AD00-11B44EEE6C23}"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3469962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5093484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31288446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6191425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7438565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6870452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32623539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58312721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0855640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0486882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68859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457200"/>
            <a:ext cx="2949575" cy="1600200"/>
          </a:xfrm>
        </p:spPr>
        <p:txBody>
          <a:bodyPr anchor="b"/>
          <a:lstStyle>
            <a:lvl1pPr>
              <a:defRPr sz="3200"/>
            </a:lvl1pPr>
          </a:lstStyle>
          <a:p>
            <a:r>
              <a:rPr lang="el-GR" smtClean="0"/>
              <a:t>Στυλ κύριου τίτλου</a:t>
            </a:r>
            <a:endParaRPr lang="el-GR"/>
          </a:p>
        </p:txBody>
      </p:sp>
      <p:sp>
        <p:nvSpPr>
          <p:cNvPr id="3" name="Θέση περιεχομένου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lvl1pPr>
              <a:defRPr/>
            </a:lvl1pPr>
          </a:lstStyle>
          <a:p>
            <a:endParaRPr lang="en-US" altLang="el-GR">
              <a:solidFill>
                <a:srgbClr val="000000"/>
              </a:solidFill>
            </a:endParaRPr>
          </a:p>
        </p:txBody>
      </p:sp>
      <p:sp>
        <p:nvSpPr>
          <p:cNvPr id="6" name="Θέση υποσέλιδου 5"/>
          <p:cNvSpPr>
            <a:spLocks noGrp="1"/>
          </p:cNvSpPr>
          <p:nvPr>
            <p:ph type="ftr" sz="quarter" idx="11"/>
          </p:nvPr>
        </p:nvSpPr>
        <p:spPr/>
        <p:txBody>
          <a:bodyPr/>
          <a:lstStyle>
            <a:lvl1pPr>
              <a:defRPr/>
            </a:lvl1pPr>
          </a:lstStyle>
          <a:p>
            <a:endParaRPr lang="en-US" altLang="el-GR">
              <a:solidFill>
                <a:srgbClr val="000000"/>
              </a:solidFill>
            </a:endParaRPr>
          </a:p>
        </p:txBody>
      </p:sp>
      <p:sp>
        <p:nvSpPr>
          <p:cNvPr id="7" name="Θέση αριθμού διαφάνειας 6"/>
          <p:cNvSpPr>
            <a:spLocks noGrp="1"/>
          </p:cNvSpPr>
          <p:nvPr>
            <p:ph type="sldNum" sz="quarter" idx="12"/>
          </p:nvPr>
        </p:nvSpPr>
        <p:spPr/>
        <p:txBody>
          <a:bodyPr/>
          <a:lstStyle>
            <a:lvl1pPr>
              <a:defRPr/>
            </a:lvl1pPr>
          </a:lstStyle>
          <a:p>
            <a:fld id="{79C3ABE6-3DFF-47A5-886A-8EC960315FD3}"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239500023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9093929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5390536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67869970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2354191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9628865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7105584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9951948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03231213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9259826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περιεχομένου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67918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30238" y="457200"/>
            <a:ext cx="2949575" cy="1600200"/>
          </a:xfrm>
        </p:spPr>
        <p:txBody>
          <a:bodyPr anchor="b"/>
          <a:lstStyle>
            <a:lvl1pPr>
              <a:defRPr sz="3200"/>
            </a:lvl1pPr>
          </a:lstStyle>
          <a:p>
            <a:r>
              <a:rPr lang="el-GR" smtClean="0"/>
              <a:t>Στυλ κύριου τίτλου</a:t>
            </a:r>
            <a:endParaRPr lang="el-GR"/>
          </a:p>
        </p:txBody>
      </p:sp>
      <p:sp>
        <p:nvSpPr>
          <p:cNvPr id="3" name="Θέση εικόνας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lvl1pPr>
              <a:defRPr/>
            </a:lvl1pPr>
          </a:lstStyle>
          <a:p>
            <a:endParaRPr lang="en-US" altLang="el-GR">
              <a:solidFill>
                <a:srgbClr val="000000"/>
              </a:solidFill>
            </a:endParaRPr>
          </a:p>
        </p:txBody>
      </p:sp>
      <p:sp>
        <p:nvSpPr>
          <p:cNvPr id="6" name="Θέση υποσέλιδου 5"/>
          <p:cNvSpPr>
            <a:spLocks noGrp="1"/>
          </p:cNvSpPr>
          <p:nvPr>
            <p:ph type="ftr" sz="quarter" idx="11"/>
          </p:nvPr>
        </p:nvSpPr>
        <p:spPr/>
        <p:txBody>
          <a:bodyPr/>
          <a:lstStyle>
            <a:lvl1pPr>
              <a:defRPr/>
            </a:lvl1pPr>
          </a:lstStyle>
          <a:p>
            <a:endParaRPr lang="en-US" altLang="el-GR">
              <a:solidFill>
                <a:srgbClr val="000000"/>
              </a:solidFill>
            </a:endParaRPr>
          </a:p>
        </p:txBody>
      </p:sp>
      <p:sp>
        <p:nvSpPr>
          <p:cNvPr id="7" name="Θέση αριθμού διαφάνειας 6"/>
          <p:cNvSpPr>
            <a:spLocks noGrp="1"/>
          </p:cNvSpPr>
          <p:nvPr>
            <p:ph type="sldNum" sz="quarter" idx="12"/>
          </p:nvPr>
        </p:nvSpPr>
        <p:spPr/>
        <p:txBody>
          <a:bodyPr/>
          <a:lstStyle>
            <a:lvl1pPr>
              <a:defRPr/>
            </a:lvl1pPr>
          </a:lstStyle>
          <a:p>
            <a:fld id="{8C27D1F1-C355-4A27-989C-3ABDE4F91D5E}" type="slidenum">
              <a:rPr lang="en-US" altLang="el-GR">
                <a:solidFill>
                  <a:srgbClr val="000000"/>
                </a:solidFill>
              </a:rPr>
              <a:pPr/>
              <a:t>‹#›</a:t>
            </a:fld>
            <a:endParaRPr lang="en-US" altLang="el-GR">
              <a:solidFill>
                <a:srgbClr val="000000"/>
              </a:solidFill>
            </a:endParaRPr>
          </a:p>
        </p:txBody>
      </p:sp>
    </p:spTree>
    <p:extLst>
      <p:ext uri="{BB962C8B-B14F-4D97-AF65-F5344CB8AC3E}">
        <p14:creationId xmlns:p14="http://schemas.microsoft.com/office/powerpoint/2010/main" xmlns="" val="41261947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457200"/>
            <a:ext cx="2949178" cy="1600200"/>
          </a:xfrm>
        </p:spPr>
        <p:txBody>
          <a:bodyPr anchor="b"/>
          <a:lstStyle>
            <a:lvl1pPr>
              <a:defRPr sz="2400"/>
            </a:lvl1pPr>
          </a:lstStyle>
          <a:p>
            <a:r>
              <a:rPr lang="el-GR" smtClean="0"/>
              <a:t>Στυλ κύριου τίτλου</a:t>
            </a:r>
            <a:endParaRPr lang="el-GR"/>
          </a:p>
        </p:txBody>
      </p:sp>
      <p:sp>
        <p:nvSpPr>
          <p:cNvPr id="3" name="Θέση εικόνας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l-GR"/>
          </a:p>
        </p:txBody>
      </p:sp>
      <p:sp>
        <p:nvSpPr>
          <p:cNvPr id="4" name="Θέση κειμένου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47148162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2091074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6543675" y="365125"/>
            <a:ext cx="1971675" cy="5811838"/>
          </a:xfrm>
        </p:spPr>
        <p:txBody>
          <a:bodyPr vert="eaVert"/>
          <a:lstStyle/>
          <a:p>
            <a:r>
              <a:rPr lang="el-GR" smtClean="0"/>
              <a:t>Στυλ κύριου τίτλου</a:t>
            </a:r>
            <a:endParaRPr lang="el-GR"/>
          </a:p>
        </p:txBody>
      </p:sp>
      <p:sp>
        <p:nvSpPr>
          <p:cNvPr id="3" name="Θέση κατακόρυφου κειμένου 2"/>
          <p:cNvSpPr>
            <a:spLocks noGrp="1"/>
          </p:cNvSpPr>
          <p:nvPr>
            <p:ph type="body" orient="vert" idx="1"/>
          </p:nvPr>
        </p:nvSpPr>
        <p:spPr>
          <a:xfrm>
            <a:off x="628650" y="365125"/>
            <a:ext cx="5800725" cy="5811838"/>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0445062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143000" y="1122363"/>
            <a:ext cx="6858000" cy="2387600"/>
          </a:xfrm>
        </p:spPr>
        <p:txBody>
          <a:bodyPr anchor="b"/>
          <a:lstStyle>
            <a:lvl1pPr algn="ctr">
              <a:defRPr sz="4500"/>
            </a:lvl1pPr>
          </a:lstStyle>
          <a:p>
            <a:r>
              <a:rPr lang="el-GR" smtClean="0"/>
              <a:t>Στυλ κύριου τίτλου</a:t>
            </a:r>
            <a:endParaRPr lang="el-GR"/>
          </a:p>
        </p:txBody>
      </p:sp>
      <p:sp>
        <p:nvSpPr>
          <p:cNvPr id="3" name="Υπότιτλος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l-GR" smtClean="0"/>
              <a:t>Στυλ κύριου υπότιτλου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3778282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4154486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623888" y="1709739"/>
            <a:ext cx="7886700" cy="2852737"/>
          </a:xfrm>
        </p:spPr>
        <p:txBody>
          <a:bodyPr anchor="b"/>
          <a:lstStyle>
            <a:lvl1pPr>
              <a:defRPr sz="4500"/>
            </a:lvl1pPr>
          </a:lstStyle>
          <a:p>
            <a:r>
              <a:rPr lang="el-GR" smtClean="0"/>
              <a:t>Στυλ κύριου τίτλου</a:t>
            </a:r>
            <a:endParaRPr lang="el-GR"/>
          </a:p>
        </p:txBody>
      </p:sp>
      <p:sp>
        <p:nvSpPr>
          <p:cNvPr id="3" name="Θέση κειμένου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l-GR" smtClean="0"/>
              <a:t>Στυλ υποδείγματος κειμένου</a:t>
            </a:r>
          </a:p>
        </p:txBody>
      </p:sp>
      <p:sp>
        <p:nvSpPr>
          <p:cNvPr id="4" name="Θέση ημερομηνίας 3"/>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11"/>
          </p:nvPr>
        </p:nvSpPr>
        <p:spPr/>
        <p:txBody>
          <a:bodyPr/>
          <a:lstStyle/>
          <a:p>
            <a:endParaRPr lang="el-GR">
              <a:solidFill>
                <a:prstClr val="black">
                  <a:tint val="75000"/>
                </a:prstClr>
              </a:solidFill>
            </a:endParaRPr>
          </a:p>
        </p:txBody>
      </p:sp>
      <p:sp>
        <p:nvSpPr>
          <p:cNvPr id="6" name="Θέση αριθμού διαφάνειας 5"/>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8583771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περιεχομένου 2"/>
          <p:cNvSpPr>
            <a:spLocks noGrp="1"/>
          </p:cNvSpPr>
          <p:nvPr>
            <p:ph sz="half" idx="1"/>
          </p:nvPr>
        </p:nvSpPr>
        <p:spPr>
          <a:xfrm>
            <a:off x="6286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περιεχομένου 3"/>
          <p:cNvSpPr>
            <a:spLocks noGrp="1"/>
          </p:cNvSpPr>
          <p:nvPr>
            <p:ph sz="half" idx="2"/>
          </p:nvPr>
        </p:nvSpPr>
        <p:spPr>
          <a:xfrm>
            <a:off x="4629150" y="1825625"/>
            <a:ext cx="3886200" cy="435133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ημερομηνίας 4"/>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6" name="Θέση υποσέλιδου 5"/>
          <p:cNvSpPr>
            <a:spLocks noGrp="1"/>
          </p:cNvSpPr>
          <p:nvPr>
            <p:ph type="ftr" sz="quarter" idx="11"/>
          </p:nvPr>
        </p:nvSpPr>
        <p:spPr/>
        <p:txBody>
          <a:bodyPr/>
          <a:lstStyle/>
          <a:p>
            <a:endParaRPr lang="el-GR">
              <a:solidFill>
                <a:prstClr val="black">
                  <a:tint val="75000"/>
                </a:prstClr>
              </a:solidFill>
            </a:endParaRPr>
          </a:p>
        </p:txBody>
      </p:sp>
      <p:sp>
        <p:nvSpPr>
          <p:cNvPr id="7" name="Θέση αριθμού διαφάνειας 6"/>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42870445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629841" y="365126"/>
            <a:ext cx="7886700" cy="1325563"/>
          </a:xfrm>
        </p:spPr>
        <p:txBody>
          <a:bodyPr/>
          <a:lstStyle/>
          <a:p>
            <a:r>
              <a:rPr lang="el-GR" smtClean="0"/>
              <a:t>Στυλ κύριου τίτλου</a:t>
            </a:r>
            <a:endParaRPr lang="el-GR"/>
          </a:p>
        </p:txBody>
      </p:sp>
      <p:sp>
        <p:nvSpPr>
          <p:cNvPr id="3" name="Θέση κειμένου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4" name="Θέση περιεχομένου 3"/>
          <p:cNvSpPr>
            <a:spLocks noGrp="1"/>
          </p:cNvSpPr>
          <p:nvPr>
            <p:ph sz="half" idx="2"/>
          </p:nvPr>
        </p:nvSpPr>
        <p:spPr>
          <a:xfrm>
            <a:off x="629842" y="2505075"/>
            <a:ext cx="3868340"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Θέση κειμένου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l-GR" smtClean="0"/>
              <a:t>Στυλ υποδείγματος κειμένου</a:t>
            </a:r>
          </a:p>
        </p:txBody>
      </p:sp>
      <p:sp>
        <p:nvSpPr>
          <p:cNvPr id="6" name="Θέση περιεχομένου 5"/>
          <p:cNvSpPr>
            <a:spLocks noGrp="1"/>
          </p:cNvSpPr>
          <p:nvPr>
            <p:ph sz="quarter" idx="4"/>
          </p:nvPr>
        </p:nvSpPr>
        <p:spPr>
          <a:xfrm>
            <a:off x="4629150" y="2505075"/>
            <a:ext cx="3887391" cy="3684588"/>
          </a:xfrm>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Θέση ημερομηνίας 6"/>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8" name="Θέση υποσέλιδου 7"/>
          <p:cNvSpPr>
            <a:spLocks noGrp="1"/>
          </p:cNvSpPr>
          <p:nvPr>
            <p:ph type="ftr" sz="quarter" idx="11"/>
          </p:nvPr>
        </p:nvSpPr>
        <p:spPr/>
        <p:txBody>
          <a:bodyPr/>
          <a:lstStyle/>
          <a:p>
            <a:endParaRPr lang="el-GR">
              <a:solidFill>
                <a:prstClr val="black">
                  <a:tint val="75000"/>
                </a:prstClr>
              </a:solidFill>
            </a:endParaRPr>
          </a:p>
        </p:txBody>
      </p:sp>
      <p:sp>
        <p:nvSpPr>
          <p:cNvPr id="9" name="Θέση αριθμού διαφάνειας 8"/>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44284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smtClean="0"/>
              <a:t>Στυλ κύριου τίτλου</a:t>
            </a:r>
            <a:endParaRPr lang="el-GR"/>
          </a:p>
        </p:txBody>
      </p:sp>
      <p:sp>
        <p:nvSpPr>
          <p:cNvPr id="3" name="Θέση ημερομηνίας 2"/>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4" name="Θέση υποσέλιδου 3"/>
          <p:cNvSpPr>
            <a:spLocks noGrp="1"/>
          </p:cNvSpPr>
          <p:nvPr>
            <p:ph type="ftr" sz="quarter" idx="11"/>
          </p:nvPr>
        </p:nvSpPr>
        <p:spPr/>
        <p:txBody>
          <a:bodyPr/>
          <a:lstStyle/>
          <a:p>
            <a:endParaRPr lang="el-GR">
              <a:solidFill>
                <a:prstClr val="black">
                  <a:tint val="75000"/>
                </a:prstClr>
              </a:solidFill>
            </a:endParaRPr>
          </a:p>
        </p:txBody>
      </p:sp>
      <p:sp>
        <p:nvSpPr>
          <p:cNvPr id="5" name="Θέση αριθμού διαφάνειας 4"/>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152793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3" name="Θέση υποσέλιδου 2"/>
          <p:cNvSpPr>
            <a:spLocks noGrp="1"/>
          </p:cNvSpPr>
          <p:nvPr>
            <p:ph type="ftr" sz="quarter" idx="11"/>
          </p:nvPr>
        </p:nvSpPr>
        <p:spPr/>
        <p:txBody>
          <a:bodyPr/>
          <a:lstStyle/>
          <a:p>
            <a:endParaRPr lang="el-GR">
              <a:solidFill>
                <a:prstClr val="black">
                  <a:tint val="75000"/>
                </a:prstClr>
              </a:solidFill>
            </a:endParaRPr>
          </a:p>
        </p:txBody>
      </p:sp>
      <p:sp>
        <p:nvSpPr>
          <p:cNvPr id="4" name="Θέση αριθμού διαφάνειας 3"/>
          <p:cNvSpPr>
            <a:spLocks noGrp="1"/>
          </p:cNvSpPr>
          <p:nvPr>
            <p:ph type="sldNum" sz="quarter" idx="12"/>
          </p:nvPr>
        </p:nvSpPr>
        <p:spPr/>
        <p:txBody>
          <a:body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5385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10.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theme" Target="../theme/theme1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2.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3.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4.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15.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7.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theme" Target="../theme/theme16.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theme" Target="../theme/theme17.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2" Type="http://schemas.openxmlformats.org/officeDocument/2006/relationships/slideLayout" Target="../slideLayouts/slideLayout182.xml"/><Relationship Id="rId16" Type="http://schemas.openxmlformats.org/officeDocument/2006/relationships/image" Target="../media/image3.png"/><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image" Target="../media/image2.png"/><Relationship Id="rId10" Type="http://schemas.openxmlformats.org/officeDocument/2006/relationships/slideLayout" Target="../slideLayouts/slideLayout190.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theme" Target="../theme/theme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l-GR"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l-GR" smtClean="0"/>
              <a:t>Click to edit Master text styles</a:t>
            </a:r>
          </a:p>
          <a:p>
            <a:pPr lvl="1"/>
            <a:r>
              <a:rPr lang="en-US" altLang="el-GR" smtClean="0"/>
              <a:t>Second level</a:t>
            </a:r>
          </a:p>
          <a:p>
            <a:pPr lvl="2"/>
            <a:r>
              <a:rPr lang="en-US" altLang="el-GR" smtClean="0"/>
              <a:t>Third level</a:t>
            </a:r>
          </a:p>
          <a:p>
            <a:pPr lvl="3"/>
            <a:r>
              <a:rPr lang="en-US" altLang="el-GR" smtClean="0"/>
              <a:t>Fourth level</a:t>
            </a:r>
          </a:p>
          <a:p>
            <a:pPr lvl="4"/>
            <a:r>
              <a:rPr lang="en-US" altLang="el-GR"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ltLang="el-GR" smtClean="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ltLang="el-GR" smtClean="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156819C0-D78B-4A71-9D61-FCB4413AA6EA}" type="slidenum">
              <a:rPr lang="en-US" altLang="el-GR" smtClean="0">
                <a:solidFill>
                  <a:srgbClr val="000000"/>
                </a:solidFill>
              </a:rPr>
              <a:pPr fontAlgn="base">
                <a:spcBef>
                  <a:spcPct val="0"/>
                </a:spcBef>
                <a:spcAft>
                  <a:spcPct val="0"/>
                </a:spcAft>
              </a:pPr>
              <a:t>‹#›</a:t>
            </a:fld>
            <a:endParaRPr lang="en-US" altLang="el-GR" smtClean="0">
              <a:solidFill>
                <a:srgbClr val="000000"/>
              </a:solidFill>
            </a:endParaRPr>
          </a:p>
        </p:txBody>
      </p:sp>
    </p:spTree>
    <p:extLst>
      <p:ext uri="{BB962C8B-B14F-4D97-AF65-F5344CB8AC3E}">
        <p14:creationId xmlns:p14="http://schemas.microsoft.com/office/powerpoint/2010/main" xmlns="" val="374003210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75893103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03597624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615405541"/>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8434442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52280494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l-GR" altLang="el-GR" smtClean="0"/>
              <a:t>Κάντε κλικ για επεξεργασία του τίτλου</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l-GR" altLang="el-GR" smtClean="0"/>
              <a:t>Κάντε κλικ για να επεξεργαστείτε τα στυλ κειμένου του υποδείγματος</a:t>
            </a:r>
          </a:p>
          <a:p>
            <a:pPr lvl="1"/>
            <a:r>
              <a:rPr lang="el-GR" altLang="el-GR" smtClean="0"/>
              <a:t>Δεύτερου επιπέδου</a:t>
            </a:r>
          </a:p>
          <a:p>
            <a:pPr lvl="2"/>
            <a:r>
              <a:rPr lang="el-GR" altLang="el-GR" smtClean="0"/>
              <a:t>Τρίτου επιπέδου</a:t>
            </a:r>
          </a:p>
          <a:p>
            <a:pPr lvl="3"/>
            <a:r>
              <a:rPr lang="el-GR" altLang="el-GR" smtClean="0"/>
              <a:t>Τέταρτου επιπέδου</a:t>
            </a:r>
          </a:p>
          <a:p>
            <a:pPr lvl="4"/>
            <a:r>
              <a:rPr lang="el-GR" altLang="el-GR" smtClean="0"/>
              <a:t>Πέμπτου επιπέδου</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l-GR">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l-GR">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D6ECF02C-1179-4B9B-AFDF-4B4A5A12D5BD}" type="slidenum">
              <a:rPr lang="el-GR" altLang="el-GR" smtClean="0">
                <a:solidFill>
                  <a:srgbClr val="000000"/>
                </a:solidFill>
              </a:rPr>
              <a:pPr fontAlgn="base">
                <a:spcBef>
                  <a:spcPct val="0"/>
                </a:spcBef>
                <a:spcAft>
                  <a:spcPct val="0"/>
                </a:spcAft>
              </a:pPr>
              <a:t>‹#›</a:t>
            </a:fld>
            <a:endParaRPr lang="el-GR" altLang="el-GR" smtClean="0">
              <a:solidFill>
                <a:srgbClr val="000000"/>
              </a:solidFill>
            </a:endParaRPr>
          </a:p>
        </p:txBody>
      </p:sp>
    </p:spTree>
    <p:extLst>
      <p:ext uri="{BB962C8B-B14F-4D97-AF65-F5344CB8AC3E}">
        <p14:creationId xmlns:p14="http://schemas.microsoft.com/office/powerpoint/2010/main" xmlns="" val="394583218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l-GR" altLang="el-GR" smtClean="0"/>
              <a:t>Κάντε κλικ για επεξεργασία του τίτλου</a:t>
            </a:r>
          </a:p>
        </p:txBody>
      </p:sp>
      <p:sp>
        <p:nvSpPr>
          <p:cNvPr id="3075"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l-GR" altLang="el-GR" smtClean="0"/>
              <a:t>Κάντε κλικ για να επεξεργαστείτε τα στυλ κειμένου του υποδείγματος</a:t>
            </a:r>
          </a:p>
          <a:p>
            <a:pPr lvl="1"/>
            <a:r>
              <a:rPr lang="el-GR" altLang="el-GR" smtClean="0"/>
              <a:t>Δεύτερου επιπέδου</a:t>
            </a:r>
          </a:p>
          <a:p>
            <a:pPr lvl="2"/>
            <a:r>
              <a:rPr lang="el-GR" altLang="el-GR" smtClean="0"/>
              <a:t>Τρίτου επιπέδου</a:t>
            </a:r>
          </a:p>
          <a:p>
            <a:pPr lvl="3"/>
            <a:r>
              <a:rPr lang="el-GR" altLang="el-GR" smtClean="0"/>
              <a:t>Τέταρτου επιπέδου</a:t>
            </a:r>
          </a:p>
          <a:p>
            <a:pPr lvl="4"/>
            <a:r>
              <a:rPr lang="el-GR" altLang="el-GR" smtClean="0"/>
              <a:t>Πέμπτου επιπέδου</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fontAlgn="base">
              <a:spcBef>
                <a:spcPct val="0"/>
              </a:spcBef>
              <a:spcAft>
                <a:spcPct val="0"/>
              </a:spcAft>
              <a:defRPr/>
            </a:pPr>
            <a:endParaRPr lang="el-GR">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fontAlgn="base">
              <a:spcBef>
                <a:spcPct val="0"/>
              </a:spcBef>
              <a:spcAft>
                <a:spcPct val="0"/>
              </a:spcAft>
              <a:defRPr/>
            </a:pPr>
            <a:endParaRPr lang="el-GR">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D6ECF02C-1179-4B9B-AFDF-4B4A5A12D5BD}" type="slidenum">
              <a:rPr lang="el-GR" altLang="el-GR" smtClean="0">
                <a:solidFill>
                  <a:srgbClr val="000000"/>
                </a:solidFill>
              </a:rPr>
              <a:pPr fontAlgn="base">
                <a:spcBef>
                  <a:spcPct val="0"/>
                </a:spcBef>
                <a:spcAft>
                  <a:spcPct val="0"/>
                </a:spcAft>
              </a:pPr>
              <a:t>‹#›</a:t>
            </a:fld>
            <a:endParaRPr lang="el-GR" altLang="el-GR" smtClean="0">
              <a:solidFill>
                <a:srgbClr val="000000"/>
              </a:solidFill>
            </a:endParaRPr>
          </a:p>
        </p:txBody>
      </p:sp>
    </p:spTree>
    <p:extLst>
      <p:ext uri="{BB962C8B-B14F-4D97-AF65-F5344CB8AC3E}">
        <p14:creationId xmlns:p14="http://schemas.microsoft.com/office/powerpoint/2010/main" xmlns="" val="2701270720"/>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amma/>
                <a:shade val="57647"/>
                <a:invGamma/>
              </a:schemeClr>
            </a:gs>
            <a:gs pos="100000">
              <a:schemeClr val="bg1"/>
            </a:gs>
          </a:gsLst>
          <a:lin ang="2700000" scaled="1"/>
        </a:gradFill>
        <a:effectLst/>
      </p:bgPr>
    </p:bg>
    <p:spTree>
      <p:nvGrpSpPr>
        <p:cNvPr id="1" name=""/>
        <p:cNvGrpSpPr/>
        <p:nvPr/>
      </p:nvGrpSpPr>
      <p:grpSpPr>
        <a:xfrm>
          <a:off x="0" y="0"/>
          <a:ext cx="0" cy="0"/>
          <a:chOff x="0" y="0"/>
          <a:chExt cx="0" cy="0"/>
        </a:xfrm>
      </p:grpSpPr>
      <p:grpSp>
        <p:nvGrpSpPr>
          <p:cNvPr id="4098" name="Group 2"/>
          <p:cNvGrpSpPr>
            <a:grpSpLocks/>
          </p:cNvGrpSpPr>
          <p:nvPr/>
        </p:nvGrpSpPr>
        <p:grpSpPr bwMode="auto">
          <a:xfrm>
            <a:off x="0" y="0"/>
            <a:ext cx="9144000" cy="6856413"/>
            <a:chOff x="0" y="0"/>
            <a:chExt cx="5760" cy="4319"/>
          </a:xfrm>
        </p:grpSpPr>
        <p:sp>
          <p:nvSpPr>
            <p:cNvPr id="4099" name="Freeform 3"/>
            <p:cNvSpPr>
              <a:spLocks/>
            </p:cNvSpPr>
            <p:nvPr/>
          </p:nvSpPr>
          <p:spPr bwMode="hidden">
            <a:xfrm>
              <a:off x="0" y="12"/>
              <a:ext cx="5758" cy="3273"/>
            </a:xfrm>
            <a:custGeom>
              <a:avLst/>
              <a:gdLst>
                <a:gd name="T0" fmla="*/ 3193 w 5740"/>
                <a:gd name="T1" fmla="*/ 1816 h 3273"/>
                <a:gd name="T2" fmla="*/ 0 w 5740"/>
                <a:gd name="T3" fmla="*/ 0 h 3273"/>
                <a:gd name="T4" fmla="*/ 0 w 5740"/>
                <a:gd name="T5" fmla="*/ 522 h 3273"/>
                <a:gd name="T6" fmla="*/ 3037 w 5740"/>
                <a:gd name="T7" fmla="*/ 1978 h 3273"/>
                <a:gd name="T8" fmla="*/ 5740 w 5740"/>
                <a:gd name="T9" fmla="*/ 3273 h 3273"/>
                <a:gd name="T10" fmla="*/ 5740 w 5740"/>
                <a:gd name="T11" fmla="*/ 3267 h 3273"/>
                <a:gd name="T12" fmla="*/ 3193 w 5740"/>
                <a:gd name="T13" fmla="*/ 1816 h 3273"/>
                <a:gd name="T14" fmla="*/ 3193 w 5740"/>
                <a:gd name="T15" fmla="*/ 1816 h 32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40" h="3273">
                  <a:moveTo>
                    <a:pt x="3193" y="1816"/>
                  </a:moveTo>
                  <a:lnTo>
                    <a:pt x="0" y="0"/>
                  </a:lnTo>
                  <a:lnTo>
                    <a:pt x="0" y="522"/>
                  </a:lnTo>
                  <a:lnTo>
                    <a:pt x="3037" y="1978"/>
                  </a:lnTo>
                  <a:lnTo>
                    <a:pt x="5740" y="3273"/>
                  </a:lnTo>
                  <a:lnTo>
                    <a:pt x="5740" y="3267"/>
                  </a:lnTo>
                  <a:lnTo>
                    <a:pt x="3193" y="1816"/>
                  </a:lnTo>
                  <a:lnTo>
                    <a:pt x="3193" y="1816"/>
                  </a:lnTo>
                  <a:close/>
                </a:path>
              </a:pathLst>
            </a:custGeom>
            <a:gradFill rotWithShape="0">
              <a:gsLst>
                <a:gs pos="0">
                  <a:schemeClr val="bg2">
                    <a:gamma/>
                    <a:shade val="63529"/>
                    <a:invGamma/>
                  </a:schemeClr>
                </a:gs>
                <a:gs pos="100000">
                  <a:schemeClr val="bg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0" name="Freeform 4"/>
            <p:cNvSpPr>
              <a:spLocks/>
            </p:cNvSpPr>
            <p:nvPr/>
          </p:nvSpPr>
          <p:spPr bwMode="hidden">
            <a:xfrm>
              <a:off x="149" y="0"/>
              <a:ext cx="5609" cy="3243"/>
            </a:xfrm>
            <a:custGeom>
              <a:avLst/>
              <a:gdLst>
                <a:gd name="T0" fmla="*/ 3163 w 5591"/>
                <a:gd name="T1" fmla="*/ 1714 h 3243"/>
                <a:gd name="T2" fmla="*/ 431 w 5591"/>
                <a:gd name="T3" fmla="*/ 0 h 3243"/>
                <a:gd name="T4" fmla="*/ 0 w 5591"/>
                <a:gd name="T5" fmla="*/ 0 h 3243"/>
                <a:gd name="T6" fmla="*/ 3086 w 5591"/>
                <a:gd name="T7" fmla="*/ 1786 h 3243"/>
                <a:gd name="T8" fmla="*/ 5591 w 5591"/>
                <a:gd name="T9" fmla="*/ 3243 h 3243"/>
                <a:gd name="T10" fmla="*/ 5591 w 5591"/>
                <a:gd name="T11" fmla="*/ 3237 h 3243"/>
                <a:gd name="T12" fmla="*/ 3163 w 5591"/>
                <a:gd name="T13" fmla="*/ 1714 h 3243"/>
                <a:gd name="T14" fmla="*/ 3163 w 5591"/>
                <a:gd name="T15" fmla="*/ 1714 h 32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91" h="3243">
                  <a:moveTo>
                    <a:pt x="3163" y="1714"/>
                  </a:moveTo>
                  <a:lnTo>
                    <a:pt x="431" y="0"/>
                  </a:lnTo>
                  <a:lnTo>
                    <a:pt x="0" y="0"/>
                  </a:lnTo>
                  <a:lnTo>
                    <a:pt x="3086" y="1786"/>
                  </a:lnTo>
                  <a:lnTo>
                    <a:pt x="5591" y="3243"/>
                  </a:lnTo>
                  <a:lnTo>
                    <a:pt x="5591" y="3237"/>
                  </a:lnTo>
                  <a:lnTo>
                    <a:pt x="3163" y="1714"/>
                  </a:lnTo>
                  <a:lnTo>
                    <a:pt x="3163" y="1714"/>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1" name="Freeform 5"/>
            <p:cNvSpPr>
              <a:spLocks/>
            </p:cNvSpPr>
            <p:nvPr/>
          </p:nvSpPr>
          <p:spPr bwMode="hidden">
            <a:xfrm>
              <a:off x="0" y="3433"/>
              <a:ext cx="4038" cy="191"/>
            </a:xfrm>
            <a:custGeom>
              <a:avLst/>
              <a:gdLst>
                <a:gd name="T0" fmla="*/ 0 w 4042"/>
                <a:gd name="T1" fmla="*/ 156 h 192"/>
                <a:gd name="T2" fmla="*/ 4042 w 4042"/>
                <a:gd name="T3" fmla="*/ 192 h 192"/>
                <a:gd name="T4" fmla="*/ 4042 w 4042"/>
                <a:gd name="T5" fmla="*/ 144 h 192"/>
                <a:gd name="T6" fmla="*/ 0 w 4042"/>
                <a:gd name="T7" fmla="*/ 0 h 192"/>
                <a:gd name="T8" fmla="*/ 0 w 4042"/>
                <a:gd name="T9" fmla="*/ 156 h 192"/>
                <a:gd name="T10" fmla="*/ 0 w 4042"/>
                <a:gd name="T11" fmla="*/ 156 h 192"/>
              </a:gdLst>
              <a:ahLst/>
              <a:cxnLst>
                <a:cxn ang="0">
                  <a:pos x="T0" y="T1"/>
                </a:cxn>
                <a:cxn ang="0">
                  <a:pos x="T2" y="T3"/>
                </a:cxn>
                <a:cxn ang="0">
                  <a:pos x="T4" y="T5"/>
                </a:cxn>
                <a:cxn ang="0">
                  <a:pos x="T6" y="T7"/>
                </a:cxn>
                <a:cxn ang="0">
                  <a:pos x="T8" y="T9"/>
                </a:cxn>
                <a:cxn ang="0">
                  <a:pos x="T10" y="T11"/>
                </a:cxn>
              </a:cxnLst>
              <a:rect l="0" t="0" r="r" b="b"/>
              <a:pathLst>
                <a:path w="4042" h="192">
                  <a:moveTo>
                    <a:pt x="0" y="156"/>
                  </a:moveTo>
                  <a:lnTo>
                    <a:pt x="4042" y="192"/>
                  </a:lnTo>
                  <a:lnTo>
                    <a:pt x="4042" y="144"/>
                  </a:lnTo>
                  <a:lnTo>
                    <a:pt x="0" y="0"/>
                  </a:lnTo>
                  <a:lnTo>
                    <a:pt x="0" y="156"/>
                  </a:lnTo>
                  <a:lnTo>
                    <a:pt x="0" y="156"/>
                  </a:lnTo>
                  <a:close/>
                </a:path>
              </a:pathLst>
            </a:custGeom>
            <a:gradFill rotWithShape="0">
              <a:gsLst>
                <a:gs pos="0">
                  <a:schemeClr val="bg2">
                    <a:gamma/>
                    <a:shade val="75686"/>
                    <a:invGamma/>
                  </a:schemeClr>
                </a:gs>
                <a:gs pos="100000">
                  <a:schemeClr val="bg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2" name="Freeform 6"/>
            <p:cNvSpPr>
              <a:spLocks/>
            </p:cNvSpPr>
            <p:nvPr/>
          </p:nvSpPr>
          <p:spPr bwMode="hidden">
            <a:xfrm>
              <a:off x="4038" y="3577"/>
              <a:ext cx="1720" cy="65"/>
            </a:xfrm>
            <a:custGeom>
              <a:avLst/>
              <a:gdLst>
                <a:gd name="T0" fmla="*/ 1722 w 1722"/>
                <a:gd name="T1" fmla="*/ 66 h 66"/>
                <a:gd name="T2" fmla="*/ 1722 w 1722"/>
                <a:gd name="T3" fmla="*/ 60 h 66"/>
                <a:gd name="T4" fmla="*/ 0 w 1722"/>
                <a:gd name="T5" fmla="*/ 0 h 66"/>
                <a:gd name="T6" fmla="*/ 0 w 1722"/>
                <a:gd name="T7" fmla="*/ 48 h 66"/>
                <a:gd name="T8" fmla="*/ 1722 w 1722"/>
                <a:gd name="T9" fmla="*/ 66 h 66"/>
                <a:gd name="T10" fmla="*/ 1722 w 1722"/>
                <a:gd name="T11" fmla="*/ 66 h 66"/>
              </a:gdLst>
              <a:ahLst/>
              <a:cxnLst>
                <a:cxn ang="0">
                  <a:pos x="T0" y="T1"/>
                </a:cxn>
                <a:cxn ang="0">
                  <a:pos x="T2" y="T3"/>
                </a:cxn>
                <a:cxn ang="0">
                  <a:pos x="T4" y="T5"/>
                </a:cxn>
                <a:cxn ang="0">
                  <a:pos x="T6" y="T7"/>
                </a:cxn>
                <a:cxn ang="0">
                  <a:pos x="T8" y="T9"/>
                </a:cxn>
                <a:cxn ang="0">
                  <a:pos x="T10" y="T11"/>
                </a:cxn>
              </a:cxnLst>
              <a:rect l="0" t="0" r="r" b="b"/>
              <a:pathLst>
                <a:path w="1722" h="66">
                  <a:moveTo>
                    <a:pt x="1722" y="66"/>
                  </a:moveTo>
                  <a:lnTo>
                    <a:pt x="1722" y="60"/>
                  </a:lnTo>
                  <a:lnTo>
                    <a:pt x="0" y="0"/>
                  </a:lnTo>
                  <a:lnTo>
                    <a:pt x="0" y="48"/>
                  </a:lnTo>
                  <a:lnTo>
                    <a:pt x="1722" y="66"/>
                  </a:lnTo>
                  <a:lnTo>
                    <a:pt x="1722" y="66"/>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3" name="Freeform 7"/>
            <p:cNvSpPr>
              <a:spLocks/>
            </p:cNvSpPr>
            <p:nvPr/>
          </p:nvSpPr>
          <p:spPr bwMode="hidden">
            <a:xfrm>
              <a:off x="0" y="3726"/>
              <a:ext cx="4784" cy="329"/>
            </a:xfrm>
            <a:custGeom>
              <a:avLst/>
              <a:gdLst>
                <a:gd name="T0" fmla="*/ 0 w 4789"/>
                <a:gd name="T1" fmla="*/ 329 h 329"/>
                <a:gd name="T2" fmla="*/ 4789 w 4789"/>
                <a:gd name="T3" fmla="*/ 77 h 329"/>
                <a:gd name="T4" fmla="*/ 4789 w 4789"/>
                <a:gd name="T5" fmla="*/ 0 h 329"/>
                <a:gd name="T6" fmla="*/ 0 w 4789"/>
                <a:gd name="T7" fmla="*/ 107 h 329"/>
                <a:gd name="T8" fmla="*/ 0 w 4789"/>
                <a:gd name="T9" fmla="*/ 329 h 329"/>
                <a:gd name="T10" fmla="*/ 0 w 4789"/>
                <a:gd name="T11" fmla="*/ 329 h 329"/>
              </a:gdLst>
              <a:ahLst/>
              <a:cxnLst>
                <a:cxn ang="0">
                  <a:pos x="T0" y="T1"/>
                </a:cxn>
                <a:cxn ang="0">
                  <a:pos x="T2" y="T3"/>
                </a:cxn>
                <a:cxn ang="0">
                  <a:pos x="T4" y="T5"/>
                </a:cxn>
                <a:cxn ang="0">
                  <a:pos x="T6" y="T7"/>
                </a:cxn>
                <a:cxn ang="0">
                  <a:pos x="T8" y="T9"/>
                </a:cxn>
                <a:cxn ang="0">
                  <a:pos x="T10" y="T11"/>
                </a:cxn>
              </a:cxnLst>
              <a:rect l="0" t="0" r="r" b="b"/>
              <a:pathLst>
                <a:path w="4789" h="329">
                  <a:moveTo>
                    <a:pt x="0" y="329"/>
                  </a:moveTo>
                  <a:lnTo>
                    <a:pt x="4789" y="77"/>
                  </a:lnTo>
                  <a:lnTo>
                    <a:pt x="4789" y="0"/>
                  </a:lnTo>
                  <a:lnTo>
                    <a:pt x="0" y="107"/>
                  </a:lnTo>
                  <a:lnTo>
                    <a:pt x="0" y="329"/>
                  </a:lnTo>
                  <a:lnTo>
                    <a:pt x="0" y="329"/>
                  </a:lnTo>
                  <a:close/>
                </a:path>
              </a:pathLst>
            </a:custGeom>
            <a:gradFill rotWithShape="0">
              <a:gsLst>
                <a:gs pos="0">
                  <a:schemeClr val="bg1">
                    <a:gamma/>
                    <a:shade val="81961"/>
                    <a:invGamma/>
                  </a:schemeClr>
                </a:gs>
                <a:gs pos="100000">
                  <a:schemeClr val="bg1"/>
                </a:gs>
              </a:gsLst>
              <a:lin ang="0" scaled="1"/>
            </a:gradFill>
            <a:ln>
              <a:noFill/>
            </a:ln>
            <a:effectLst/>
            <a:extLs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base">
                <a:spcBef>
                  <a:spcPct val="0"/>
                </a:spcBef>
                <a:spcAft>
                  <a:spcPct val="0"/>
                </a:spcAft>
              </a:pPr>
              <a:endParaRPr lang="el-GR" smtClean="0">
                <a:solidFill>
                  <a:srgbClr val="FFFFFF"/>
                </a:solidFill>
              </a:endParaRPr>
            </a:p>
          </p:txBody>
        </p:sp>
        <p:sp>
          <p:nvSpPr>
            <p:cNvPr id="4104" name="Freeform 8"/>
            <p:cNvSpPr>
              <a:spLocks/>
            </p:cNvSpPr>
            <p:nvPr/>
          </p:nvSpPr>
          <p:spPr bwMode="hidden">
            <a:xfrm>
              <a:off x="4784" y="3702"/>
              <a:ext cx="974" cy="101"/>
            </a:xfrm>
            <a:custGeom>
              <a:avLst/>
              <a:gdLst>
                <a:gd name="T0" fmla="*/ 975 w 975"/>
                <a:gd name="T1" fmla="*/ 48 h 101"/>
                <a:gd name="T2" fmla="*/ 975 w 975"/>
                <a:gd name="T3" fmla="*/ 0 h 101"/>
                <a:gd name="T4" fmla="*/ 0 w 975"/>
                <a:gd name="T5" fmla="*/ 24 h 101"/>
                <a:gd name="T6" fmla="*/ 0 w 975"/>
                <a:gd name="T7" fmla="*/ 101 h 101"/>
                <a:gd name="T8" fmla="*/ 975 w 975"/>
                <a:gd name="T9" fmla="*/ 48 h 101"/>
                <a:gd name="T10" fmla="*/ 975 w 975"/>
                <a:gd name="T11" fmla="*/ 48 h 101"/>
              </a:gdLst>
              <a:ahLst/>
              <a:cxnLst>
                <a:cxn ang="0">
                  <a:pos x="T0" y="T1"/>
                </a:cxn>
                <a:cxn ang="0">
                  <a:pos x="T2" y="T3"/>
                </a:cxn>
                <a:cxn ang="0">
                  <a:pos x="T4" y="T5"/>
                </a:cxn>
                <a:cxn ang="0">
                  <a:pos x="T6" y="T7"/>
                </a:cxn>
                <a:cxn ang="0">
                  <a:pos x="T8" y="T9"/>
                </a:cxn>
                <a:cxn ang="0">
                  <a:pos x="T10" y="T11"/>
                </a:cxn>
              </a:cxnLst>
              <a:rect l="0" t="0" r="r" b="b"/>
              <a:pathLst>
                <a:path w="975" h="101">
                  <a:moveTo>
                    <a:pt x="975" y="48"/>
                  </a:moveTo>
                  <a:lnTo>
                    <a:pt x="975" y="0"/>
                  </a:lnTo>
                  <a:lnTo>
                    <a:pt x="0" y="24"/>
                  </a:lnTo>
                  <a:lnTo>
                    <a:pt x="0" y="101"/>
                  </a:lnTo>
                  <a:lnTo>
                    <a:pt x="975" y="48"/>
                  </a:lnTo>
                  <a:lnTo>
                    <a:pt x="975" y="48"/>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5" name="Freeform 9"/>
            <p:cNvSpPr>
              <a:spLocks/>
            </p:cNvSpPr>
            <p:nvPr/>
          </p:nvSpPr>
          <p:spPr bwMode="hidden">
            <a:xfrm>
              <a:off x="3619" y="3815"/>
              <a:ext cx="2139" cy="198"/>
            </a:xfrm>
            <a:custGeom>
              <a:avLst/>
              <a:gdLst>
                <a:gd name="T0" fmla="*/ 2141 w 2141"/>
                <a:gd name="T1" fmla="*/ 0 h 198"/>
                <a:gd name="T2" fmla="*/ 0 w 2141"/>
                <a:gd name="T3" fmla="*/ 156 h 198"/>
                <a:gd name="T4" fmla="*/ 0 w 2141"/>
                <a:gd name="T5" fmla="*/ 198 h 198"/>
                <a:gd name="T6" fmla="*/ 2141 w 2141"/>
                <a:gd name="T7" fmla="*/ 0 h 198"/>
                <a:gd name="T8" fmla="*/ 2141 w 2141"/>
                <a:gd name="T9" fmla="*/ 0 h 198"/>
              </a:gdLst>
              <a:ahLst/>
              <a:cxnLst>
                <a:cxn ang="0">
                  <a:pos x="T0" y="T1"/>
                </a:cxn>
                <a:cxn ang="0">
                  <a:pos x="T2" y="T3"/>
                </a:cxn>
                <a:cxn ang="0">
                  <a:pos x="T4" y="T5"/>
                </a:cxn>
                <a:cxn ang="0">
                  <a:pos x="T6" y="T7"/>
                </a:cxn>
                <a:cxn ang="0">
                  <a:pos x="T8" y="T9"/>
                </a:cxn>
              </a:cxnLst>
              <a:rect l="0" t="0" r="r" b="b"/>
              <a:pathLst>
                <a:path w="2141" h="198">
                  <a:moveTo>
                    <a:pt x="2141" y="0"/>
                  </a:moveTo>
                  <a:lnTo>
                    <a:pt x="0" y="156"/>
                  </a:lnTo>
                  <a:lnTo>
                    <a:pt x="0" y="198"/>
                  </a:lnTo>
                  <a:lnTo>
                    <a:pt x="2141" y="0"/>
                  </a:lnTo>
                  <a:lnTo>
                    <a:pt x="2141"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6" name="Freeform 10"/>
            <p:cNvSpPr>
              <a:spLocks/>
            </p:cNvSpPr>
            <p:nvPr/>
          </p:nvSpPr>
          <p:spPr bwMode="hidden">
            <a:xfrm>
              <a:off x="0" y="3971"/>
              <a:ext cx="3619" cy="348"/>
            </a:xfrm>
            <a:custGeom>
              <a:avLst/>
              <a:gdLst>
                <a:gd name="T0" fmla="*/ 0 w 3623"/>
                <a:gd name="T1" fmla="*/ 348 h 348"/>
                <a:gd name="T2" fmla="*/ 311 w 3623"/>
                <a:gd name="T3" fmla="*/ 348 h 348"/>
                <a:gd name="T4" fmla="*/ 3623 w 3623"/>
                <a:gd name="T5" fmla="*/ 42 h 348"/>
                <a:gd name="T6" fmla="*/ 3623 w 3623"/>
                <a:gd name="T7" fmla="*/ 0 h 348"/>
                <a:gd name="T8" fmla="*/ 0 w 3623"/>
                <a:gd name="T9" fmla="*/ 264 h 348"/>
                <a:gd name="T10" fmla="*/ 0 w 3623"/>
                <a:gd name="T11" fmla="*/ 348 h 348"/>
                <a:gd name="T12" fmla="*/ 0 w 3623"/>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3623" h="348">
                  <a:moveTo>
                    <a:pt x="0" y="348"/>
                  </a:moveTo>
                  <a:lnTo>
                    <a:pt x="311" y="348"/>
                  </a:lnTo>
                  <a:lnTo>
                    <a:pt x="3623" y="42"/>
                  </a:lnTo>
                  <a:lnTo>
                    <a:pt x="3623" y="0"/>
                  </a:lnTo>
                  <a:lnTo>
                    <a:pt x="0" y="264"/>
                  </a:lnTo>
                  <a:lnTo>
                    <a:pt x="0" y="348"/>
                  </a:lnTo>
                  <a:lnTo>
                    <a:pt x="0" y="348"/>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7" name="Freeform 11"/>
            <p:cNvSpPr>
              <a:spLocks/>
            </p:cNvSpPr>
            <p:nvPr/>
          </p:nvSpPr>
          <p:spPr bwMode="hidden">
            <a:xfrm>
              <a:off x="2097" y="4043"/>
              <a:ext cx="2514" cy="276"/>
            </a:xfrm>
            <a:custGeom>
              <a:avLst/>
              <a:gdLst>
                <a:gd name="T0" fmla="*/ 2182 w 2517"/>
                <a:gd name="T1" fmla="*/ 276 h 276"/>
                <a:gd name="T2" fmla="*/ 2517 w 2517"/>
                <a:gd name="T3" fmla="*/ 204 h 276"/>
                <a:gd name="T4" fmla="*/ 2260 w 2517"/>
                <a:gd name="T5" fmla="*/ 0 h 276"/>
                <a:gd name="T6" fmla="*/ 0 w 2517"/>
                <a:gd name="T7" fmla="*/ 276 h 276"/>
                <a:gd name="T8" fmla="*/ 2182 w 2517"/>
                <a:gd name="T9" fmla="*/ 276 h 276"/>
                <a:gd name="T10" fmla="*/ 2182 w 2517"/>
                <a:gd name="T11" fmla="*/ 276 h 276"/>
              </a:gdLst>
              <a:ahLst/>
              <a:cxnLst>
                <a:cxn ang="0">
                  <a:pos x="T0" y="T1"/>
                </a:cxn>
                <a:cxn ang="0">
                  <a:pos x="T2" y="T3"/>
                </a:cxn>
                <a:cxn ang="0">
                  <a:pos x="T4" y="T5"/>
                </a:cxn>
                <a:cxn ang="0">
                  <a:pos x="T6" y="T7"/>
                </a:cxn>
                <a:cxn ang="0">
                  <a:pos x="T8" y="T9"/>
                </a:cxn>
                <a:cxn ang="0">
                  <a:pos x="T10" y="T11"/>
                </a:cxn>
              </a:cxnLst>
              <a:rect l="0" t="0" r="r" b="b"/>
              <a:pathLst>
                <a:path w="2517" h="276">
                  <a:moveTo>
                    <a:pt x="2182" y="276"/>
                  </a:moveTo>
                  <a:lnTo>
                    <a:pt x="2517" y="204"/>
                  </a:lnTo>
                  <a:lnTo>
                    <a:pt x="2260" y="0"/>
                  </a:lnTo>
                  <a:lnTo>
                    <a:pt x="0" y="276"/>
                  </a:lnTo>
                  <a:lnTo>
                    <a:pt x="2182" y="276"/>
                  </a:lnTo>
                  <a:lnTo>
                    <a:pt x="2182" y="27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8" name="Freeform 12"/>
            <p:cNvSpPr>
              <a:spLocks/>
            </p:cNvSpPr>
            <p:nvPr/>
          </p:nvSpPr>
          <p:spPr bwMode="hidden">
            <a:xfrm>
              <a:off x="4354" y="3869"/>
              <a:ext cx="1404" cy="378"/>
            </a:xfrm>
            <a:custGeom>
              <a:avLst/>
              <a:gdLst>
                <a:gd name="T0" fmla="*/ 1405 w 1405"/>
                <a:gd name="T1" fmla="*/ 126 h 378"/>
                <a:gd name="T2" fmla="*/ 1405 w 1405"/>
                <a:gd name="T3" fmla="*/ 0 h 378"/>
                <a:gd name="T4" fmla="*/ 0 w 1405"/>
                <a:gd name="T5" fmla="*/ 174 h 378"/>
                <a:gd name="T6" fmla="*/ 257 w 1405"/>
                <a:gd name="T7" fmla="*/ 378 h 378"/>
                <a:gd name="T8" fmla="*/ 1405 w 1405"/>
                <a:gd name="T9" fmla="*/ 126 h 378"/>
                <a:gd name="T10" fmla="*/ 1405 w 1405"/>
                <a:gd name="T11" fmla="*/ 126 h 378"/>
              </a:gdLst>
              <a:ahLst/>
              <a:cxnLst>
                <a:cxn ang="0">
                  <a:pos x="T0" y="T1"/>
                </a:cxn>
                <a:cxn ang="0">
                  <a:pos x="T2" y="T3"/>
                </a:cxn>
                <a:cxn ang="0">
                  <a:pos x="T4" y="T5"/>
                </a:cxn>
                <a:cxn ang="0">
                  <a:pos x="T6" y="T7"/>
                </a:cxn>
                <a:cxn ang="0">
                  <a:pos x="T8" y="T9"/>
                </a:cxn>
                <a:cxn ang="0">
                  <a:pos x="T10" y="T11"/>
                </a:cxn>
              </a:cxnLst>
              <a:rect l="0" t="0" r="r" b="b"/>
              <a:pathLst>
                <a:path w="1405" h="378">
                  <a:moveTo>
                    <a:pt x="1405" y="126"/>
                  </a:moveTo>
                  <a:lnTo>
                    <a:pt x="1405" y="0"/>
                  </a:lnTo>
                  <a:lnTo>
                    <a:pt x="0" y="174"/>
                  </a:lnTo>
                  <a:lnTo>
                    <a:pt x="257" y="378"/>
                  </a:lnTo>
                  <a:lnTo>
                    <a:pt x="1405" y="126"/>
                  </a:lnTo>
                  <a:lnTo>
                    <a:pt x="1405" y="126"/>
                  </a:lnTo>
                  <a:close/>
                </a:path>
              </a:pathLst>
            </a:custGeom>
            <a:gradFill rotWithShape="0">
              <a:gsLst>
                <a:gs pos="0">
                  <a:schemeClr val="bg1"/>
                </a:gs>
                <a:gs pos="100000">
                  <a:schemeClr val="bg1">
                    <a:gamma/>
                    <a:tint val="96863"/>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09" name="Freeform 13"/>
            <p:cNvSpPr>
              <a:spLocks/>
            </p:cNvSpPr>
            <p:nvPr/>
          </p:nvSpPr>
          <p:spPr bwMode="hidden">
            <a:xfrm>
              <a:off x="5030" y="3151"/>
              <a:ext cx="728" cy="240"/>
            </a:xfrm>
            <a:custGeom>
              <a:avLst/>
              <a:gdLst>
                <a:gd name="T0" fmla="*/ 729 w 729"/>
                <a:gd name="T1" fmla="*/ 240 h 240"/>
                <a:gd name="T2" fmla="*/ 0 w 729"/>
                <a:gd name="T3" fmla="*/ 0 h 240"/>
                <a:gd name="T4" fmla="*/ 0 w 729"/>
                <a:gd name="T5" fmla="*/ 6 h 240"/>
                <a:gd name="T6" fmla="*/ 729 w 729"/>
                <a:gd name="T7" fmla="*/ 240 h 240"/>
                <a:gd name="T8" fmla="*/ 729 w 729"/>
                <a:gd name="T9" fmla="*/ 240 h 240"/>
              </a:gdLst>
              <a:ahLst/>
              <a:cxnLst>
                <a:cxn ang="0">
                  <a:pos x="T0" y="T1"/>
                </a:cxn>
                <a:cxn ang="0">
                  <a:pos x="T2" y="T3"/>
                </a:cxn>
                <a:cxn ang="0">
                  <a:pos x="T4" y="T5"/>
                </a:cxn>
                <a:cxn ang="0">
                  <a:pos x="T6" y="T7"/>
                </a:cxn>
                <a:cxn ang="0">
                  <a:pos x="T8" y="T9"/>
                </a:cxn>
              </a:cxnLst>
              <a:rect l="0" t="0" r="r" b="b"/>
              <a:pathLst>
                <a:path w="729" h="240">
                  <a:moveTo>
                    <a:pt x="729" y="240"/>
                  </a:moveTo>
                  <a:lnTo>
                    <a:pt x="0" y="0"/>
                  </a:lnTo>
                  <a:lnTo>
                    <a:pt x="0" y="6"/>
                  </a:lnTo>
                  <a:lnTo>
                    <a:pt x="729" y="240"/>
                  </a:lnTo>
                  <a:lnTo>
                    <a:pt x="729" y="24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0" name="Freeform 14"/>
            <p:cNvSpPr>
              <a:spLocks/>
            </p:cNvSpPr>
            <p:nvPr/>
          </p:nvSpPr>
          <p:spPr bwMode="hidden">
            <a:xfrm>
              <a:off x="0" y="1486"/>
              <a:ext cx="5030" cy="1671"/>
            </a:xfrm>
            <a:custGeom>
              <a:avLst/>
              <a:gdLst>
                <a:gd name="T0" fmla="*/ 0 w 5035"/>
                <a:gd name="T1" fmla="*/ 72 h 1672"/>
                <a:gd name="T2" fmla="*/ 5035 w 5035"/>
                <a:gd name="T3" fmla="*/ 1672 h 1672"/>
                <a:gd name="T4" fmla="*/ 5035 w 5035"/>
                <a:gd name="T5" fmla="*/ 1666 h 1672"/>
                <a:gd name="T6" fmla="*/ 0 w 5035"/>
                <a:gd name="T7" fmla="*/ 0 h 1672"/>
                <a:gd name="T8" fmla="*/ 0 w 5035"/>
                <a:gd name="T9" fmla="*/ 72 h 1672"/>
                <a:gd name="T10" fmla="*/ 0 w 5035"/>
                <a:gd name="T11" fmla="*/ 72 h 1672"/>
              </a:gdLst>
              <a:ahLst/>
              <a:cxnLst>
                <a:cxn ang="0">
                  <a:pos x="T0" y="T1"/>
                </a:cxn>
                <a:cxn ang="0">
                  <a:pos x="T2" y="T3"/>
                </a:cxn>
                <a:cxn ang="0">
                  <a:pos x="T4" y="T5"/>
                </a:cxn>
                <a:cxn ang="0">
                  <a:pos x="T6" y="T7"/>
                </a:cxn>
                <a:cxn ang="0">
                  <a:pos x="T8" y="T9"/>
                </a:cxn>
                <a:cxn ang="0">
                  <a:pos x="T10" y="T11"/>
                </a:cxn>
              </a:cxnLst>
              <a:rect l="0" t="0" r="r" b="b"/>
              <a:pathLst>
                <a:path w="5035" h="1672">
                  <a:moveTo>
                    <a:pt x="0" y="72"/>
                  </a:moveTo>
                  <a:lnTo>
                    <a:pt x="5035" y="1672"/>
                  </a:lnTo>
                  <a:lnTo>
                    <a:pt x="5035" y="1666"/>
                  </a:lnTo>
                  <a:lnTo>
                    <a:pt x="0" y="0"/>
                  </a:lnTo>
                  <a:lnTo>
                    <a:pt x="0" y="72"/>
                  </a:lnTo>
                  <a:lnTo>
                    <a:pt x="0" y="72"/>
                  </a:lnTo>
                  <a:close/>
                </a:path>
              </a:pathLst>
            </a:custGeom>
            <a:gradFill rotWithShape="0">
              <a:gsLst>
                <a:gs pos="0">
                  <a:schemeClr val="bg1">
                    <a:gamma/>
                    <a:shade val="54510"/>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1" name="Freeform 15"/>
            <p:cNvSpPr>
              <a:spLocks/>
            </p:cNvSpPr>
            <p:nvPr/>
          </p:nvSpPr>
          <p:spPr bwMode="hidden">
            <a:xfrm>
              <a:off x="5030" y="3049"/>
              <a:ext cx="728" cy="318"/>
            </a:xfrm>
            <a:custGeom>
              <a:avLst/>
              <a:gdLst>
                <a:gd name="T0" fmla="*/ 729 w 729"/>
                <a:gd name="T1" fmla="*/ 318 h 318"/>
                <a:gd name="T2" fmla="*/ 729 w 729"/>
                <a:gd name="T3" fmla="*/ 312 h 318"/>
                <a:gd name="T4" fmla="*/ 0 w 729"/>
                <a:gd name="T5" fmla="*/ 0 h 318"/>
                <a:gd name="T6" fmla="*/ 0 w 729"/>
                <a:gd name="T7" fmla="*/ 54 h 318"/>
                <a:gd name="T8" fmla="*/ 729 w 729"/>
                <a:gd name="T9" fmla="*/ 318 h 318"/>
                <a:gd name="T10" fmla="*/ 729 w 729"/>
                <a:gd name="T11" fmla="*/ 318 h 318"/>
              </a:gdLst>
              <a:ahLst/>
              <a:cxnLst>
                <a:cxn ang="0">
                  <a:pos x="T0" y="T1"/>
                </a:cxn>
                <a:cxn ang="0">
                  <a:pos x="T2" y="T3"/>
                </a:cxn>
                <a:cxn ang="0">
                  <a:pos x="T4" y="T5"/>
                </a:cxn>
                <a:cxn ang="0">
                  <a:pos x="T6" y="T7"/>
                </a:cxn>
                <a:cxn ang="0">
                  <a:pos x="T8" y="T9"/>
                </a:cxn>
                <a:cxn ang="0">
                  <a:pos x="T10" y="T11"/>
                </a:cxn>
              </a:cxnLst>
              <a:rect l="0" t="0" r="r" b="b"/>
              <a:pathLst>
                <a:path w="729" h="318">
                  <a:moveTo>
                    <a:pt x="729" y="318"/>
                  </a:moveTo>
                  <a:lnTo>
                    <a:pt x="729" y="312"/>
                  </a:lnTo>
                  <a:lnTo>
                    <a:pt x="0" y="0"/>
                  </a:lnTo>
                  <a:lnTo>
                    <a:pt x="0" y="54"/>
                  </a:lnTo>
                  <a:lnTo>
                    <a:pt x="729" y="318"/>
                  </a:lnTo>
                  <a:lnTo>
                    <a:pt x="729" y="318"/>
                  </a:lnTo>
                  <a:close/>
                </a:path>
              </a:pathLst>
            </a:custGeom>
            <a:gradFill rotWithShape="0">
              <a:gsLst>
                <a:gs pos="0">
                  <a:schemeClr val="bg2"/>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2" name="Freeform 16"/>
            <p:cNvSpPr>
              <a:spLocks/>
            </p:cNvSpPr>
            <p:nvPr/>
          </p:nvSpPr>
          <p:spPr bwMode="hidden">
            <a:xfrm>
              <a:off x="0" y="916"/>
              <a:ext cx="5030" cy="2187"/>
            </a:xfrm>
            <a:custGeom>
              <a:avLst/>
              <a:gdLst>
                <a:gd name="T0" fmla="*/ 0 w 5035"/>
                <a:gd name="T1" fmla="*/ 396 h 2188"/>
                <a:gd name="T2" fmla="*/ 5035 w 5035"/>
                <a:gd name="T3" fmla="*/ 2188 h 2188"/>
                <a:gd name="T4" fmla="*/ 5035 w 5035"/>
                <a:gd name="T5" fmla="*/ 2134 h 2188"/>
                <a:gd name="T6" fmla="*/ 0 w 5035"/>
                <a:gd name="T7" fmla="*/ 0 h 2188"/>
                <a:gd name="T8" fmla="*/ 0 w 5035"/>
                <a:gd name="T9" fmla="*/ 396 h 2188"/>
                <a:gd name="T10" fmla="*/ 0 w 5035"/>
                <a:gd name="T11" fmla="*/ 396 h 2188"/>
              </a:gdLst>
              <a:ahLst/>
              <a:cxnLst>
                <a:cxn ang="0">
                  <a:pos x="T0" y="T1"/>
                </a:cxn>
                <a:cxn ang="0">
                  <a:pos x="T2" y="T3"/>
                </a:cxn>
                <a:cxn ang="0">
                  <a:pos x="T4" y="T5"/>
                </a:cxn>
                <a:cxn ang="0">
                  <a:pos x="T6" y="T7"/>
                </a:cxn>
                <a:cxn ang="0">
                  <a:pos x="T8" y="T9"/>
                </a:cxn>
                <a:cxn ang="0">
                  <a:pos x="T10" y="T11"/>
                </a:cxn>
              </a:cxnLst>
              <a:rect l="0" t="0" r="r" b="b"/>
              <a:pathLst>
                <a:path w="5035" h="2188">
                  <a:moveTo>
                    <a:pt x="0" y="396"/>
                  </a:moveTo>
                  <a:lnTo>
                    <a:pt x="5035" y="2188"/>
                  </a:lnTo>
                  <a:lnTo>
                    <a:pt x="5035" y="2134"/>
                  </a:lnTo>
                  <a:lnTo>
                    <a:pt x="0" y="0"/>
                  </a:lnTo>
                  <a:lnTo>
                    <a:pt x="0" y="396"/>
                  </a:lnTo>
                  <a:lnTo>
                    <a:pt x="0" y="396"/>
                  </a:lnTo>
                  <a:close/>
                </a:path>
              </a:pathLst>
            </a:custGeom>
            <a:gradFill rotWithShape="0">
              <a:gsLst>
                <a:gs pos="0">
                  <a:schemeClr val="bg2">
                    <a:gamma/>
                    <a:shade val="66667"/>
                    <a:invGamma/>
                  </a:schemeClr>
                </a:gs>
                <a:gs pos="100000">
                  <a:schemeClr val="bg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3" name="Freeform 17"/>
            <p:cNvSpPr>
              <a:spLocks/>
            </p:cNvSpPr>
            <p:nvPr/>
          </p:nvSpPr>
          <p:spPr bwMode="hidden">
            <a:xfrm>
              <a:off x="2294" y="0"/>
              <a:ext cx="3159" cy="2725"/>
            </a:xfrm>
            <a:custGeom>
              <a:avLst/>
              <a:gdLst>
                <a:gd name="T0" fmla="*/ 0 w 3163"/>
                <a:gd name="T1" fmla="*/ 0 h 2727"/>
                <a:gd name="T2" fmla="*/ 3145 w 3163"/>
                <a:gd name="T3" fmla="*/ 2727 h 2727"/>
                <a:gd name="T4" fmla="*/ 3163 w 3163"/>
                <a:gd name="T5" fmla="*/ 2704 h 2727"/>
                <a:gd name="T6" fmla="*/ 102 w 3163"/>
                <a:gd name="T7" fmla="*/ 0 h 2727"/>
                <a:gd name="T8" fmla="*/ 0 w 3163"/>
                <a:gd name="T9" fmla="*/ 0 h 2727"/>
                <a:gd name="T10" fmla="*/ 0 w 3163"/>
                <a:gd name="T11" fmla="*/ 0 h 2727"/>
              </a:gdLst>
              <a:ahLst/>
              <a:cxnLst>
                <a:cxn ang="0">
                  <a:pos x="T0" y="T1"/>
                </a:cxn>
                <a:cxn ang="0">
                  <a:pos x="T2" y="T3"/>
                </a:cxn>
                <a:cxn ang="0">
                  <a:pos x="T4" y="T5"/>
                </a:cxn>
                <a:cxn ang="0">
                  <a:pos x="T6" y="T7"/>
                </a:cxn>
                <a:cxn ang="0">
                  <a:pos x="T8" y="T9"/>
                </a:cxn>
                <a:cxn ang="0">
                  <a:pos x="T10" y="T11"/>
                </a:cxn>
              </a:cxnLst>
              <a:rect l="0" t="0" r="r" b="b"/>
              <a:pathLst>
                <a:path w="3163" h="2727">
                  <a:moveTo>
                    <a:pt x="0" y="0"/>
                  </a:moveTo>
                  <a:lnTo>
                    <a:pt x="3145" y="2727"/>
                  </a:lnTo>
                  <a:lnTo>
                    <a:pt x="3163" y="2704"/>
                  </a:lnTo>
                  <a:lnTo>
                    <a:pt x="102" y="0"/>
                  </a:lnTo>
                  <a:lnTo>
                    <a:pt x="0" y="0"/>
                  </a:lnTo>
                  <a:lnTo>
                    <a:pt x="0" y="0"/>
                  </a:lnTo>
                  <a:close/>
                </a:path>
              </a:pathLst>
            </a:custGeom>
            <a:gradFill rotWithShape="0">
              <a:gsLst>
                <a:gs pos="0">
                  <a:schemeClr val="bg1">
                    <a:gamma/>
                    <a:shade val="6980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4" name="Freeform 18"/>
            <p:cNvSpPr>
              <a:spLocks/>
            </p:cNvSpPr>
            <p:nvPr/>
          </p:nvSpPr>
          <p:spPr bwMode="hidden">
            <a:xfrm>
              <a:off x="5435" y="2702"/>
              <a:ext cx="323" cy="299"/>
            </a:xfrm>
            <a:custGeom>
              <a:avLst/>
              <a:gdLst>
                <a:gd name="T0" fmla="*/ 323 w 323"/>
                <a:gd name="T1" fmla="*/ 299 h 299"/>
                <a:gd name="T2" fmla="*/ 323 w 323"/>
                <a:gd name="T3" fmla="*/ 263 h 299"/>
                <a:gd name="T4" fmla="*/ 18 w 323"/>
                <a:gd name="T5" fmla="*/ 0 h 299"/>
                <a:gd name="T6" fmla="*/ 0 w 323"/>
                <a:gd name="T7" fmla="*/ 23 h 299"/>
                <a:gd name="T8" fmla="*/ 323 w 323"/>
                <a:gd name="T9" fmla="*/ 299 h 299"/>
                <a:gd name="T10" fmla="*/ 323 w 323"/>
                <a:gd name="T11" fmla="*/ 299 h 299"/>
              </a:gdLst>
              <a:ahLst/>
              <a:cxnLst>
                <a:cxn ang="0">
                  <a:pos x="T0" y="T1"/>
                </a:cxn>
                <a:cxn ang="0">
                  <a:pos x="T2" y="T3"/>
                </a:cxn>
                <a:cxn ang="0">
                  <a:pos x="T4" y="T5"/>
                </a:cxn>
                <a:cxn ang="0">
                  <a:pos x="T6" y="T7"/>
                </a:cxn>
                <a:cxn ang="0">
                  <a:pos x="T8" y="T9"/>
                </a:cxn>
                <a:cxn ang="0">
                  <a:pos x="T10" y="T11"/>
                </a:cxn>
              </a:cxnLst>
              <a:rect l="0" t="0" r="r" b="b"/>
              <a:pathLst>
                <a:path w="323" h="299">
                  <a:moveTo>
                    <a:pt x="323" y="299"/>
                  </a:moveTo>
                  <a:lnTo>
                    <a:pt x="323" y="263"/>
                  </a:lnTo>
                  <a:lnTo>
                    <a:pt x="18" y="0"/>
                  </a:lnTo>
                  <a:lnTo>
                    <a:pt x="0" y="23"/>
                  </a:lnTo>
                  <a:lnTo>
                    <a:pt x="323" y="299"/>
                  </a:lnTo>
                  <a:lnTo>
                    <a:pt x="323" y="299"/>
                  </a:lnTo>
                  <a:close/>
                </a:path>
              </a:pathLst>
            </a:custGeom>
            <a:gradFill rotWithShape="0">
              <a:gsLst>
                <a:gs pos="0">
                  <a:schemeClr val="bg1"/>
                </a:gs>
                <a:gs pos="100000">
                  <a:schemeClr val="bg1">
                    <a:gamma/>
                    <a:tint val="94118"/>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5" name="Freeform 19"/>
            <p:cNvSpPr>
              <a:spLocks/>
            </p:cNvSpPr>
            <p:nvPr/>
          </p:nvSpPr>
          <p:spPr bwMode="hidden">
            <a:xfrm>
              <a:off x="5477" y="2588"/>
              <a:ext cx="281" cy="335"/>
            </a:xfrm>
            <a:custGeom>
              <a:avLst/>
              <a:gdLst>
                <a:gd name="T0" fmla="*/ 281 w 281"/>
                <a:gd name="T1" fmla="*/ 335 h 335"/>
                <a:gd name="T2" fmla="*/ 281 w 281"/>
                <a:gd name="T3" fmla="*/ 173 h 335"/>
                <a:gd name="T4" fmla="*/ 96 w 281"/>
                <a:gd name="T5" fmla="*/ 0 h 335"/>
                <a:gd name="T6" fmla="*/ 0 w 281"/>
                <a:gd name="T7" fmla="*/ 90 h 335"/>
                <a:gd name="T8" fmla="*/ 281 w 281"/>
                <a:gd name="T9" fmla="*/ 335 h 335"/>
                <a:gd name="T10" fmla="*/ 281 w 281"/>
                <a:gd name="T11" fmla="*/ 335 h 335"/>
              </a:gdLst>
              <a:ahLst/>
              <a:cxnLst>
                <a:cxn ang="0">
                  <a:pos x="T0" y="T1"/>
                </a:cxn>
                <a:cxn ang="0">
                  <a:pos x="T2" y="T3"/>
                </a:cxn>
                <a:cxn ang="0">
                  <a:pos x="T4" y="T5"/>
                </a:cxn>
                <a:cxn ang="0">
                  <a:pos x="T6" y="T7"/>
                </a:cxn>
                <a:cxn ang="0">
                  <a:pos x="T8" y="T9"/>
                </a:cxn>
                <a:cxn ang="0">
                  <a:pos x="T10" y="T11"/>
                </a:cxn>
              </a:cxnLst>
              <a:rect l="0" t="0" r="r" b="b"/>
              <a:pathLst>
                <a:path w="281" h="335">
                  <a:moveTo>
                    <a:pt x="281" y="335"/>
                  </a:moveTo>
                  <a:lnTo>
                    <a:pt x="281" y="173"/>
                  </a:lnTo>
                  <a:lnTo>
                    <a:pt x="96" y="0"/>
                  </a:lnTo>
                  <a:lnTo>
                    <a:pt x="0" y="90"/>
                  </a:lnTo>
                  <a:lnTo>
                    <a:pt x="281" y="335"/>
                  </a:lnTo>
                  <a:lnTo>
                    <a:pt x="281" y="33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6" name="Freeform 20"/>
            <p:cNvSpPr>
              <a:spLocks/>
            </p:cNvSpPr>
            <p:nvPr/>
          </p:nvSpPr>
          <p:spPr bwMode="hidden">
            <a:xfrm>
              <a:off x="2454" y="0"/>
              <a:ext cx="3119" cy="2678"/>
            </a:xfrm>
            <a:custGeom>
              <a:avLst/>
              <a:gdLst>
                <a:gd name="T0" fmla="*/ 0 w 3122"/>
                <a:gd name="T1" fmla="*/ 0 h 2680"/>
                <a:gd name="T2" fmla="*/ 3026 w 3122"/>
                <a:gd name="T3" fmla="*/ 2680 h 2680"/>
                <a:gd name="T4" fmla="*/ 3122 w 3122"/>
                <a:gd name="T5" fmla="*/ 2590 h 2680"/>
                <a:gd name="T6" fmla="*/ 383 w 3122"/>
                <a:gd name="T7" fmla="*/ 0 h 2680"/>
                <a:gd name="T8" fmla="*/ 0 w 3122"/>
                <a:gd name="T9" fmla="*/ 0 h 2680"/>
                <a:gd name="T10" fmla="*/ 0 w 3122"/>
                <a:gd name="T11" fmla="*/ 0 h 2680"/>
              </a:gdLst>
              <a:ahLst/>
              <a:cxnLst>
                <a:cxn ang="0">
                  <a:pos x="T0" y="T1"/>
                </a:cxn>
                <a:cxn ang="0">
                  <a:pos x="T2" y="T3"/>
                </a:cxn>
                <a:cxn ang="0">
                  <a:pos x="T4" y="T5"/>
                </a:cxn>
                <a:cxn ang="0">
                  <a:pos x="T6" y="T7"/>
                </a:cxn>
                <a:cxn ang="0">
                  <a:pos x="T8" y="T9"/>
                </a:cxn>
                <a:cxn ang="0">
                  <a:pos x="T10" y="T11"/>
                </a:cxn>
              </a:cxnLst>
              <a:rect l="0" t="0" r="r" b="b"/>
              <a:pathLst>
                <a:path w="3122" h="2680">
                  <a:moveTo>
                    <a:pt x="0" y="0"/>
                  </a:moveTo>
                  <a:lnTo>
                    <a:pt x="3026" y="2680"/>
                  </a:lnTo>
                  <a:lnTo>
                    <a:pt x="3122" y="2590"/>
                  </a:lnTo>
                  <a:lnTo>
                    <a:pt x="383" y="0"/>
                  </a:lnTo>
                  <a:lnTo>
                    <a:pt x="0" y="0"/>
                  </a:lnTo>
                  <a:lnTo>
                    <a:pt x="0" y="0"/>
                  </a:lnTo>
                  <a:close/>
                </a:path>
              </a:pathLst>
            </a:custGeom>
            <a:gradFill rotWithShape="0">
              <a:gsLst>
                <a:gs pos="0">
                  <a:schemeClr val="bg1">
                    <a:gamma/>
                    <a:shade val="46275"/>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7" name="Freeform 21"/>
            <p:cNvSpPr>
              <a:spLocks/>
            </p:cNvSpPr>
            <p:nvPr/>
          </p:nvSpPr>
          <p:spPr bwMode="hidden">
            <a:xfrm>
              <a:off x="5626" y="2534"/>
              <a:ext cx="132" cy="132"/>
            </a:xfrm>
            <a:custGeom>
              <a:avLst/>
              <a:gdLst>
                <a:gd name="T0" fmla="*/ 132 w 132"/>
                <a:gd name="T1" fmla="*/ 132 h 132"/>
                <a:gd name="T2" fmla="*/ 0 w 132"/>
                <a:gd name="T3" fmla="*/ 0 h 132"/>
                <a:gd name="T4" fmla="*/ 0 w 132"/>
                <a:gd name="T5" fmla="*/ 0 h 132"/>
                <a:gd name="T6" fmla="*/ 132 w 132"/>
                <a:gd name="T7" fmla="*/ 132 h 132"/>
                <a:gd name="T8" fmla="*/ 132 w 132"/>
                <a:gd name="T9" fmla="*/ 132 h 132"/>
              </a:gdLst>
              <a:ahLst/>
              <a:cxnLst>
                <a:cxn ang="0">
                  <a:pos x="T0" y="T1"/>
                </a:cxn>
                <a:cxn ang="0">
                  <a:pos x="T2" y="T3"/>
                </a:cxn>
                <a:cxn ang="0">
                  <a:pos x="T4" y="T5"/>
                </a:cxn>
                <a:cxn ang="0">
                  <a:pos x="T6" y="T7"/>
                </a:cxn>
                <a:cxn ang="0">
                  <a:pos x="T8" y="T9"/>
                </a:cxn>
              </a:cxnLst>
              <a:rect l="0" t="0" r="r" b="b"/>
              <a:pathLst>
                <a:path w="132" h="132">
                  <a:moveTo>
                    <a:pt x="132" y="132"/>
                  </a:moveTo>
                  <a:lnTo>
                    <a:pt x="0" y="0"/>
                  </a:lnTo>
                  <a:lnTo>
                    <a:pt x="0" y="0"/>
                  </a:lnTo>
                  <a:lnTo>
                    <a:pt x="132" y="132"/>
                  </a:lnTo>
                  <a:lnTo>
                    <a:pt x="132" y="132"/>
                  </a:lnTo>
                  <a:close/>
                </a:path>
              </a:pathLst>
            </a:custGeom>
            <a:solidFill>
              <a:srgbClr val="FF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8" name="Freeform 22"/>
            <p:cNvSpPr>
              <a:spLocks/>
            </p:cNvSpPr>
            <p:nvPr/>
          </p:nvSpPr>
          <p:spPr bwMode="hidden">
            <a:xfrm>
              <a:off x="3112" y="0"/>
              <a:ext cx="2514" cy="2534"/>
            </a:xfrm>
            <a:custGeom>
              <a:avLst/>
              <a:gdLst>
                <a:gd name="T0" fmla="*/ 0 w 2517"/>
                <a:gd name="T1" fmla="*/ 0 h 2536"/>
                <a:gd name="T2" fmla="*/ 2517 w 2517"/>
                <a:gd name="T3" fmla="*/ 2536 h 2536"/>
                <a:gd name="T4" fmla="*/ 2517 w 2517"/>
                <a:gd name="T5" fmla="*/ 2536 h 2536"/>
                <a:gd name="T6" fmla="*/ 66 w 2517"/>
                <a:gd name="T7" fmla="*/ 0 h 2536"/>
                <a:gd name="T8" fmla="*/ 0 w 2517"/>
                <a:gd name="T9" fmla="*/ 0 h 2536"/>
                <a:gd name="T10" fmla="*/ 0 w 2517"/>
                <a:gd name="T11" fmla="*/ 0 h 2536"/>
              </a:gdLst>
              <a:ahLst/>
              <a:cxnLst>
                <a:cxn ang="0">
                  <a:pos x="T0" y="T1"/>
                </a:cxn>
                <a:cxn ang="0">
                  <a:pos x="T2" y="T3"/>
                </a:cxn>
                <a:cxn ang="0">
                  <a:pos x="T4" y="T5"/>
                </a:cxn>
                <a:cxn ang="0">
                  <a:pos x="T6" y="T7"/>
                </a:cxn>
                <a:cxn ang="0">
                  <a:pos x="T8" y="T9"/>
                </a:cxn>
                <a:cxn ang="0">
                  <a:pos x="T10" y="T11"/>
                </a:cxn>
              </a:cxnLst>
              <a:rect l="0" t="0" r="r" b="b"/>
              <a:pathLst>
                <a:path w="2517" h="2536">
                  <a:moveTo>
                    <a:pt x="0" y="0"/>
                  </a:moveTo>
                  <a:lnTo>
                    <a:pt x="2517" y="2536"/>
                  </a:lnTo>
                  <a:lnTo>
                    <a:pt x="2517" y="2536"/>
                  </a:lnTo>
                  <a:lnTo>
                    <a:pt x="66" y="0"/>
                  </a:lnTo>
                  <a:lnTo>
                    <a:pt x="0" y="0"/>
                  </a:lnTo>
                  <a:lnTo>
                    <a:pt x="0" y="0"/>
                  </a:lnTo>
                  <a:close/>
                </a:path>
              </a:pathLst>
            </a:custGeom>
            <a:gradFill rotWithShape="0">
              <a:gsLst>
                <a:gs pos="0">
                  <a:schemeClr val="bg1">
                    <a:gamma/>
                    <a:shade val="51373"/>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19" name="Freeform 23"/>
            <p:cNvSpPr>
              <a:spLocks/>
            </p:cNvSpPr>
            <p:nvPr/>
          </p:nvSpPr>
          <p:spPr bwMode="hidden">
            <a:xfrm>
              <a:off x="3488" y="0"/>
              <a:ext cx="2198" cy="2480"/>
            </a:xfrm>
            <a:custGeom>
              <a:avLst/>
              <a:gdLst>
                <a:gd name="T0" fmla="*/ 0 w 2200"/>
                <a:gd name="T1" fmla="*/ 0 h 2482"/>
                <a:gd name="T2" fmla="*/ 2188 w 2200"/>
                <a:gd name="T3" fmla="*/ 2482 h 2482"/>
                <a:gd name="T4" fmla="*/ 2200 w 2200"/>
                <a:gd name="T5" fmla="*/ 2476 h 2482"/>
                <a:gd name="T6" fmla="*/ 317 w 2200"/>
                <a:gd name="T7" fmla="*/ 0 h 2482"/>
                <a:gd name="T8" fmla="*/ 0 w 2200"/>
                <a:gd name="T9" fmla="*/ 0 h 2482"/>
                <a:gd name="T10" fmla="*/ 0 w 2200"/>
                <a:gd name="T11" fmla="*/ 0 h 2482"/>
              </a:gdLst>
              <a:ahLst/>
              <a:cxnLst>
                <a:cxn ang="0">
                  <a:pos x="T0" y="T1"/>
                </a:cxn>
                <a:cxn ang="0">
                  <a:pos x="T2" y="T3"/>
                </a:cxn>
                <a:cxn ang="0">
                  <a:pos x="T4" y="T5"/>
                </a:cxn>
                <a:cxn ang="0">
                  <a:pos x="T6" y="T7"/>
                </a:cxn>
                <a:cxn ang="0">
                  <a:pos x="T8" y="T9"/>
                </a:cxn>
                <a:cxn ang="0">
                  <a:pos x="T10" y="T11"/>
                </a:cxn>
              </a:cxnLst>
              <a:rect l="0" t="0" r="r" b="b"/>
              <a:pathLst>
                <a:path w="2200" h="2482">
                  <a:moveTo>
                    <a:pt x="0" y="0"/>
                  </a:moveTo>
                  <a:lnTo>
                    <a:pt x="2188" y="2482"/>
                  </a:lnTo>
                  <a:lnTo>
                    <a:pt x="2200" y="2476"/>
                  </a:lnTo>
                  <a:lnTo>
                    <a:pt x="317" y="0"/>
                  </a:lnTo>
                  <a:lnTo>
                    <a:pt x="0" y="0"/>
                  </a:lnTo>
                  <a:lnTo>
                    <a:pt x="0" y="0"/>
                  </a:lnTo>
                  <a:close/>
                </a:path>
              </a:pathLst>
            </a:custGeom>
            <a:gradFill rotWithShape="0">
              <a:gsLst>
                <a:gs pos="0">
                  <a:schemeClr val="bg2">
                    <a:gamma/>
                    <a:shade val="78824"/>
                    <a:invGamma/>
                  </a:schemeClr>
                </a:gs>
                <a:gs pos="100000">
                  <a:schemeClr val="bg2"/>
                </a:gs>
              </a:gsLst>
              <a:lin ang="5400000" scaled="1"/>
            </a:gradFill>
            <a:ln>
              <a:noFill/>
            </a:ln>
            <a:effectLst/>
            <a:extLst>
              <a:ext uri="{91240B29-F687-4F45-9708-019B960494DF}">
                <a14:hiddenLine xmlns:a14="http://schemas.microsoft.com/office/drawing/2010/main" xmlns=""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fontAlgn="base">
                <a:spcBef>
                  <a:spcPct val="0"/>
                </a:spcBef>
                <a:spcAft>
                  <a:spcPct val="0"/>
                </a:spcAft>
              </a:pPr>
              <a:endParaRPr lang="el-GR" smtClean="0">
                <a:solidFill>
                  <a:srgbClr val="FFFFFF"/>
                </a:solidFill>
              </a:endParaRPr>
            </a:p>
          </p:txBody>
        </p:sp>
        <p:sp>
          <p:nvSpPr>
            <p:cNvPr id="4120" name="Freeform 24"/>
            <p:cNvSpPr>
              <a:spLocks/>
            </p:cNvSpPr>
            <p:nvPr/>
          </p:nvSpPr>
          <p:spPr bwMode="hidden">
            <a:xfrm>
              <a:off x="5674" y="2474"/>
              <a:ext cx="84" cy="96"/>
            </a:xfrm>
            <a:custGeom>
              <a:avLst/>
              <a:gdLst>
                <a:gd name="T0" fmla="*/ 84 w 84"/>
                <a:gd name="T1" fmla="*/ 96 h 96"/>
                <a:gd name="T2" fmla="*/ 84 w 84"/>
                <a:gd name="T3" fmla="*/ 90 h 96"/>
                <a:gd name="T4" fmla="*/ 12 w 84"/>
                <a:gd name="T5" fmla="*/ 0 h 96"/>
                <a:gd name="T6" fmla="*/ 0 w 84"/>
                <a:gd name="T7" fmla="*/ 6 h 96"/>
                <a:gd name="T8" fmla="*/ 84 w 84"/>
                <a:gd name="T9" fmla="*/ 96 h 96"/>
                <a:gd name="T10" fmla="*/ 84 w 84"/>
                <a:gd name="T11" fmla="*/ 96 h 96"/>
              </a:gdLst>
              <a:ahLst/>
              <a:cxnLst>
                <a:cxn ang="0">
                  <a:pos x="T0" y="T1"/>
                </a:cxn>
                <a:cxn ang="0">
                  <a:pos x="T2" y="T3"/>
                </a:cxn>
                <a:cxn ang="0">
                  <a:pos x="T4" y="T5"/>
                </a:cxn>
                <a:cxn ang="0">
                  <a:pos x="T6" y="T7"/>
                </a:cxn>
                <a:cxn ang="0">
                  <a:pos x="T8" y="T9"/>
                </a:cxn>
                <a:cxn ang="0">
                  <a:pos x="T10" y="T11"/>
                </a:cxn>
              </a:cxnLst>
              <a:rect l="0" t="0" r="r" b="b"/>
              <a:pathLst>
                <a:path w="84" h="96">
                  <a:moveTo>
                    <a:pt x="84" y="96"/>
                  </a:moveTo>
                  <a:lnTo>
                    <a:pt x="84" y="90"/>
                  </a:lnTo>
                  <a:lnTo>
                    <a:pt x="12" y="0"/>
                  </a:lnTo>
                  <a:lnTo>
                    <a:pt x="0" y="6"/>
                  </a:lnTo>
                  <a:lnTo>
                    <a:pt x="84" y="96"/>
                  </a:lnTo>
                  <a:lnTo>
                    <a:pt x="84" y="96"/>
                  </a:lnTo>
                  <a:close/>
                </a:path>
              </a:pathLst>
            </a:custGeom>
            <a:gradFill rotWithShape="0">
              <a:gsLst>
                <a:gs pos="0">
                  <a:schemeClr val="bg1"/>
                </a:gs>
                <a:gs pos="100000">
                  <a:schemeClr val="bg1">
                    <a:gamma/>
                    <a:tint val="90980"/>
                    <a:invGamma/>
                  </a:schemeClr>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1" name="Freeform 25"/>
            <p:cNvSpPr>
              <a:spLocks/>
            </p:cNvSpPr>
            <p:nvPr/>
          </p:nvSpPr>
          <p:spPr bwMode="hidden">
            <a:xfrm>
              <a:off x="5603" y="850"/>
              <a:ext cx="155" cy="516"/>
            </a:xfrm>
            <a:custGeom>
              <a:avLst/>
              <a:gdLst>
                <a:gd name="T0" fmla="*/ 155 w 155"/>
                <a:gd name="T1" fmla="*/ 516 h 516"/>
                <a:gd name="T2" fmla="*/ 155 w 155"/>
                <a:gd name="T3" fmla="*/ 204 h 516"/>
                <a:gd name="T4" fmla="*/ 77 w 155"/>
                <a:gd name="T5" fmla="*/ 0 h 516"/>
                <a:gd name="T6" fmla="*/ 0 w 155"/>
                <a:gd name="T7" fmla="*/ 192 h 516"/>
                <a:gd name="T8" fmla="*/ 155 w 155"/>
                <a:gd name="T9" fmla="*/ 516 h 516"/>
                <a:gd name="T10" fmla="*/ 155 w 155"/>
                <a:gd name="T11" fmla="*/ 516 h 516"/>
              </a:gdLst>
              <a:ahLst/>
              <a:cxnLst>
                <a:cxn ang="0">
                  <a:pos x="T0" y="T1"/>
                </a:cxn>
                <a:cxn ang="0">
                  <a:pos x="T2" y="T3"/>
                </a:cxn>
                <a:cxn ang="0">
                  <a:pos x="T4" y="T5"/>
                </a:cxn>
                <a:cxn ang="0">
                  <a:pos x="T6" y="T7"/>
                </a:cxn>
                <a:cxn ang="0">
                  <a:pos x="T8" y="T9"/>
                </a:cxn>
                <a:cxn ang="0">
                  <a:pos x="T10" y="T11"/>
                </a:cxn>
              </a:cxnLst>
              <a:rect l="0" t="0" r="r" b="b"/>
              <a:pathLst>
                <a:path w="155" h="516">
                  <a:moveTo>
                    <a:pt x="155" y="516"/>
                  </a:moveTo>
                  <a:lnTo>
                    <a:pt x="155" y="204"/>
                  </a:lnTo>
                  <a:lnTo>
                    <a:pt x="77" y="0"/>
                  </a:lnTo>
                  <a:lnTo>
                    <a:pt x="0" y="192"/>
                  </a:lnTo>
                  <a:lnTo>
                    <a:pt x="155" y="516"/>
                  </a:lnTo>
                  <a:lnTo>
                    <a:pt x="155" y="516"/>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2" name="Freeform 26"/>
            <p:cNvSpPr>
              <a:spLocks/>
            </p:cNvSpPr>
            <p:nvPr/>
          </p:nvSpPr>
          <p:spPr bwMode="hidden">
            <a:xfrm>
              <a:off x="5107" y="0"/>
              <a:ext cx="573" cy="1042"/>
            </a:xfrm>
            <a:custGeom>
              <a:avLst/>
              <a:gdLst>
                <a:gd name="T0" fmla="*/ 0 w 574"/>
                <a:gd name="T1" fmla="*/ 0 h 1043"/>
                <a:gd name="T2" fmla="*/ 497 w 574"/>
                <a:gd name="T3" fmla="*/ 1043 h 1043"/>
                <a:gd name="T4" fmla="*/ 574 w 574"/>
                <a:gd name="T5" fmla="*/ 851 h 1043"/>
                <a:gd name="T6" fmla="*/ 251 w 574"/>
                <a:gd name="T7" fmla="*/ 0 h 1043"/>
                <a:gd name="T8" fmla="*/ 0 w 574"/>
                <a:gd name="T9" fmla="*/ 0 h 1043"/>
                <a:gd name="T10" fmla="*/ 0 w 574"/>
                <a:gd name="T11" fmla="*/ 0 h 1043"/>
              </a:gdLst>
              <a:ahLst/>
              <a:cxnLst>
                <a:cxn ang="0">
                  <a:pos x="T0" y="T1"/>
                </a:cxn>
                <a:cxn ang="0">
                  <a:pos x="T2" y="T3"/>
                </a:cxn>
                <a:cxn ang="0">
                  <a:pos x="T4" y="T5"/>
                </a:cxn>
                <a:cxn ang="0">
                  <a:pos x="T6" y="T7"/>
                </a:cxn>
                <a:cxn ang="0">
                  <a:pos x="T8" y="T9"/>
                </a:cxn>
                <a:cxn ang="0">
                  <a:pos x="T10" y="T11"/>
                </a:cxn>
              </a:cxnLst>
              <a:rect l="0" t="0" r="r" b="b"/>
              <a:pathLst>
                <a:path w="574" h="1043">
                  <a:moveTo>
                    <a:pt x="0" y="0"/>
                  </a:moveTo>
                  <a:lnTo>
                    <a:pt x="497" y="1043"/>
                  </a:lnTo>
                  <a:lnTo>
                    <a:pt x="574" y="851"/>
                  </a:lnTo>
                  <a:lnTo>
                    <a:pt x="251" y="0"/>
                  </a:lnTo>
                  <a:lnTo>
                    <a:pt x="0" y="0"/>
                  </a:lnTo>
                  <a:lnTo>
                    <a:pt x="0" y="0"/>
                  </a:lnTo>
                  <a:close/>
                </a:path>
              </a:pathLst>
            </a:custGeom>
            <a:gradFill rotWithShape="0">
              <a:gsLst>
                <a:gs pos="0">
                  <a:schemeClr val="bg2">
                    <a:gamma/>
                    <a:shade val="66667"/>
                    <a:invGamma/>
                  </a:schemeClr>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3" name="Freeform 27"/>
            <p:cNvSpPr>
              <a:spLocks/>
            </p:cNvSpPr>
            <p:nvPr/>
          </p:nvSpPr>
          <p:spPr bwMode="hidden">
            <a:xfrm>
              <a:off x="5411" y="0"/>
              <a:ext cx="341" cy="796"/>
            </a:xfrm>
            <a:custGeom>
              <a:avLst/>
              <a:gdLst>
                <a:gd name="T0" fmla="*/ 144 w 341"/>
                <a:gd name="T1" fmla="*/ 0 h 797"/>
                <a:gd name="T2" fmla="*/ 0 w 341"/>
                <a:gd name="T3" fmla="*/ 0 h 797"/>
                <a:gd name="T4" fmla="*/ 287 w 341"/>
                <a:gd name="T5" fmla="*/ 797 h 797"/>
                <a:gd name="T6" fmla="*/ 341 w 341"/>
                <a:gd name="T7" fmla="*/ 653 h 797"/>
                <a:gd name="T8" fmla="*/ 144 w 341"/>
                <a:gd name="T9" fmla="*/ 0 h 797"/>
                <a:gd name="T10" fmla="*/ 144 w 341"/>
                <a:gd name="T11" fmla="*/ 0 h 797"/>
              </a:gdLst>
              <a:ahLst/>
              <a:cxnLst>
                <a:cxn ang="0">
                  <a:pos x="T0" y="T1"/>
                </a:cxn>
                <a:cxn ang="0">
                  <a:pos x="T2" y="T3"/>
                </a:cxn>
                <a:cxn ang="0">
                  <a:pos x="T4" y="T5"/>
                </a:cxn>
                <a:cxn ang="0">
                  <a:pos x="T6" y="T7"/>
                </a:cxn>
                <a:cxn ang="0">
                  <a:pos x="T8" y="T9"/>
                </a:cxn>
                <a:cxn ang="0">
                  <a:pos x="T10" y="T11"/>
                </a:cxn>
              </a:cxnLst>
              <a:rect l="0" t="0" r="r" b="b"/>
              <a:pathLst>
                <a:path w="341" h="797">
                  <a:moveTo>
                    <a:pt x="144" y="0"/>
                  </a:moveTo>
                  <a:lnTo>
                    <a:pt x="0" y="0"/>
                  </a:lnTo>
                  <a:lnTo>
                    <a:pt x="287" y="797"/>
                  </a:lnTo>
                  <a:lnTo>
                    <a:pt x="341" y="653"/>
                  </a:lnTo>
                  <a:lnTo>
                    <a:pt x="144" y="0"/>
                  </a:lnTo>
                  <a:lnTo>
                    <a:pt x="144" y="0"/>
                  </a:lnTo>
                  <a:close/>
                </a:path>
              </a:pathLst>
            </a:custGeom>
            <a:gradFill rotWithShape="0">
              <a:gsLst>
                <a:gs pos="0">
                  <a:schemeClr val="bg2">
                    <a:gamma/>
                    <a:shade val="69804"/>
                    <a:invGamma/>
                  </a:schemeClr>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4" name="Freeform 28"/>
            <p:cNvSpPr>
              <a:spLocks/>
            </p:cNvSpPr>
            <p:nvPr/>
          </p:nvSpPr>
          <p:spPr bwMode="hidden">
            <a:xfrm>
              <a:off x="5698" y="653"/>
              <a:ext cx="60" cy="311"/>
            </a:xfrm>
            <a:custGeom>
              <a:avLst/>
              <a:gdLst>
                <a:gd name="T0" fmla="*/ 0 w 60"/>
                <a:gd name="T1" fmla="*/ 144 h 312"/>
                <a:gd name="T2" fmla="*/ 60 w 60"/>
                <a:gd name="T3" fmla="*/ 312 h 312"/>
                <a:gd name="T4" fmla="*/ 60 w 60"/>
                <a:gd name="T5" fmla="*/ 6 h 312"/>
                <a:gd name="T6" fmla="*/ 54 w 60"/>
                <a:gd name="T7" fmla="*/ 0 h 312"/>
                <a:gd name="T8" fmla="*/ 0 w 60"/>
                <a:gd name="T9" fmla="*/ 144 h 312"/>
                <a:gd name="T10" fmla="*/ 0 w 60"/>
                <a:gd name="T11" fmla="*/ 144 h 312"/>
              </a:gdLst>
              <a:ahLst/>
              <a:cxnLst>
                <a:cxn ang="0">
                  <a:pos x="T0" y="T1"/>
                </a:cxn>
                <a:cxn ang="0">
                  <a:pos x="T2" y="T3"/>
                </a:cxn>
                <a:cxn ang="0">
                  <a:pos x="T4" y="T5"/>
                </a:cxn>
                <a:cxn ang="0">
                  <a:pos x="T6" y="T7"/>
                </a:cxn>
                <a:cxn ang="0">
                  <a:pos x="T8" y="T9"/>
                </a:cxn>
                <a:cxn ang="0">
                  <a:pos x="T10" y="T11"/>
                </a:cxn>
              </a:cxnLst>
              <a:rect l="0" t="0" r="r" b="b"/>
              <a:pathLst>
                <a:path w="60" h="312">
                  <a:moveTo>
                    <a:pt x="0" y="144"/>
                  </a:moveTo>
                  <a:lnTo>
                    <a:pt x="60" y="312"/>
                  </a:lnTo>
                  <a:lnTo>
                    <a:pt x="60" y="6"/>
                  </a:lnTo>
                  <a:lnTo>
                    <a:pt x="54" y="0"/>
                  </a:lnTo>
                  <a:lnTo>
                    <a:pt x="0" y="144"/>
                  </a:lnTo>
                  <a:lnTo>
                    <a:pt x="0" y="144"/>
                  </a:lnTo>
                  <a:close/>
                </a:path>
              </a:pathLst>
            </a:custGeom>
            <a:solidFill>
              <a:schemeClr val="bg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5" name="Freeform 29"/>
            <p:cNvSpPr>
              <a:spLocks/>
            </p:cNvSpPr>
            <p:nvPr/>
          </p:nvSpPr>
          <p:spPr bwMode="hidden">
            <a:xfrm>
              <a:off x="2" y="1601"/>
              <a:ext cx="5752" cy="1864"/>
            </a:xfrm>
            <a:custGeom>
              <a:avLst/>
              <a:gdLst>
                <a:gd name="T0" fmla="*/ 0 w 5740"/>
                <a:gd name="T1" fmla="*/ 371 h 1864"/>
                <a:gd name="T2" fmla="*/ 5740 w 5740"/>
                <a:gd name="T3" fmla="*/ 1864 h 1864"/>
                <a:gd name="T4" fmla="*/ 5740 w 5740"/>
                <a:gd name="T5" fmla="*/ 1834 h 1864"/>
                <a:gd name="T6" fmla="*/ 0 w 5740"/>
                <a:gd name="T7" fmla="*/ 0 h 1864"/>
                <a:gd name="T8" fmla="*/ 0 w 5740"/>
                <a:gd name="T9" fmla="*/ 371 h 1864"/>
                <a:gd name="T10" fmla="*/ 0 w 5740"/>
                <a:gd name="T11" fmla="*/ 371 h 1864"/>
              </a:gdLst>
              <a:ahLst/>
              <a:cxnLst>
                <a:cxn ang="0">
                  <a:pos x="T0" y="T1"/>
                </a:cxn>
                <a:cxn ang="0">
                  <a:pos x="T2" y="T3"/>
                </a:cxn>
                <a:cxn ang="0">
                  <a:pos x="T4" y="T5"/>
                </a:cxn>
                <a:cxn ang="0">
                  <a:pos x="T6" y="T7"/>
                </a:cxn>
                <a:cxn ang="0">
                  <a:pos x="T8" y="T9"/>
                </a:cxn>
                <a:cxn ang="0">
                  <a:pos x="T10" y="T11"/>
                </a:cxn>
              </a:cxnLst>
              <a:rect l="0" t="0" r="r" b="b"/>
              <a:pathLst>
                <a:path w="5740" h="1864">
                  <a:moveTo>
                    <a:pt x="0" y="371"/>
                  </a:moveTo>
                  <a:lnTo>
                    <a:pt x="5740" y="1864"/>
                  </a:lnTo>
                  <a:lnTo>
                    <a:pt x="5740" y="1834"/>
                  </a:lnTo>
                  <a:lnTo>
                    <a:pt x="0" y="0"/>
                  </a:lnTo>
                  <a:lnTo>
                    <a:pt x="0" y="371"/>
                  </a:lnTo>
                  <a:lnTo>
                    <a:pt x="0" y="371"/>
                  </a:lnTo>
                  <a:close/>
                </a:path>
              </a:pathLst>
            </a:custGeom>
            <a:gradFill rotWithShape="0">
              <a:gsLst>
                <a:gs pos="0">
                  <a:schemeClr val="bg1">
                    <a:gamma/>
                    <a:shade val="63529"/>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6" name="Freeform 30"/>
            <p:cNvSpPr>
              <a:spLocks/>
            </p:cNvSpPr>
            <p:nvPr/>
          </p:nvSpPr>
          <p:spPr bwMode="hidden">
            <a:xfrm>
              <a:off x="5754" y="3483"/>
              <a:ext cx="6" cy="6"/>
            </a:xfrm>
            <a:custGeom>
              <a:avLst/>
              <a:gdLst>
                <a:gd name="T0" fmla="*/ 6 w 6"/>
                <a:gd name="T1" fmla="*/ 6 h 6"/>
                <a:gd name="T2" fmla="*/ 0 w 6"/>
                <a:gd name="T3" fmla="*/ 0 h 6"/>
                <a:gd name="T4" fmla="*/ 0 w 6"/>
                <a:gd name="T5" fmla="*/ 6 h 6"/>
                <a:gd name="T6" fmla="*/ 6 w 6"/>
                <a:gd name="T7" fmla="*/ 6 h 6"/>
                <a:gd name="T8" fmla="*/ 6 w 6"/>
                <a:gd name="T9" fmla="*/ 6 h 6"/>
              </a:gdLst>
              <a:ahLst/>
              <a:cxnLst>
                <a:cxn ang="0">
                  <a:pos x="T0" y="T1"/>
                </a:cxn>
                <a:cxn ang="0">
                  <a:pos x="T2" y="T3"/>
                </a:cxn>
                <a:cxn ang="0">
                  <a:pos x="T4" y="T5"/>
                </a:cxn>
                <a:cxn ang="0">
                  <a:pos x="T6" y="T7"/>
                </a:cxn>
                <a:cxn ang="0">
                  <a:pos x="T8" y="T9"/>
                </a:cxn>
              </a:cxnLst>
              <a:rect l="0" t="0" r="r" b="b"/>
              <a:pathLst>
                <a:path w="6" h="6">
                  <a:moveTo>
                    <a:pt x="6" y="6"/>
                  </a:moveTo>
                  <a:lnTo>
                    <a:pt x="0" y="0"/>
                  </a:lnTo>
                  <a:lnTo>
                    <a:pt x="0" y="6"/>
                  </a:lnTo>
                  <a:lnTo>
                    <a:pt x="6" y="6"/>
                  </a:lnTo>
                  <a:lnTo>
                    <a:pt x="6" y="6"/>
                  </a:lnTo>
                  <a:close/>
                </a:path>
              </a:pathLst>
            </a:custGeom>
            <a:solidFill>
              <a:srgbClr val="18FF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7" name="Freeform 31"/>
            <p:cNvSpPr>
              <a:spLocks/>
            </p:cNvSpPr>
            <p:nvPr/>
          </p:nvSpPr>
          <p:spPr bwMode="hidden">
            <a:xfrm>
              <a:off x="2" y="2152"/>
              <a:ext cx="5752" cy="1337"/>
            </a:xfrm>
            <a:custGeom>
              <a:avLst/>
              <a:gdLst>
                <a:gd name="T0" fmla="*/ 0 w 5740"/>
                <a:gd name="T1" fmla="*/ 366 h 1337"/>
                <a:gd name="T2" fmla="*/ 5740 w 5740"/>
                <a:gd name="T3" fmla="*/ 1337 h 1337"/>
                <a:gd name="T4" fmla="*/ 5740 w 5740"/>
                <a:gd name="T5" fmla="*/ 1331 h 1337"/>
                <a:gd name="T6" fmla="*/ 0 w 5740"/>
                <a:gd name="T7" fmla="*/ 0 h 1337"/>
                <a:gd name="T8" fmla="*/ 0 w 5740"/>
                <a:gd name="T9" fmla="*/ 366 h 1337"/>
                <a:gd name="T10" fmla="*/ 0 w 5740"/>
                <a:gd name="T11" fmla="*/ 366 h 1337"/>
              </a:gdLst>
              <a:ahLst/>
              <a:cxnLst>
                <a:cxn ang="0">
                  <a:pos x="T0" y="T1"/>
                </a:cxn>
                <a:cxn ang="0">
                  <a:pos x="T2" y="T3"/>
                </a:cxn>
                <a:cxn ang="0">
                  <a:pos x="T4" y="T5"/>
                </a:cxn>
                <a:cxn ang="0">
                  <a:pos x="T6" y="T7"/>
                </a:cxn>
                <a:cxn ang="0">
                  <a:pos x="T8" y="T9"/>
                </a:cxn>
                <a:cxn ang="0">
                  <a:pos x="T10" y="T11"/>
                </a:cxn>
              </a:cxnLst>
              <a:rect l="0" t="0" r="r" b="b"/>
              <a:pathLst>
                <a:path w="5740" h="1337">
                  <a:moveTo>
                    <a:pt x="0" y="366"/>
                  </a:moveTo>
                  <a:lnTo>
                    <a:pt x="5740" y="1337"/>
                  </a:lnTo>
                  <a:lnTo>
                    <a:pt x="5740" y="1331"/>
                  </a:lnTo>
                  <a:lnTo>
                    <a:pt x="0" y="0"/>
                  </a:lnTo>
                  <a:lnTo>
                    <a:pt x="0" y="366"/>
                  </a:lnTo>
                  <a:lnTo>
                    <a:pt x="0" y="366"/>
                  </a:lnTo>
                  <a:close/>
                </a:path>
              </a:pathLst>
            </a:custGeom>
            <a:gradFill rotWithShape="0">
              <a:gsLst>
                <a:gs pos="0">
                  <a:schemeClr val="bg1">
                    <a:gamma/>
                    <a:shade val="6078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8" name="Freeform 32"/>
            <p:cNvSpPr>
              <a:spLocks/>
            </p:cNvSpPr>
            <p:nvPr/>
          </p:nvSpPr>
          <p:spPr bwMode="hidden">
            <a:xfrm>
              <a:off x="2" y="3177"/>
              <a:ext cx="5752" cy="414"/>
            </a:xfrm>
            <a:custGeom>
              <a:avLst/>
              <a:gdLst>
                <a:gd name="T0" fmla="*/ 0 w 5740"/>
                <a:gd name="T1" fmla="*/ 48 h 414"/>
                <a:gd name="T2" fmla="*/ 5740 w 5740"/>
                <a:gd name="T3" fmla="*/ 414 h 414"/>
                <a:gd name="T4" fmla="*/ 5740 w 5740"/>
                <a:gd name="T5" fmla="*/ 402 h 414"/>
                <a:gd name="T6" fmla="*/ 0 w 5740"/>
                <a:gd name="T7" fmla="*/ 0 h 414"/>
                <a:gd name="T8" fmla="*/ 0 w 5740"/>
                <a:gd name="T9" fmla="*/ 48 h 414"/>
                <a:gd name="T10" fmla="*/ 0 w 5740"/>
                <a:gd name="T11" fmla="*/ 48 h 414"/>
              </a:gdLst>
              <a:ahLst/>
              <a:cxnLst>
                <a:cxn ang="0">
                  <a:pos x="T0" y="T1"/>
                </a:cxn>
                <a:cxn ang="0">
                  <a:pos x="T2" y="T3"/>
                </a:cxn>
                <a:cxn ang="0">
                  <a:pos x="T4" y="T5"/>
                </a:cxn>
                <a:cxn ang="0">
                  <a:pos x="T6" y="T7"/>
                </a:cxn>
                <a:cxn ang="0">
                  <a:pos x="T8" y="T9"/>
                </a:cxn>
                <a:cxn ang="0">
                  <a:pos x="T10" y="T11"/>
                </a:cxn>
              </a:cxnLst>
              <a:rect l="0" t="0" r="r" b="b"/>
              <a:pathLst>
                <a:path w="5740" h="414">
                  <a:moveTo>
                    <a:pt x="0" y="48"/>
                  </a:moveTo>
                  <a:lnTo>
                    <a:pt x="5740" y="414"/>
                  </a:lnTo>
                  <a:lnTo>
                    <a:pt x="5740" y="402"/>
                  </a:lnTo>
                  <a:lnTo>
                    <a:pt x="0" y="0"/>
                  </a:lnTo>
                  <a:lnTo>
                    <a:pt x="0" y="48"/>
                  </a:lnTo>
                  <a:lnTo>
                    <a:pt x="0" y="48"/>
                  </a:lnTo>
                  <a:close/>
                </a:path>
              </a:pathLst>
            </a:custGeom>
            <a:gradFill rotWithShape="0">
              <a:gsLst>
                <a:gs pos="0">
                  <a:schemeClr val="bg1">
                    <a:gamma/>
                    <a:shade val="84706"/>
                    <a:invGamma/>
                  </a:schemeClr>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29" name="Freeform 33"/>
            <p:cNvSpPr>
              <a:spLocks/>
            </p:cNvSpPr>
            <p:nvPr/>
          </p:nvSpPr>
          <p:spPr bwMode="hidden">
            <a:xfrm>
              <a:off x="1297" y="0"/>
              <a:ext cx="4457" cy="3177"/>
            </a:xfrm>
            <a:custGeom>
              <a:avLst/>
              <a:gdLst>
                <a:gd name="T0" fmla="*/ 0 w 4448"/>
                <a:gd name="T1" fmla="*/ 0 h 3177"/>
                <a:gd name="T2" fmla="*/ 4448 w 4448"/>
                <a:gd name="T3" fmla="*/ 3177 h 3177"/>
                <a:gd name="T4" fmla="*/ 4448 w 4448"/>
                <a:gd name="T5" fmla="*/ 3153 h 3177"/>
                <a:gd name="T6" fmla="*/ 125 w 4448"/>
                <a:gd name="T7" fmla="*/ 0 h 3177"/>
                <a:gd name="T8" fmla="*/ 0 w 4448"/>
                <a:gd name="T9" fmla="*/ 0 h 3177"/>
                <a:gd name="T10" fmla="*/ 0 w 4448"/>
                <a:gd name="T11" fmla="*/ 0 h 3177"/>
              </a:gdLst>
              <a:ahLst/>
              <a:cxnLst>
                <a:cxn ang="0">
                  <a:pos x="T0" y="T1"/>
                </a:cxn>
                <a:cxn ang="0">
                  <a:pos x="T2" y="T3"/>
                </a:cxn>
                <a:cxn ang="0">
                  <a:pos x="T4" y="T5"/>
                </a:cxn>
                <a:cxn ang="0">
                  <a:pos x="T6" y="T7"/>
                </a:cxn>
                <a:cxn ang="0">
                  <a:pos x="T8" y="T9"/>
                </a:cxn>
                <a:cxn ang="0">
                  <a:pos x="T10" y="T11"/>
                </a:cxn>
              </a:cxnLst>
              <a:rect l="0" t="0" r="r" b="b"/>
              <a:pathLst>
                <a:path w="4448" h="3177">
                  <a:moveTo>
                    <a:pt x="0" y="0"/>
                  </a:moveTo>
                  <a:lnTo>
                    <a:pt x="4448" y="3177"/>
                  </a:lnTo>
                  <a:lnTo>
                    <a:pt x="4448" y="3153"/>
                  </a:lnTo>
                  <a:lnTo>
                    <a:pt x="125" y="0"/>
                  </a:lnTo>
                  <a:lnTo>
                    <a:pt x="0" y="0"/>
                  </a:lnTo>
                  <a:lnTo>
                    <a:pt x="0" y="0"/>
                  </a:lnTo>
                  <a:close/>
                </a:path>
              </a:pathLst>
            </a:custGeom>
            <a:gradFill rotWithShape="0">
              <a:gsLst>
                <a:gs pos="0">
                  <a:schemeClr val="bg1">
                    <a:gamma/>
                    <a:shade val="48627"/>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30" name="Freeform 34"/>
            <p:cNvSpPr>
              <a:spLocks/>
            </p:cNvSpPr>
            <p:nvPr/>
          </p:nvSpPr>
          <p:spPr bwMode="hidden">
            <a:xfrm>
              <a:off x="3321" y="0"/>
              <a:ext cx="2433" cy="2614"/>
            </a:xfrm>
            <a:custGeom>
              <a:avLst/>
              <a:gdLst>
                <a:gd name="T0" fmla="*/ 0 w 2428"/>
                <a:gd name="T1" fmla="*/ 0 h 2614"/>
                <a:gd name="T2" fmla="*/ 2428 w 2428"/>
                <a:gd name="T3" fmla="*/ 2614 h 2614"/>
                <a:gd name="T4" fmla="*/ 2428 w 2428"/>
                <a:gd name="T5" fmla="*/ 2608 h 2614"/>
                <a:gd name="T6" fmla="*/ 66 w 2428"/>
                <a:gd name="T7" fmla="*/ 0 h 2614"/>
                <a:gd name="T8" fmla="*/ 0 w 2428"/>
                <a:gd name="T9" fmla="*/ 0 h 2614"/>
                <a:gd name="T10" fmla="*/ 0 w 2428"/>
                <a:gd name="T11" fmla="*/ 0 h 2614"/>
              </a:gdLst>
              <a:ahLst/>
              <a:cxnLst>
                <a:cxn ang="0">
                  <a:pos x="T0" y="T1"/>
                </a:cxn>
                <a:cxn ang="0">
                  <a:pos x="T2" y="T3"/>
                </a:cxn>
                <a:cxn ang="0">
                  <a:pos x="T4" y="T5"/>
                </a:cxn>
                <a:cxn ang="0">
                  <a:pos x="T6" y="T7"/>
                </a:cxn>
                <a:cxn ang="0">
                  <a:pos x="T8" y="T9"/>
                </a:cxn>
                <a:cxn ang="0">
                  <a:pos x="T10" y="T11"/>
                </a:cxn>
              </a:cxnLst>
              <a:rect l="0" t="0" r="r" b="b"/>
              <a:pathLst>
                <a:path w="2428" h="2614">
                  <a:moveTo>
                    <a:pt x="0" y="0"/>
                  </a:moveTo>
                  <a:lnTo>
                    <a:pt x="2428" y="2614"/>
                  </a:lnTo>
                  <a:lnTo>
                    <a:pt x="2428" y="2608"/>
                  </a:lnTo>
                  <a:lnTo>
                    <a:pt x="66" y="0"/>
                  </a:lnTo>
                  <a:lnTo>
                    <a:pt x="0" y="0"/>
                  </a:lnTo>
                  <a:lnTo>
                    <a:pt x="0" y="0"/>
                  </a:lnTo>
                  <a:close/>
                </a:path>
              </a:pathLst>
            </a:custGeom>
            <a:gradFill rotWithShape="0">
              <a:gsLst>
                <a:gs pos="0">
                  <a:schemeClr val="bg1">
                    <a:gamma/>
                    <a:shade val="84706"/>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31" name="Freeform 35"/>
            <p:cNvSpPr>
              <a:spLocks/>
            </p:cNvSpPr>
            <p:nvPr/>
          </p:nvSpPr>
          <p:spPr bwMode="hidden">
            <a:xfrm>
              <a:off x="3950" y="0"/>
              <a:ext cx="1804" cy="2464"/>
            </a:xfrm>
            <a:custGeom>
              <a:avLst/>
              <a:gdLst>
                <a:gd name="T0" fmla="*/ 485 w 1800"/>
                <a:gd name="T1" fmla="*/ 0 h 2464"/>
                <a:gd name="T2" fmla="*/ 0 w 1800"/>
                <a:gd name="T3" fmla="*/ 0 h 2464"/>
                <a:gd name="T4" fmla="*/ 1800 w 1800"/>
                <a:gd name="T5" fmla="*/ 2464 h 2464"/>
                <a:gd name="T6" fmla="*/ 1800 w 1800"/>
                <a:gd name="T7" fmla="*/ 2248 h 2464"/>
                <a:gd name="T8" fmla="*/ 1794 w 1800"/>
                <a:gd name="T9" fmla="*/ 2248 h 2464"/>
                <a:gd name="T10" fmla="*/ 485 w 1800"/>
                <a:gd name="T11" fmla="*/ 0 h 2464"/>
                <a:gd name="T12" fmla="*/ 485 w 1800"/>
                <a:gd name="T13" fmla="*/ 0 h 2464"/>
              </a:gdLst>
              <a:ahLst/>
              <a:cxnLst>
                <a:cxn ang="0">
                  <a:pos x="T0" y="T1"/>
                </a:cxn>
                <a:cxn ang="0">
                  <a:pos x="T2" y="T3"/>
                </a:cxn>
                <a:cxn ang="0">
                  <a:pos x="T4" y="T5"/>
                </a:cxn>
                <a:cxn ang="0">
                  <a:pos x="T6" y="T7"/>
                </a:cxn>
                <a:cxn ang="0">
                  <a:pos x="T8" y="T9"/>
                </a:cxn>
                <a:cxn ang="0">
                  <a:pos x="T10" y="T11"/>
                </a:cxn>
                <a:cxn ang="0">
                  <a:pos x="T12" y="T13"/>
                </a:cxn>
              </a:cxnLst>
              <a:rect l="0" t="0" r="r" b="b"/>
              <a:pathLst>
                <a:path w="1800" h="2464">
                  <a:moveTo>
                    <a:pt x="485" y="0"/>
                  </a:moveTo>
                  <a:lnTo>
                    <a:pt x="0" y="0"/>
                  </a:lnTo>
                  <a:lnTo>
                    <a:pt x="1800" y="2464"/>
                  </a:lnTo>
                  <a:lnTo>
                    <a:pt x="1800" y="2248"/>
                  </a:lnTo>
                  <a:lnTo>
                    <a:pt x="1794" y="2248"/>
                  </a:lnTo>
                  <a:lnTo>
                    <a:pt x="485" y="0"/>
                  </a:lnTo>
                  <a:lnTo>
                    <a:pt x="485" y="0"/>
                  </a:lnTo>
                  <a:close/>
                </a:path>
              </a:pathLst>
            </a:custGeom>
            <a:gradFill rotWithShape="0">
              <a:gsLst>
                <a:gs pos="0">
                  <a:schemeClr val="bg2">
                    <a:gamma/>
                    <a:shade val="78824"/>
                    <a:invGamma/>
                  </a:schemeClr>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32" name="Freeform 36"/>
            <p:cNvSpPr>
              <a:spLocks/>
            </p:cNvSpPr>
            <p:nvPr/>
          </p:nvSpPr>
          <p:spPr bwMode="hidden">
            <a:xfrm>
              <a:off x="4519" y="0"/>
              <a:ext cx="1235" cy="2074"/>
            </a:xfrm>
            <a:custGeom>
              <a:avLst/>
              <a:gdLst>
                <a:gd name="T0" fmla="*/ 0 w 1232"/>
                <a:gd name="T1" fmla="*/ 0 h 2074"/>
                <a:gd name="T2" fmla="*/ 1232 w 1232"/>
                <a:gd name="T3" fmla="*/ 2074 h 2074"/>
                <a:gd name="T4" fmla="*/ 1232 w 1232"/>
                <a:gd name="T5" fmla="*/ 2038 h 2074"/>
                <a:gd name="T6" fmla="*/ 42 w 1232"/>
                <a:gd name="T7" fmla="*/ 0 h 2074"/>
                <a:gd name="T8" fmla="*/ 0 w 1232"/>
                <a:gd name="T9" fmla="*/ 0 h 2074"/>
                <a:gd name="T10" fmla="*/ 0 w 1232"/>
                <a:gd name="T11" fmla="*/ 0 h 2074"/>
              </a:gdLst>
              <a:ahLst/>
              <a:cxnLst>
                <a:cxn ang="0">
                  <a:pos x="T0" y="T1"/>
                </a:cxn>
                <a:cxn ang="0">
                  <a:pos x="T2" y="T3"/>
                </a:cxn>
                <a:cxn ang="0">
                  <a:pos x="T4" y="T5"/>
                </a:cxn>
                <a:cxn ang="0">
                  <a:pos x="T6" y="T7"/>
                </a:cxn>
                <a:cxn ang="0">
                  <a:pos x="T8" y="T9"/>
                </a:cxn>
                <a:cxn ang="0">
                  <a:pos x="T10" y="T11"/>
                </a:cxn>
              </a:cxnLst>
              <a:rect l="0" t="0" r="r" b="b"/>
              <a:pathLst>
                <a:path w="1232" h="2074">
                  <a:moveTo>
                    <a:pt x="0" y="0"/>
                  </a:moveTo>
                  <a:lnTo>
                    <a:pt x="1232" y="2074"/>
                  </a:lnTo>
                  <a:lnTo>
                    <a:pt x="1232" y="2038"/>
                  </a:lnTo>
                  <a:lnTo>
                    <a:pt x="42" y="0"/>
                  </a:lnTo>
                  <a:lnTo>
                    <a:pt x="0" y="0"/>
                  </a:lnTo>
                  <a:lnTo>
                    <a:pt x="0" y="0"/>
                  </a:lnTo>
                  <a:close/>
                </a:path>
              </a:pathLst>
            </a:custGeom>
            <a:gradFill rotWithShape="0">
              <a:gsLst>
                <a:gs pos="0">
                  <a:schemeClr val="bg1">
                    <a:gamma/>
                    <a:shade val="57647"/>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33" name="Freeform 37"/>
            <p:cNvSpPr>
              <a:spLocks/>
            </p:cNvSpPr>
            <p:nvPr/>
          </p:nvSpPr>
          <p:spPr bwMode="hidden">
            <a:xfrm>
              <a:off x="4694" y="0"/>
              <a:ext cx="1060" cy="1936"/>
            </a:xfrm>
            <a:custGeom>
              <a:avLst/>
              <a:gdLst>
                <a:gd name="T0" fmla="*/ 0 w 1058"/>
                <a:gd name="T1" fmla="*/ 0 h 1936"/>
                <a:gd name="T2" fmla="*/ 1058 w 1058"/>
                <a:gd name="T3" fmla="*/ 1936 h 1936"/>
                <a:gd name="T4" fmla="*/ 1058 w 1058"/>
                <a:gd name="T5" fmla="*/ 1930 h 1936"/>
                <a:gd name="T6" fmla="*/ 54 w 1058"/>
                <a:gd name="T7" fmla="*/ 0 h 1936"/>
                <a:gd name="T8" fmla="*/ 0 w 1058"/>
                <a:gd name="T9" fmla="*/ 0 h 1936"/>
                <a:gd name="T10" fmla="*/ 0 w 1058"/>
                <a:gd name="T11" fmla="*/ 0 h 1936"/>
              </a:gdLst>
              <a:ahLst/>
              <a:cxnLst>
                <a:cxn ang="0">
                  <a:pos x="T0" y="T1"/>
                </a:cxn>
                <a:cxn ang="0">
                  <a:pos x="T2" y="T3"/>
                </a:cxn>
                <a:cxn ang="0">
                  <a:pos x="T4" y="T5"/>
                </a:cxn>
                <a:cxn ang="0">
                  <a:pos x="T6" y="T7"/>
                </a:cxn>
                <a:cxn ang="0">
                  <a:pos x="T8" y="T9"/>
                </a:cxn>
                <a:cxn ang="0">
                  <a:pos x="T10" y="T11"/>
                </a:cxn>
              </a:cxnLst>
              <a:rect l="0" t="0" r="r" b="b"/>
              <a:pathLst>
                <a:path w="1058" h="1936">
                  <a:moveTo>
                    <a:pt x="0" y="0"/>
                  </a:moveTo>
                  <a:lnTo>
                    <a:pt x="1058" y="1936"/>
                  </a:lnTo>
                  <a:lnTo>
                    <a:pt x="1058" y="1930"/>
                  </a:lnTo>
                  <a:lnTo>
                    <a:pt x="54" y="0"/>
                  </a:lnTo>
                  <a:lnTo>
                    <a:pt x="0" y="0"/>
                  </a:lnTo>
                  <a:lnTo>
                    <a:pt x="0" y="0"/>
                  </a:lnTo>
                  <a:close/>
                </a:path>
              </a:pathLst>
            </a:custGeom>
            <a:gradFill rotWithShape="0">
              <a:gsLst>
                <a:gs pos="0">
                  <a:schemeClr val="bg1">
                    <a:gamma/>
                    <a:shade val="72549"/>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34" name="Freeform 38"/>
            <p:cNvSpPr>
              <a:spLocks/>
            </p:cNvSpPr>
            <p:nvPr/>
          </p:nvSpPr>
          <p:spPr bwMode="hidden">
            <a:xfrm>
              <a:off x="4981" y="0"/>
              <a:ext cx="773" cy="1487"/>
            </a:xfrm>
            <a:custGeom>
              <a:avLst/>
              <a:gdLst>
                <a:gd name="T0" fmla="*/ 771 w 771"/>
                <a:gd name="T1" fmla="*/ 1433 h 1487"/>
                <a:gd name="T2" fmla="*/ 42 w 771"/>
                <a:gd name="T3" fmla="*/ 0 h 1487"/>
                <a:gd name="T4" fmla="*/ 0 w 771"/>
                <a:gd name="T5" fmla="*/ 0 h 1487"/>
                <a:gd name="T6" fmla="*/ 771 w 771"/>
                <a:gd name="T7" fmla="*/ 1487 h 1487"/>
                <a:gd name="T8" fmla="*/ 771 w 771"/>
                <a:gd name="T9" fmla="*/ 1433 h 1487"/>
                <a:gd name="T10" fmla="*/ 771 w 771"/>
                <a:gd name="T11" fmla="*/ 1433 h 1487"/>
              </a:gdLst>
              <a:ahLst/>
              <a:cxnLst>
                <a:cxn ang="0">
                  <a:pos x="T0" y="T1"/>
                </a:cxn>
                <a:cxn ang="0">
                  <a:pos x="T2" y="T3"/>
                </a:cxn>
                <a:cxn ang="0">
                  <a:pos x="T4" y="T5"/>
                </a:cxn>
                <a:cxn ang="0">
                  <a:pos x="T6" y="T7"/>
                </a:cxn>
                <a:cxn ang="0">
                  <a:pos x="T8" y="T9"/>
                </a:cxn>
                <a:cxn ang="0">
                  <a:pos x="T10" y="T11"/>
                </a:cxn>
              </a:cxnLst>
              <a:rect l="0" t="0" r="r" b="b"/>
              <a:pathLst>
                <a:path w="771" h="1487">
                  <a:moveTo>
                    <a:pt x="771" y="1433"/>
                  </a:moveTo>
                  <a:lnTo>
                    <a:pt x="42" y="0"/>
                  </a:lnTo>
                  <a:lnTo>
                    <a:pt x="0" y="0"/>
                  </a:lnTo>
                  <a:lnTo>
                    <a:pt x="771" y="1487"/>
                  </a:lnTo>
                  <a:lnTo>
                    <a:pt x="771" y="1433"/>
                  </a:lnTo>
                  <a:lnTo>
                    <a:pt x="771" y="1433"/>
                  </a:lnTo>
                  <a:close/>
                </a:path>
              </a:pathLst>
            </a:custGeom>
            <a:gradFill rotWithShape="0">
              <a:gsLst>
                <a:gs pos="0">
                  <a:schemeClr val="bg1">
                    <a:gamma/>
                    <a:shade val="78824"/>
                    <a:invGamma/>
                  </a:schemeClr>
                </a:gs>
                <a:gs pos="100000">
                  <a:schemeClr val="bg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grpSp>
          <p:nvGrpSpPr>
            <p:cNvPr id="4135" name="Group 39"/>
            <p:cNvGrpSpPr>
              <a:grpSpLocks/>
            </p:cNvGrpSpPr>
            <p:nvPr userDrawn="1"/>
          </p:nvGrpSpPr>
          <p:grpSpPr bwMode="auto">
            <a:xfrm>
              <a:off x="0" y="1632"/>
              <a:ext cx="5758" cy="1858"/>
              <a:chOff x="0" y="1632"/>
              <a:chExt cx="5758" cy="1858"/>
            </a:xfrm>
          </p:grpSpPr>
          <p:sp>
            <p:nvSpPr>
              <p:cNvPr id="4136" name="Freeform 40"/>
              <p:cNvSpPr>
                <a:spLocks/>
              </p:cNvSpPr>
              <p:nvPr/>
            </p:nvSpPr>
            <p:spPr bwMode="hidden">
              <a:xfrm>
                <a:off x="0" y="1632"/>
                <a:ext cx="3670" cy="1313"/>
              </a:xfrm>
              <a:custGeom>
                <a:avLst/>
                <a:gdLst>
                  <a:gd name="T0" fmla="*/ 0 w 3659"/>
                  <a:gd name="T1" fmla="*/ 0 h 1313"/>
                  <a:gd name="T2" fmla="*/ 0 w 3659"/>
                  <a:gd name="T3" fmla="*/ 366 h 1313"/>
                  <a:gd name="T4" fmla="*/ 3635 w 3659"/>
                  <a:gd name="T5" fmla="*/ 1313 h 1313"/>
                  <a:gd name="T6" fmla="*/ 3647 w 3659"/>
                  <a:gd name="T7" fmla="*/ 1235 h 1313"/>
                  <a:gd name="T8" fmla="*/ 3659 w 3659"/>
                  <a:gd name="T9" fmla="*/ 1163 h 1313"/>
                  <a:gd name="T10" fmla="*/ 0 w 3659"/>
                  <a:gd name="T11" fmla="*/ 0 h 1313"/>
                  <a:gd name="T12" fmla="*/ 0 w 3659"/>
                  <a:gd name="T13" fmla="*/ 0 h 1313"/>
                </a:gdLst>
                <a:ahLst/>
                <a:cxnLst>
                  <a:cxn ang="0">
                    <a:pos x="T0" y="T1"/>
                  </a:cxn>
                  <a:cxn ang="0">
                    <a:pos x="T2" y="T3"/>
                  </a:cxn>
                  <a:cxn ang="0">
                    <a:pos x="T4" y="T5"/>
                  </a:cxn>
                  <a:cxn ang="0">
                    <a:pos x="T6" y="T7"/>
                  </a:cxn>
                  <a:cxn ang="0">
                    <a:pos x="T8" y="T9"/>
                  </a:cxn>
                  <a:cxn ang="0">
                    <a:pos x="T10" y="T11"/>
                  </a:cxn>
                  <a:cxn ang="0">
                    <a:pos x="T12" y="T13"/>
                  </a:cxn>
                </a:cxnLst>
                <a:rect l="0" t="0" r="r" b="b"/>
                <a:pathLst>
                  <a:path w="3659" h="1313">
                    <a:moveTo>
                      <a:pt x="0" y="0"/>
                    </a:moveTo>
                    <a:lnTo>
                      <a:pt x="0" y="366"/>
                    </a:lnTo>
                    <a:lnTo>
                      <a:pt x="3635" y="1313"/>
                    </a:lnTo>
                    <a:lnTo>
                      <a:pt x="3647" y="1235"/>
                    </a:lnTo>
                    <a:lnTo>
                      <a:pt x="3659" y="1163"/>
                    </a:lnTo>
                    <a:lnTo>
                      <a:pt x="0" y="0"/>
                    </a:lnTo>
                    <a:lnTo>
                      <a:pt x="0" y="0"/>
                    </a:lnTo>
                    <a:close/>
                  </a:path>
                </a:pathLst>
              </a:custGeom>
              <a:gradFill rotWithShape="0">
                <a:gsLst>
                  <a:gs pos="0">
                    <a:schemeClr val="bg1">
                      <a:gamma/>
                      <a:shade val="72549"/>
                      <a:invGamma/>
                    </a:schemeClr>
                  </a:gs>
                  <a:gs pos="100000">
                    <a:schemeClr val="bg1"/>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sp>
            <p:nvSpPr>
              <p:cNvPr id="4137" name="Freeform 41"/>
              <p:cNvSpPr>
                <a:spLocks/>
              </p:cNvSpPr>
              <p:nvPr/>
            </p:nvSpPr>
            <p:spPr bwMode="hidden">
              <a:xfrm>
                <a:off x="3646" y="2795"/>
                <a:ext cx="2112" cy="695"/>
              </a:xfrm>
              <a:custGeom>
                <a:avLst/>
                <a:gdLst>
                  <a:gd name="T0" fmla="*/ 2105 w 2105"/>
                  <a:gd name="T1" fmla="*/ 665 h 695"/>
                  <a:gd name="T2" fmla="*/ 24 w 2105"/>
                  <a:gd name="T3" fmla="*/ 0 h 695"/>
                  <a:gd name="T4" fmla="*/ 12 w 2105"/>
                  <a:gd name="T5" fmla="*/ 72 h 695"/>
                  <a:gd name="T6" fmla="*/ 0 w 2105"/>
                  <a:gd name="T7" fmla="*/ 150 h 695"/>
                  <a:gd name="T8" fmla="*/ 2105 w 2105"/>
                  <a:gd name="T9" fmla="*/ 695 h 695"/>
                  <a:gd name="T10" fmla="*/ 2105 w 2105"/>
                  <a:gd name="T11" fmla="*/ 665 h 695"/>
                  <a:gd name="T12" fmla="*/ 2105 w 2105"/>
                  <a:gd name="T13" fmla="*/ 665 h 695"/>
                </a:gdLst>
                <a:ahLst/>
                <a:cxnLst>
                  <a:cxn ang="0">
                    <a:pos x="T0" y="T1"/>
                  </a:cxn>
                  <a:cxn ang="0">
                    <a:pos x="T2" y="T3"/>
                  </a:cxn>
                  <a:cxn ang="0">
                    <a:pos x="T4" y="T5"/>
                  </a:cxn>
                  <a:cxn ang="0">
                    <a:pos x="T6" y="T7"/>
                  </a:cxn>
                  <a:cxn ang="0">
                    <a:pos x="T8" y="T9"/>
                  </a:cxn>
                  <a:cxn ang="0">
                    <a:pos x="T10" y="T11"/>
                  </a:cxn>
                  <a:cxn ang="0">
                    <a:pos x="T12" y="T13"/>
                  </a:cxn>
                </a:cxnLst>
                <a:rect l="0" t="0" r="r" b="b"/>
                <a:pathLst>
                  <a:path w="2105" h="695">
                    <a:moveTo>
                      <a:pt x="2105" y="665"/>
                    </a:moveTo>
                    <a:lnTo>
                      <a:pt x="24" y="0"/>
                    </a:lnTo>
                    <a:lnTo>
                      <a:pt x="12" y="72"/>
                    </a:lnTo>
                    <a:lnTo>
                      <a:pt x="0" y="150"/>
                    </a:lnTo>
                    <a:lnTo>
                      <a:pt x="2105" y="695"/>
                    </a:lnTo>
                    <a:lnTo>
                      <a:pt x="2105" y="665"/>
                    </a:lnTo>
                    <a:lnTo>
                      <a:pt x="2105" y="665"/>
                    </a:lnTo>
                    <a:close/>
                  </a:path>
                </a:pathLst>
              </a:custGeom>
              <a:gradFill rotWithShape="0">
                <a:gsLst>
                  <a:gs pos="0">
                    <a:schemeClr val="bg1"/>
                  </a:gs>
                  <a:gs pos="100000">
                    <a:schemeClr val="bg1">
                      <a:gamma/>
                      <a:tint val="90980"/>
                      <a:invGamma/>
                    </a:schemeClr>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fontAlgn="base">
                  <a:spcBef>
                    <a:spcPct val="0"/>
                  </a:spcBef>
                  <a:spcAft>
                    <a:spcPct val="0"/>
                  </a:spcAft>
                </a:pPr>
                <a:endParaRPr lang="el-GR" smtClean="0">
                  <a:solidFill>
                    <a:srgbClr val="FFFFFF"/>
                  </a:solidFill>
                </a:endParaRPr>
              </a:p>
            </p:txBody>
          </p:sp>
        </p:grpSp>
      </p:grpSp>
      <p:sp>
        <p:nvSpPr>
          <p:cNvPr id="4138" name="Rectangle 42"/>
          <p:cNvSpPr>
            <a:spLocks noGrp="1" noChangeArrowheads="1"/>
          </p:cNvSpPr>
          <p:nvPr>
            <p:ph type="title"/>
          </p:nvPr>
        </p:nvSpPr>
        <p:spPr bwMode="auto">
          <a:xfrm>
            <a:off x="457200" y="277813"/>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l-GR" altLang="el-GR" smtClean="0"/>
              <a:t>Κάντε κλικ για να επεξεργαστείτε τον τίτλο</a:t>
            </a:r>
          </a:p>
        </p:txBody>
      </p:sp>
      <p:sp>
        <p:nvSpPr>
          <p:cNvPr id="4139" name="Rectangle 43"/>
          <p:cNvSpPr>
            <a:spLocks noGrp="1" noChangeArrowheads="1"/>
          </p:cNvSpPr>
          <p:nvPr>
            <p:ph type="body" idx="1"/>
          </p:nvPr>
        </p:nvSpPr>
        <p:spPr bwMode="auto">
          <a:xfrm>
            <a:off x="457200" y="1600200"/>
            <a:ext cx="8229600" cy="453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l-GR" altLang="el-GR" smtClean="0"/>
              <a:t>Κάντε κλικ για να επεξεργαστείτε τα στυλ κειμένου του υποδείγματος</a:t>
            </a:r>
          </a:p>
          <a:p>
            <a:pPr lvl="1"/>
            <a:r>
              <a:rPr lang="el-GR" altLang="el-GR" smtClean="0"/>
              <a:t>Δεύτερου επιπέδου</a:t>
            </a:r>
          </a:p>
          <a:p>
            <a:pPr lvl="2"/>
            <a:r>
              <a:rPr lang="el-GR" altLang="el-GR" smtClean="0"/>
              <a:t>Τρίτου επιπέδου</a:t>
            </a:r>
          </a:p>
          <a:p>
            <a:pPr lvl="3"/>
            <a:r>
              <a:rPr lang="el-GR" altLang="el-GR" smtClean="0"/>
              <a:t>Τέταρτου επιπέδου</a:t>
            </a:r>
          </a:p>
          <a:p>
            <a:pPr lvl="4"/>
            <a:r>
              <a:rPr lang="el-GR" altLang="el-GR" smtClean="0"/>
              <a:t>Πέμπτου επιπέδου</a:t>
            </a:r>
          </a:p>
        </p:txBody>
      </p:sp>
      <p:sp>
        <p:nvSpPr>
          <p:cNvPr id="4140" name="Rectangle 44"/>
          <p:cNvSpPr>
            <a:spLocks noGrp="1" noChangeArrowheads="1"/>
          </p:cNvSpPr>
          <p:nvPr>
            <p:ph type="dt" sz="half" idx="2"/>
          </p:nvPr>
        </p:nvSpPr>
        <p:spPr bwMode="auto">
          <a:xfrm>
            <a:off x="457200" y="624363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000000"/>
                  </a:outerShdw>
                </a:effectLst>
              </a:defRPr>
            </a:lvl1pPr>
          </a:lstStyle>
          <a:p>
            <a:pPr fontAlgn="base">
              <a:spcBef>
                <a:spcPct val="0"/>
              </a:spcBef>
              <a:spcAft>
                <a:spcPct val="0"/>
              </a:spcAft>
            </a:pPr>
            <a:endParaRPr lang="el-GR" altLang="el-GR" smtClean="0">
              <a:solidFill>
                <a:srgbClr val="FFFFFF"/>
              </a:solidFill>
            </a:endParaRPr>
          </a:p>
        </p:txBody>
      </p:sp>
      <p:sp>
        <p:nvSpPr>
          <p:cNvPr id="4141" name="Rectangle 4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200">
                <a:effectLst>
                  <a:outerShdw blurRad="38100" dist="38100" dir="2700000" algn="tl">
                    <a:srgbClr val="000000"/>
                  </a:outerShdw>
                </a:effectLst>
              </a:defRPr>
            </a:lvl1pPr>
          </a:lstStyle>
          <a:p>
            <a:pPr fontAlgn="base">
              <a:spcBef>
                <a:spcPct val="0"/>
              </a:spcBef>
              <a:spcAft>
                <a:spcPct val="0"/>
              </a:spcAft>
            </a:pPr>
            <a:endParaRPr lang="el-GR" altLang="el-GR" smtClean="0">
              <a:solidFill>
                <a:srgbClr val="FFFFFF"/>
              </a:solidFill>
            </a:endParaRPr>
          </a:p>
        </p:txBody>
      </p:sp>
      <p:sp>
        <p:nvSpPr>
          <p:cNvPr id="4142" name="Rectangle 46"/>
          <p:cNvSpPr>
            <a:spLocks noGrp="1" noChangeArrowheads="1"/>
          </p:cNvSpPr>
          <p:nvPr>
            <p:ph type="sldNum" sz="quarter" idx="4"/>
          </p:nvPr>
        </p:nvSpPr>
        <p:spPr bwMode="auto">
          <a:xfrm>
            <a:off x="6553200" y="6243638"/>
            <a:ext cx="213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000000"/>
                  </a:outerShdw>
                </a:effectLst>
              </a:defRPr>
            </a:lvl1pPr>
          </a:lstStyle>
          <a:p>
            <a:pPr fontAlgn="base">
              <a:spcBef>
                <a:spcPct val="0"/>
              </a:spcBef>
              <a:spcAft>
                <a:spcPct val="0"/>
              </a:spcAft>
            </a:pPr>
            <a:fld id="{3773BCC2-90C5-46C3-B29B-B50AA12C30DE}" type="slidenum">
              <a:rPr lang="el-GR" altLang="el-GR" smtClean="0">
                <a:solidFill>
                  <a:srgbClr val="FFFFFF"/>
                </a:solidFill>
              </a:rPr>
              <a:pPr fontAlgn="base">
                <a:spcBef>
                  <a:spcPct val="0"/>
                </a:spcBef>
                <a:spcAft>
                  <a:spcPct val="0"/>
                </a:spcAft>
              </a:pPr>
              <a:t>‹#›</a:t>
            </a:fld>
            <a:endParaRPr lang="el-GR" altLang="el-GR" smtClean="0">
              <a:solidFill>
                <a:srgbClr val="FFFFFF"/>
              </a:solidFill>
            </a:endParaRPr>
          </a:p>
        </p:txBody>
      </p:sp>
    </p:spTree>
    <p:extLst>
      <p:ext uri="{BB962C8B-B14F-4D97-AF65-F5344CB8AC3E}">
        <p14:creationId xmlns:p14="http://schemas.microsoft.com/office/powerpoint/2010/main" xmlns="" val="3952248151"/>
      </p:ext>
    </p:extLst>
  </p:cSld>
  <p:clrMap bg1="dk2" tx1="lt1" bg2="dk1" tx2="lt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Lst>
  <p:txStyles>
    <p:titleStyle>
      <a:lvl1pPr algn="ctr"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2pPr>
      <a:lvl3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3pPr>
      <a:lvl4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4pPr>
      <a:lvl5pPr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Clr>
          <a:schemeClr val="hlink"/>
        </a:buClr>
        <a:buSzPct val="90000"/>
        <a:buFont typeface="Wingdings" panose="05000000000000000000" pitchFamily="2" charset="2"/>
        <a:buBlip>
          <a:blip r:embed="rId14"/>
        </a:buBlip>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accent2"/>
        </a:buClr>
        <a:buSzPct val="90000"/>
        <a:buFont typeface="Wingdings" panose="05000000000000000000" pitchFamily="2" charset="2"/>
        <a:buBlip>
          <a:blip r:embed="rId15"/>
        </a:buBlip>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folHlink"/>
        </a:buClr>
        <a:buSzPct val="90000"/>
        <a:buFont typeface="Wingdings" panose="05000000000000000000" pitchFamily="2" charset="2"/>
        <a:buBlip>
          <a:blip r:embed="rId16"/>
        </a:buBlip>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CFFCC"/>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l-GR" smtClean="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l-GR" smtClean="0"/>
              <a:t>Click to edit Master text styles</a:t>
            </a:r>
          </a:p>
          <a:p>
            <a:pPr lvl="1"/>
            <a:r>
              <a:rPr lang="en-US" altLang="el-GR" smtClean="0"/>
              <a:t>Second level</a:t>
            </a:r>
          </a:p>
          <a:p>
            <a:pPr lvl="2"/>
            <a:r>
              <a:rPr lang="en-US" altLang="el-GR" smtClean="0"/>
              <a:t>Third level</a:t>
            </a:r>
          </a:p>
          <a:p>
            <a:pPr lvl="3"/>
            <a:r>
              <a:rPr lang="en-US" altLang="el-GR" smtClean="0"/>
              <a:t>Fourth level</a:t>
            </a:r>
          </a:p>
          <a:p>
            <a:pPr lvl="4"/>
            <a:r>
              <a:rPr lang="en-US" altLang="el-GR"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pPr>
            <a:endParaRPr lang="en-US" altLang="el-GR" smtClean="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pPr>
            <a:endParaRPr lang="en-US" altLang="el-GR" smtClean="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pPr>
            <a:fld id="{156819C0-D78B-4A71-9D61-FCB4413AA6EA}" type="slidenum">
              <a:rPr lang="en-US" altLang="el-GR" smtClean="0">
                <a:solidFill>
                  <a:srgbClr val="000000"/>
                </a:solidFill>
              </a:rPr>
              <a:pPr fontAlgn="base">
                <a:spcBef>
                  <a:spcPct val="0"/>
                </a:spcBef>
                <a:spcAft>
                  <a:spcPct val="0"/>
                </a:spcAft>
              </a:pPr>
              <a:t>‹#›</a:t>
            </a:fld>
            <a:endParaRPr lang="en-US" altLang="el-GR" smtClean="0">
              <a:solidFill>
                <a:srgbClr val="000000"/>
              </a:solidFill>
            </a:endParaRPr>
          </a:p>
        </p:txBody>
      </p:sp>
    </p:spTree>
    <p:extLst>
      <p:ext uri="{BB962C8B-B14F-4D97-AF65-F5344CB8AC3E}">
        <p14:creationId xmlns:p14="http://schemas.microsoft.com/office/powerpoint/2010/main" xmlns="" val="60970990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10" r:id="rId12"/>
    <p:sldLayoutId id="2147483711" r:id="rId13"/>
    <p:sldLayoutId id="2147483712" r:id="rId14"/>
    <p:sldLayoutId id="2147483713" r:id="rId15"/>
  </p:sldLayoutIdLst>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179247155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26226628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22704355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52693783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73183371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366437444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l-GR" smtClean="0"/>
              <a:t>Στυλ κύριου τίτλου</a:t>
            </a:r>
            <a:endParaRPr lang="el-GR"/>
          </a:p>
        </p:txBody>
      </p:sp>
      <p:sp>
        <p:nvSpPr>
          <p:cNvPr id="3" name="Θέση κειμένου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Θέση ημερομηνίας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2A7B91D-B8D8-415C-8C4B-77F2E1C9B287}" type="datetimeFigureOut">
              <a:rPr lang="el-GR" smtClean="0">
                <a:solidFill>
                  <a:prstClr val="black">
                    <a:tint val="75000"/>
                  </a:prstClr>
                </a:solidFill>
              </a:rPr>
              <a:pPr/>
              <a:t>27/1/2018</a:t>
            </a:fld>
            <a:endParaRPr lang="el-GR">
              <a:solidFill>
                <a:prstClr val="black">
                  <a:tint val="75000"/>
                </a:prstClr>
              </a:solidFill>
            </a:endParaRPr>
          </a:p>
        </p:txBody>
      </p:sp>
      <p:sp>
        <p:nvSpPr>
          <p:cNvPr id="5" name="Θέση υποσέλιδου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l-GR">
              <a:solidFill>
                <a:prstClr val="black">
                  <a:tint val="75000"/>
                </a:prstClr>
              </a:solidFill>
            </a:endParaRPr>
          </a:p>
        </p:txBody>
      </p:sp>
      <p:sp>
        <p:nvSpPr>
          <p:cNvPr id="6" name="Θέση αριθμού διαφάνειας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EF4E583-536E-45FD-ADEB-BFE15C2C4D6C}" type="slidenum">
              <a:rPr lang="el-GR" smtClean="0">
                <a:solidFill>
                  <a:prstClr val="black">
                    <a:tint val="75000"/>
                  </a:prstClr>
                </a:solidFill>
              </a:rPr>
              <a:pPr/>
              <a:t>‹#›</a:t>
            </a:fld>
            <a:endParaRPr lang="el-GR">
              <a:solidFill>
                <a:prstClr val="black">
                  <a:tint val="75000"/>
                </a:prstClr>
              </a:solidFill>
            </a:endParaRPr>
          </a:p>
        </p:txBody>
      </p:sp>
    </p:spTree>
    <p:extLst>
      <p:ext uri="{BB962C8B-B14F-4D97-AF65-F5344CB8AC3E}">
        <p14:creationId xmlns:p14="http://schemas.microsoft.com/office/powerpoint/2010/main" xmlns="" val="218767406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l-G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3.xml"/></Relationships>
</file>

<file path=ppt/slides/_rels/slide10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mlDrawing" Target="../drawings/vmlDrawing13.vml"/><Relationship Id="rId1" Type="http://schemas.openxmlformats.org/officeDocument/2006/relationships/themeOverride" Target="../theme/themeOverride16.x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mlDrawing" Target="../drawings/vmlDrawing15.vml"/><Relationship Id="rId1" Type="http://schemas.openxmlformats.org/officeDocument/2006/relationships/themeOverride" Target="../theme/themeOverride18.xml"/><Relationship Id="rId6" Type="http://schemas.openxmlformats.org/officeDocument/2006/relationships/oleObject" Target="../embeddings/oleObject38.bin"/><Relationship Id="rId5" Type="http://schemas.openxmlformats.org/officeDocument/2006/relationships/oleObject" Target="../embeddings/oleObject37.bin"/><Relationship Id="rId4" Type="http://schemas.openxmlformats.org/officeDocument/2006/relationships/notesSlide" Target="../notesSlides/notesSlide5.xml"/></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42.bin"/><Relationship Id="rId5" Type="http://schemas.openxmlformats.org/officeDocument/2006/relationships/oleObject" Target="../embeddings/oleObject41.bin"/><Relationship Id="rId4" Type="http://schemas.openxmlformats.org/officeDocument/2006/relationships/oleObject" Target="../embeddings/oleObject40.bin"/></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mlDrawing" Target="../drawings/vmlDrawing17.vml"/><Relationship Id="rId1" Type="http://schemas.openxmlformats.org/officeDocument/2006/relationships/themeOverride" Target="../theme/themeOverride19.xml"/><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1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13.xml"/><Relationship Id="rId1" Type="http://schemas.openxmlformats.org/officeDocument/2006/relationships/vmlDrawing" Target="../drawings/vmlDrawing18.v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13.xml"/><Relationship Id="rId1" Type="http://schemas.openxmlformats.org/officeDocument/2006/relationships/vmlDrawing" Target="../drawings/vmlDrawing19.vml"/></Relationships>
</file>

<file path=ppt/slides/_rels/slide12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audio" Target="../media/audio1.wav"/><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7.xml"/><Relationship Id="rId1" Type="http://schemas.openxmlformats.org/officeDocument/2006/relationships/vmlDrawing" Target="../drawings/vmlDrawing20.vml"/><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125.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0.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4.xml"/></Relationships>
</file>

<file path=ppt/slides/_rels/slide128.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package" Target="../embeddings/____________Microsoft_Office_Word3.docx"/><Relationship Id="rId2" Type="http://schemas.openxmlformats.org/officeDocument/2006/relationships/slideLayout" Target="../slideLayouts/slideLayout26.xml"/><Relationship Id="rId1" Type="http://schemas.openxmlformats.org/officeDocument/2006/relationships/vmlDrawing" Target="../drawings/vmlDrawing21.vml"/><Relationship Id="rId6" Type="http://schemas.openxmlformats.org/officeDocument/2006/relationships/package" Target="../embeddings/____________Microsoft_Office_Word2.docx"/><Relationship Id="rId5" Type="http://schemas.openxmlformats.org/officeDocument/2006/relationships/package" Target="../embeddings/____________Microsoft_Office_Word1.docx"/><Relationship Id="rId4" Type="http://schemas.openxmlformats.org/officeDocument/2006/relationships/oleObject" Target="../embeddings/oleObject52.bin"/></Relationships>
</file>

<file path=ppt/slides/_rels/slide129.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3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image" Target="../media/image131.em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6.xml"/><Relationship Id="rId1" Type="http://schemas.openxmlformats.org/officeDocument/2006/relationships/vmlDrawing" Target="../drawings/vmlDrawing22.vml"/><Relationship Id="rId6" Type="http://schemas.openxmlformats.org/officeDocument/2006/relationships/package" Target="../embeddings/____________Microsoft_Office_Word5.docx"/><Relationship Id="rId5" Type="http://schemas.openxmlformats.org/officeDocument/2006/relationships/package" Target="../embeddings/____________Microsoft_Office_Word4.docx"/><Relationship Id="rId4" Type="http://schemas.openxmlformats.org/officeDocument/2006/relationships/image" Target="../media/image135.png"/></Relationships>
</file>

<file path=ppt/slides/_rels/slide134.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44.xml"/></Relationships>
</file>

<file path=ppt/slides/_rels/slide135.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55.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55.xml"/></Relationships>
</file>

<file path=ppt/slides/_rels/slide13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3.xml"/></Relationships>
</file>

<file path=ppt/slides/_rels/slide1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6.xml"/><Relationship Id="rId1" Type="http://schemas.openxmlformats.org/officeDocument/2006/relationships/vmlDrawing" Target="../drawings/vmlDrawing23.vml"/><Relationship Id="rId6" Type="http://schemas.openxmlformats.org/officeDocument/2006/relationships/package" Target="../embeddings/____________Microsoft_Office_Word7.docx"/><Relationship Id="rId5" Type="http://schemas.openxmlformats.org/officeDocument/2006/relationships/package" Target="../embeddings/____________Microsoft_Office_Word6.docx"/><Relationship Id="rId4" Type="http://schemas.openxmlformats.org/officeDocument/2006/relationships/image" Target="../media/image135.png"/></Relationships>
</file>

<file path=ppt/slides/_rels/slide139.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6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77.xml"/></Relationships>
</file>

<file path=ppt/slides/_rels/slide141.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88.xml"/></Relationships>
</file>

<file path=ppt/slides/_rels/slide142.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99.xml"/></Relationships>
</file>

<file path=ppt/slides/_rels/slide143.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slideLayout" Target="../slideLayouts/slideLayout110.xml"/></Relationships>
</file>

<file path=ppt/slides/_rels/slide1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10.xml"/></Relationships>
</file>

<file path=ppt/slides/_rels/slide145.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121.xml"/></Relationships>
</file>

<file path=ppt/slides/_rels/slide146.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132.xml"/></Relationships>
</file>

<file path=ppt/slides/_rels/slide147.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154.xml"/></Relationships>
</file>

<file path=ppt/slides/_rels/slide148.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14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5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21.xml"/></Relationships>
</file>

<file path=ppt/slides/_rels/slide15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43.xml"/></Relationships>
</file>

<file path=ppt/slides/_rels/slide15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3.xml"/></Relationships>
</file>

<file path=ppt/slides/_rels/slide15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3.xml"/></Relationships>
</file>

<file path=ppt/slides/_rels/slide15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3.xml"/></Relationships>
</file>

<file path=ppt/slides/_rels/slide15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43.xml"/></Relationships>
</file>

<file path=ppt/slides/_rels/slide15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43.xml"/></Relationships>
</file>

<file path=ppt/slides/_rels/slide15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43.xml"/></Relationships>
</file>

<file path=ppt/slides/_rels/slide1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43.xml"/></Relationships>
</file>

<file path=ppt/slides/_rels/slide15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4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43.xml"/></Relationships>
</file>

<file path=ppt/slides/_rels/slide16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43.xml"/></Relationships>
</file>

<file path=ppt/slides/_rels/slide16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43.xml"/></Relationships>
</file>

<file path=ppt/slides/_rels/slide1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3.xml"/></Relationships>
</file>

<file path=ppt/slides/_rels/slide1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43.xml"/></Relationships>
</file>

<file path=ppt/slides/_rels/slide16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43.xml"/></Relationships>
</file>

<file path=ppt/slides/_rels/slide16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143.xml"/></Relationships>
</file>

<file path=ppt/slides/_rels/slide16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43.xml"/></Relationships>
</file>

<file path=ppt/slides/_rels/slide168.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43.xml"/></Relationships>
</file>

<file path=ppt/slides/_rels/slide169.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43.xml"/></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92.xml"/><Relationship Id="rId1" Type="http://schemas.openxmlformats.org/officeDocument/2006/relationships/vmlDrawing" Target="../drawings/vmlDrawing24.vml"/></Relationships>
</file>

<file path=ppt/slides/_rels/slide1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92.xml"/></Relationships>
</file>

<file path=ppt/slides/_rels/slide17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192.xml"/></Relationships>
</file>

<file path=ppt/slides/_rels/slide17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4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37.png"/><Relationship Id="rId4" Type="http://schemas.openxmlformats.org/officeDocument/2006/relationships/oleObject" Target="../embeddings/oleObject4.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hemeOverride" Target="../theme/themeOverride3.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4.xml"/><Relationship Id="rId7" Type="http://schemas.openxmlformats.org/officeDocument/2006/relationships/oleObject" Target="../embeddings/oleObject9.bin"/><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 Id="rId9" Type="http://schemas.openxmlformats.org/officeDocument/2006/relationships/image" Target="../media/image52.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8.xml"/><Relationship Id="rId1" Type="http://schemas.openxmlformats.org/officeDocument/2006/relationships/vmlDrawing" Target="../drawings/vmlDrawing5.v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3.xml"/><Relationship Id="rId1" Type="http://schemas.openxmlformats.org/officeDocument/2006/relationships/vmlDrawing" Target="../drawings/vmlDrawing6.vml"/><Relationship Id="rId4" Type="http://schemas.openxmlformats.org/officeDocument/2006/relationships/oleObject" Target="../embeddings/oleObject13.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5.xml"/><Relationship Id="rId1" Type="http://schemas.openxmlformats.org/officeDocument/2006/relationships/vmlDrawing" Target="../drawings/vmlDrawing7.vml"/><Relationship Id="rId5" Type="http://schemas.openxmlformats.org/officeDocument/2006/relationships/image" Target="../media/image62.pn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5.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5.xml"/><Relationship Id="rId1" Type="http://schemas.openxmlformats.org/officeDocument/2006/relationships/vmlDrawing" Target="../drawings/vmlDrawing9.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5.xml"/><Relationship Id="rId1" Type="http://schemas.openxmlformats.org/officeDocument/2006/relationships/vmlDrawing" Target="../drawings/vmlDrawing10.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4.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8.xml"/><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hemeOverride" Target="../theme/themeOverride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5.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12.xml"/><Relationship Id="rId1" Type="http://schemas.openxmlformats.org/officeDocument/2006/relationships/themeOverride" Target="../theme/themeOverride6.xml"/><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mlDrawing" Target="../drawings/vmlDrawing12.vml"/><Relationship Id="rId1" Type="http://schemas.openxmlformats.org/officeDocument/2006/relationships/themeOverride" Target="../theme/themeOverride7.xml"/><Relationship Id="rId4" Type="http://schemas.openxmlformats.org/officeDocument/2006/relationships/oleObject" Target="../embeddings/oleObject31.bin"/></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hemeOverride" Target="../theme/themeOverride9.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0.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1.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28625" y="514350"/>
            <a:ext cx="8286750" cy="5829300"/>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323850" y="188913"/>
            <a:ext cx="8496300" cy="6192837"/>
          </a:xfrm>
        </p:spPr>
        <p:txBody>
          <a:bodyPr/>
          <a:lstStyle/>
          <a:p>
            <a:pPr algn="ctr">
              <a:lnSpc>
                <a:spcPct val="90000"/>
              </a:lnSpc>
              <a:buFontTx/>
              <a:buNone/>
            </a:pPr>
            <a:r>
              <a:rPr lang="el-GR" sz="2000" b="1"/>
              <a:t>Η ΦΥΣΗ ΤΩΝ ΔΕΔΟΜΕΝΩΝ</a:t>
            </a:r>
          </a:p>
          <a:p>
            <a:pPr>
              <a:lnSpc>
                <a:spcPct val="90000"/>
              </a:lnSpc>
              <a:buFontTx/>
              <a:buNone/>
            </a:pPr>
            <a:r>
              <a:rPr lang="el-GR" sz="2000"/>
              <a:t>Καθορίζει το είδος των τεχνικών που θα πρέπει να χρησιμοποιηθούν</a:t>
            </a:r>
          </a:p>
          <a:p>
            <a:pPr>
              <a:lnSpc>
                <a:spcPct val="90000"/>
              </a:lnSpc>
              <a:buFontTx/>
              <a:buNone/>
            </a:pPr>
            <a:r>
              <a:rPr lang="el-GR" sz="2000"/>
              <a:t>κατά τη στατιστική ανάλυση. Ας δούμε ένα απλό παράδειγμα.</a:t>
            </a:r>
          </a:p>
          <a:p>
            <a:pPr>
              <a:lnSpc>
                <a:spcPct val="90000"/>
              </a:lnSpc>
              <a:buFontTx/>
              <a:buNone/>
            </a:pPr>
            <a:r>
              <a:rPr lang="el-GR" sz="2000"/>
              <a:t>Για τις ανάγκες μίας έρευνας με σκοπό τη μελέτη των συνηθειών του</a:t>
            </a:r>
          </a:p>
          <a:p>
            <a:pPr>
              <a:lnSpc>
                <a:spcPct val="90000"/>
              </a:lnSpc>
              <a:buFontTx/>
              <a:buNone/>
            </a:pPr>
            <a:r>
              <a:rPr lang="el-GR" sz="2000"/>
              <a:t>Ελληνικού πληθυσμού σχετικά με το κάπνισμα καταρτίστηκε σχετικό</a:t>
            </a:r>
          </a:p>
          <a:p>
            <a:pPr>
              <a:lnSpc>
                <a:spcPct val="90000"/>
              </a:lnSpc>
              <a:buFontTx/>
              <a:buNone/>
            </a:pPr>
            <a:r>
              <a:rPr lang="el-GR" sz="2000"/>
              <a:t>ερωτηματολόγιο. Δύο από τις ερωτήσεις ήταν</a:t>
            </a:r>
            <a:r>
              <a:rPr lang="en-US" sz="2000"/>
              <a:t>:</a:t>
            </a:r>
          </a:p>
          <a:p>
            <a:pPr>
              <a:lnSpc>
                <a:spcPct val="90000"/>
              </a:lnSpc>
              <a:buFontTx/>
              <a:buNone/>
            </a:pPr>
            <a:endParaRPr lang="en-US" sz="2000"/>
          </a:p>
          <a:p>
            <a:pPr>
              <a:lnSpc>
                <a:spcPct val="90000"/>
              </a:lnSpc>
              <a:buFontTx/>
              <a:buNone/>
            </a:pPr>
            <a:r>
              <a:rPr lang="el-GR" sz="2000"/>
              <a:t>(α) τι ηλικία έχετε</a:t>
            </a:r>
            <a:r>
              <a:rPr lang="en-US" sz="2000"/>
              <a:t>; </a:t>
            </a:r>
            <a:r>
              <a:rPr lang="el-GR" sz="2000"/>
              <a:t>Πιθανή απάντηση</a:t>
            </a:r>
            <a:r>
              <a:rPr lang="en-US" sz="2000"/>
              <a:t>:</a:t>
            </a:r>
            <a:r>
              <a:rPr lang="el-GR" sz="2000"/>
              <a:t> 27 ετών. Οι πληροφορίες που</a:t>
            </a:r>
          </a:p>
          <a:p>
            <a:pPr>
              <a:lnSpc>
                <a:spcPct val="90000"/>
              </a:lnSpc>
              <a:buFontTx/>
              <a:buNone/>
            </a:pPr>
            <a:r>
              <a:rPr lang="el-GR" sz="2000"/>
              <a:t>μπορούν να αντληθούν άμεσα από τη συγκεκριμένη ερώτηση είναι</a:t>
            </a:r>
          </a:p>
          <a:p>
            <a:pPr>
              <a:lnSpc>
                <a:spcPct val="90000"/>
              </a:lnSpc>
              <a:buFontTx/>
              <a:buNone/>
            </a:pPr>
            <a:r>
              <a:rPr lang="el-GR" sz="2000"/>
              <a:t>αριθμητικές δηλαδή ποσότητες. Τέτοιου είδους στατιστικά στοιχεία</a:t>
            </a:r>
          </a:p>
          <a:p>
            <a:pPr>
              <a:lnSpc>
                <a:spcPct val="90000"/>
              </a:lnSpc>
              <a:buFontTx/>
              <a:buNone/>
            </a:pPr>
            <a:r>
              <a:rPr lang="el-GR" sz="2000"/>
              <a:t>καλούνται αριθμητικά ή ποσοτικά δεδομένα (</a:t>
            </a:r>
            <a:r>
              <a:rPr lang="en-US" sz="2000"/>
              <a:t>numeric or quantitative data).</a:t>
            </a:r>
            <a:endParaRPr lang="el-GR" sz="2000"/>
          </a:p>
          <a:p>
            <a:pPr>
              <a:lnSpc>
                <a:spcPct val="90000"/>
              </a:lnSpc>
              <a:buFontTx/>
              <a:buNone/>
            </a:pPr>
            <a:r>
              <a:rPr lang="el-GR" sz="2000"/>
              <a:t>Π.χ. ύψος, βάρος, ηλικία, εισόδημα, θερμοκρασία, τιμές προϊόντων,</a:t>
            </a:r>
          </a:p>
          <a:p>
            <a:pPr>
              <a:lnSpc>
                <a:spcPct val="90000"/>
              </a:lnSpc>
              <a:buFontTx/>
              <a:buNone/>
            </a:pPr>
            <a:r>
              <a:rPr lang="el-GR" sz="2000"/>
              <a:t>εμβαδόν οικοπέδου.</a:t>
            </a:r>
          </a:p>
          <a:p>
            <a:pPr>
              <a:lnSpc>
                <a:spcPct val="90000"/>
              </a:lnSpc>
              <a:buFontTx/>
              <a:buNone/>
            </a:pPr>
            <a:endParaRPr lang="el-GR" sz="2000"/>
          </a:p>
          <a:p>
            <a:pPr>
              <a:lnSpc>
                <a:spcPct val="90000"/>
              </a:lnSpc>
              <a:buFontTx/>
              <a:buNone/>
            </a:pPr>
            <a:r>
              <a:rPr lang="el-GR" sz="2000"/>
              <a:t>(β) Είστε καπνιστής</a:t>
            </a:r>
            <a:r>
              <a:rPr lang="en-US" sz="2000"/>
              <a:t>; </a:t>
            </a:r>
            <a:r>
              <a:rPr lang="el-GR" sz="2000"/>
              <a:t>Ναι ή όχι</a:t>
            </a:r>
            <a:r>
              <a:rPr lang="en-US" sz="2000"/>
              <a:t>;</a:t>
            </a:r>
            <a:r>
              <a:rPr lang="el-GR" sz="2000"/>
              <a:t> Η πληροφορία που παρέχεται εκφράζει</a:t>
            </a:r>
            <a:endParaRPr lang="en-US" sz="2000"/>
          </a:p>
          <a:p>
            <a:pPr>
              <a:lnSpc>
                <a:spcPct val="90000"/>
              </a:lnSpc>
              <a:buFontTx/>
              <a:buNone/>
            </a:pPr>
            <a:r>
              <a:rPr lang="el-GR" sz="2000"/>
              <a:t>κατάσταση ή ιδιότητα. Τέτοιου είδους στοιχεία καλούνται ονομαστικά ή</a:t>
            </a:r>
            <a:endParaRPr lang="en-US" sz="2000"/>
          </a:p>
          <a:p>
            <a:pPr>
              <a:lnSpc>
                <a:spcPct val="90000"/>
              </a:lnSpc>
              <a:buFontTx/>
              <a:buNone/>
            </a:pPr>
            <a:r>
              <a:rPr lang="el-GR" sz="2000"/>
              <a:t>ποιοτικά (</a:t>
            </a:r>
            <a:r>
              <a:rPr lang="en-US" sz="2000"/>
              <a:t>nominal or qualitative data). </a:t>
            </a:r>
            <a:r>
              <a:rPr lang="el-GR" sz="2000"/>
              <a:t>Π.χ. φύλο, οικογενειακή</a:t>
            </a:r>
          </a:p>
          <a:p>
            <a:pPr>
              <a:lnSpc>
                <a:spcPct val="90000"/>
              </a:lnSpc>
              <a:buFontTx/>
              <a:buNone/>
            </a:pPr>
            <a:r>
              <a:rPr lang="el-GR" sz="2000"/>
              <a:t>κατάσταση, επίπεδο εκπαίδευσης, θρήσκευμα, πολιτικές προτιμήσεις.</a:t>
            </a:r>
          </a:p>
        </p:txBody>
      </p:sp>
      <p:sp>
        <p:nvSpPr>
          <p:cNvPr id="2" name="Θέση αριθμού διαφάνειας 1"/>
          <p:cNvSpPr>
            <a:spLocks noGrp="1"/>
          </p:cNvSpPr>
          <p:nvPr>
            <p:ph type="sldNum" sz="quarter" idx="12"/>
          </p:nvPr>
        </p:nvSpPr>
        <p:spPr/>
        <p:txBody>
          <a:bodyPr/>
          <a:lstStyle/>
          <a:p>
            <a:fld id="{7BD527D1-110A-4D70-8085-40A9D712030E}" type="slidenum">
              <a:rPr lang="en-US" altLang="el-GR" smtClean="0">
                <a:solidFill>
                  <a:srgbClr val="000000"/>
                </a:solidFill>
              </a:rPr>
              <a:pPr/>
              <a:t>10</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179512" y="116632"/>
            <a:ext cx="7885789" cy="1143000"/>
          </a:xfrm>
        </p:spPr>
        <p:txBody>
          <a:bodyPr/>
          <a:lstStyle/>
          <a:p>
            <a:r>
              <a:rPr lang="el-GR" altLang="el-GR" dirty="0" smtClean="0"/>
              <a:t>Είναι συνάρτηση  πιθανότητας</a:t>
            </a:r>
            <a:r>
              <a:rPr lang="en-US" altLang="el-GR" dirty="0" smtClean="0"/>
              <a:t> </a:t>
            </a:r>
            <a:r>
              <a:rPr lang="el-GR" altLang="el-GR" dirty="0" smtClean="0"/>
              <a:t>          </a:t>
            </a:r>
            <a:r>
              <a:rPr lang="el-GR" altLang="el-GR" sz="3200" dirty="0" smtClean="0"/>
              <a:t>η παρακάτω συνάρτηση   </a:t>
            </a:r>
            <a:r>
              <a:rPr lang="en-US" altLang="el-GR" dirty="0" smtClean="0"/>
              <a:t>f(x);</a:t>
            </a:r>
            <a:endParaRPr lang="en-US" altLang="el-GR" dirty="0"/>
          </a:p>
        </p:txBody>
      </p:sp>
      <p:sp>
        <p:nvSpPr>
          <p:cNvPr id="163843" name="Rectangle 3"/>
          <p:cNvSpPr>
            <a:spLocks noGrp="1" noChangeArrowheads="1"/>
          </p:cNvSpPr>
          <p:nvPr>
            <p:ph idx="1"/>
          </p:nvPr>
        </p:nvSpPr>
        <p:spPr>
          <a:xfrm>
            <a:off x="899592" y="1730450"/>
            <a:ext cx="7643192" cy="4391744"/>
          </a:xfrm>
        </p:spPr>
        <p:txBody>
          <a:bodyPr/>
          <a:lstStyle/>
          <a:p>
            <a:pPr>
              <a:buFont typeface="Wingdings" panose="05000000000000000000" pitchFamily="2" charset="2"/>
              <a:buNone/>
            </a:pPr>
            <a:r>
              <a:rPr lang="en-US" altLang="el-GR" dirty="0">
                <a:latin typeface="Cambria" panose="02040503050406030204" pitchFamily="18" charset="0"/>
                <a:cs typeface="Times New Roman" panose="02020603050405020304" pitchFamily="18" charset="0"/>
              </a:rPr>
              <a:t>   </a:t>
            </a:r>
            <a:r>
              <a:rPr lang="en-US" altLang="el-GR" dirty="0">
                <a:latin typeface="Cambria" panose="02040503050406030204" pitchFamily="18" charset="0"/>
                <a:ea typeface="Arial Unicode MS" panose="020B0604020202020204" pitchFamily="34" charset="-128"/>
                <a:cs typeface="Arial Unicode MS" panose="020B0604020202020204" pitchFamily="34" charset="-128"/>
              </a:rPr>
              <a:t>f(x)=.25 </a:t>
            </a:r>
            <a:r>
              <a:rPr lang="el-GR" altLang="el-GR" dirty="0" smtClean="0">
                <a:latin typeface="Cambria" panose="02040503050406030204" pitchFamily="18" charset="0"/>
                <a:ea typeface="Arial Unicode MS" panose="020B0604020202020204" pitchFamily="34" charset="-128"/>
                <a:cs typeface="Arial Unicode MS" panose="020B0604020202020204" pitchFamily="34" charset="-128"/>
              </a:rPr>
              <a:t> για </a:t>
            </a:r>
            <a:r>
              <a:rPr lang="en-US" altLang="el-GR" dirty="0" smtClean="0">
                <a:latin typeface="Cambria" panose="02040503050406030204" pitchFamily="18" charset="0"/>
                <a:ea typeface="Arial Unicode MS" panose="020B0604020202020204" pitchFamily="34" charset="-128"/>
                <a:cs typeface="Arial Unicode MS" panose="020B0604020202020204" pitchFamily="34" charset="-128"/>
              </a:rPr>
              <a:t> x=9,10,11,12</a:t>
            </a:r>
            <a:endParaRPr lang="el-GR" altLang="el-GR" dirty="0" smtClean="0">
              <a:latin typeface="Cambria" panose="02040503050406030204" pitchFamily="18" charset="0"/>
              <a:ea typeface="Arial Unicode MS" panose="020B0604020202020204" pitchFamily="34" charset="-128"/>
              <a:cs typeface="Arial Unicode MS" panose="020B0604020202020204" pitchFamily="34" charset="-128"/>
            </a:endParaRPr>
          </a:p>
          <a:p>
            <a:pPr>
              <a:buFont typeface="Wingdings" panose="05000000000000000000" pitchFamily="2" charset="2"/>
              <a:buNone/>
            </a:pPr>
            <a:endParaRPr lang="el-GR" altLang="el-GR" dirty="0">
              <a:latin typeface="Arial Unicode MS" panose="020B0604020202020204" pitchFamily="34" charset="-128"/>
              <a:ea typeface="Arial Unicode MS" panose="020B0604020202020204" pitchFamily="34" charset="-128"/>
              <a:cs typeface="Arial Unicode MS" panose="020B0604020202020204" pitchFamily="34" charset="-128"/>
            </a:endParaRPr>
          </a:p>
          <a:p>
            <a:pPr>
              <a:buFont typeface="Wingdings" panose="05000000000000000000" pitchFamily="2" charset="2"/>
              <a:buNone/>
            </a:pPr>
            <a:endParaRPr lang="el-GR" altLang="el-GR" dirty="0" smtClean="0">
              <a:latin typeface="Arial Unicode MS" panose="020B0604020202020204" pitchFamily="34" charset="-128"/>
              <a:ea typeface="Arial Unicode MS" panose="020B0604020202020204" pitchFamily="34" charset="-128"/>
              <a:cs typeface="Arial Unicode MS" panose="020B0604020202020204" pitchFamily="34" charset="-128"/>
            </a:endParaRPr>
          </a:p>
          <a:p>
            <a:pPr>
              <a:buFont typeface="Wingdings" panose="05000000000000000000" pitchFamily="2" charset="2"/>
              <a:buNone/>
            </a:pPr>
            <a:endParaRPr lang="el-GR" altLang="el-GR" dirty="0">
              <a:latin typeface="Arial Unicode MS" panose="020B0604020202020204" pitchFamily="34" charset="-128"/>
              <a:ea typeface="Arial Unicode MS" panose="020B0604020202020204" pitchFamily="34" charset="-128"/>
              <a:cs typeface="Arial Unicode MS" panose="020B0604020202020204" pitchFamily="34" charset="-128"/>
            </a:endParaRPr>
          </a:p>
          <a:p>
            <a:pPr>
              <a:buFont typeface="Wingdings" panose="05000000000000000000" pitchFamily="2" charset="2"/>
              <a:buNone/>
            </a:pPr>
            <a:endParaRPr lang="en-US" altLang="el-GR" dirty="0">
              <a:latin typeface="Arial Unicode MS" panose="020B0604020202020204" pitchFamily="34" charset="-128"/>
              <a:ea typeface="Arial Unicode MS" panose="020B0604020202020204" pitchFamily="34" charset="-128"/>
              <a:cs typeface="Arial Unicode MS" panose="020B0604020202020204" pitchFamily="34" charset="-128"/>
            </a:endParaRPr>
          </a:p>
          <a:p>
            <a:pPr>
              <a:buFont typeface="Wingdings" panose="05000000000000000000" pitchFamily="2" charset="2"/>
              <a:buNone/>
            </a:pPr>
            <a:endParaRPr lang="en-US" altLang="el-GR"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163844" name="Group 4"/>
          <p:cNvGrpSpPr>
            <a:grpSpLocks/>
          </p:cNvGrpSpPr>
          <p:nvPr/>
        </p:nvGrpSpPr>
        <p:grpSpPr bwMode="auto">
          <a:xfrm>
            <a:off x="5746035" y="5013176"/>
            <a:ext cx="2971800" cy="1447800"/>
            <a:chOff x="3456" y="1872"/>
            <a:chExt cx="2304" cy="1062"/>
          </a:xfrm>
        </p:grpSpPr>
        <p:sp>
          <p:nvSpPr>
            <p:cNvPr id="163845" name="Text Box 5"/>
            <p:cNvSpPr txBox="1">
              <a:spLocks noChangeArrowheads="1"/>
            </p:cNvSpPr>
            <p:nvPr/>
          </p:nvSpPr>
          <p:spPr bwMode="auto">
            <a:xfrm>
              <a:off x="3840" y="1872"/>
              <a:ext cx="1920" cy="576"/>
            </a:xfrm>
            <a:prstGeom prst="rect">
              <a:avLst/>
            </a:prstGeom>
            <a:solidFill>
              <a:srgbClr val="FFFFFF"/>
            </a:solidFill>
            <a:ln w="9525">
              <a:solidFill>
                <a:schemeClr val="hlink"/>
              </a:solidFill>
              <a:miter lim="800000"/>
              <a:headEnd/>
              <a:tailEnd/>
            </a:ln>
          </p:spPr>
          <p:txBody>
            <a:bodyPr tIns="0"/>
            <a:lstStyle/>
            <a:p>
              <a:pPr fontAlgn="base">
                <a:spcBef>
                  <a:spcPct val="0"/>
                </a:spcBef>
                <a:spcAft>
                  <a:spcPct val="0"/>
                </a:spcAft>
              </a:pPr>
              <a:r>
                <a:rPr lang="en-US" altLang="el-GR" sz="2400" b="1" dirty="0" smtClean="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Yes, probability function!</a:t>
              </a:r>
            </a:p>
            <a:p>
              <a:pPr eaLnBrk="0" fontAlgn="base" hangingPunct="0">
                <a:spcBef>
                  <a:spcPct val="0"/>
                </a:spcBef>
                <a:spcAft>
                  <a:spcPct val="0"/>
                </a:spcAft>
              </a:pPr>
              <a:endParaRPr lang="en-US" altLang="el-GR" sz="2400" b="1" dirty="0" smtClean="0">
                <a:solidFill>
                  <a:srgbClr val="FF0000"/>
                </a:solidFill>
                <a:latin typeface="Times New Roman" panose="02020603050405020304" pitchFamily="18" charset="0"/>
              </a:endParaRPr>
            </a:p>
          </p:txBody>
        </p:sp>
        <p:sp>
          <p:nvSpPr>
            <p:cNvPr id="163846" name="Line 6"/>
            <p:cNvSpPr>
              <a:spLocks noChangeShapeType="1"/>
            </p:cNvSpPr>
            <p:nvPr/>
          </p:nvSpPr>
          <p:spPr bwMode="auto">
            <a:xfrm flipH="1">
              <a:off x="3456" y="2448"/>
              <a:ext cx="816" cy="486"/>
            </a:xfrm>
            <a:prstGeom prst="line">
              <a:avLst/>
            </a:prstGeom>
            <a:noFill/>
            <a:ln w="9525">
              <a:solidFill>
                <a:schemeClr val="hlink"/>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grpSp>
      <p:graphicFrame>
        <p:nvGraphicFramePr>
          <p:cNvPr id="163847" name="Group 7"/>
          <p:cNvGraphicFramePr>
            <a:graphicFrameLocks noGrp="1"/>
          </p:cNvGraphicFramePr>
          <p:nvPr>
            <p:extLst>
              <p:ext uri="{D42A27DB-BD31-4B8C-83A1-F6EECF244321}">
                <p14:modId xmlns:p14="http://schemas.microsoft.com/office/powerpoint/2010/main" xmlns="" val="3932789510"/>
              </p:ext>
            </p:extLst>
          </p:nvPr>
        </p:nvGraphicFramePr>
        <p:xfrm>
          <a:off x="1043608" y="2480008"/>
          <a:ext cx="4966320" cy="3707135"/>
        </p:xfrm>
        <a:graphic>
          <a:graphicData uri="http://schemas.openxmlformats.org/drawingml/2006/table">
            <a:tbl>
              <a:tblPr/>
              <a:tblGrid>
                <a:gridCol w="2483160"/>
                <a:gridCol w="2483160"/>
              </a:tblGrid>
              <a:tr h="79324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1" u="none" strike="noStrike" cap="none" normalizeH="0" baseline="0" dirty="0" smtClean="0">
                          <a:ln>
                            <a:noFill/>
                          </a:ln>
                          <a:solidFill>
                            <a:srgbClr val="0070C0"/>
                          </a:solidFill>
                          <a:effectLst/>
                          <a:latin typeface="Tahoma" panose="020B0604030504040204" pitchFamily="34" charset="0"/>
                          <a:cs typeface="Times New Roman" panose="02020603050405020304" pitchFamily="18" charset="0"/>
                        </a:rPr>
                        <a:t>x</a:t>
                      </a:r>
                      <a:r>
                        <a:rPr kumimoji="0" lang="en-US" altLang="el-GR" sz="2800" b="1" i="1" u="none" strike="noStrike" cap="none" normalizeH="0" baseline="0" dirty="0" smtClean="0">
                          <a:ln>
                            <a:noFill/>
                          </a:ln>
                          <a:solidFill>
                            <a:srgbClr val="0070C0"/>
                          </a:solidFill>
                          <a:effectLst/>
                          <a:latin typeface="Tahoma" panose="020B0604030504040204" pitchFamily="34" charset="0"/>
                        </a:rPr>
                        <a:t> </a:t>
                      </a:r>
                    </a:p>
                  </a:txBody>
                  <a:tcPr marB="0" horzOverflow="overflow">
                    <a:lnL w="28575" cap="flat" cmpd="sng" algn="ctr">
                      <a:solidFill>
                        <a:schemeClr val="tx1"/>
                      </a:solidFill>
                      <a:prstDash val="solid"/>
                      <a:miter lim="800000"/>
                      <a:headEnd type="none" w="med" len="med"/>
                      <a:tailEnd type="arrow" w="med" len="med"/>
                    </a:lnL>
                    <a:lnR w="12700" cap="flat" cmpd="sng" algn="ctr">
                      <a:solidFill>
                        <a:schemeClr val="tx1"/>
                      </a:solidFill>
                      <a:prstDash val="solid"/>
                      <a:miter lim="800000"/>
                      <a:headEnd type="none" w="med" len="med"/>
                      <a:tailEnd type="arrow" w="med" len="med"/>
                    </a:lnR>
                    <a:lnT w="28575"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1" u="none" strike="noStrike" cap="none" normalizeH="0" baseline="0" dirty="0" smtClean="0">
                          <a:ln>
                            <a:noFill/>
                          </a:ln>
                          <a:solidFill>
                            <a:srgbClr val="0070C0"/>
                          </a:solidFill>
                          <a:effectLst/>
                          <a:latin typeface="Tahoma" panose="020B0604030504040204" pitchFamily="34" charset="0"/>
                          <a:cs typeface="Times New Roman" panose="02020603050405020304" pitchFamily="18" charset="0"/>
                        </a:rPr>
                        <a:t>f(x)</a:t>
                      </a:r>
                      <a:r>
                        <a:rPr kumimoji="0" lang="en-US" altLang="el-GR" sz="2800" b="1" i="1" u="none" strike="noStrike" cap="none" normalizeH="0" baseline="0" dirty="0" smtClean="0">
                          <a:ln>
                            <a:noFill/>
                          </a:ln>
                          <a:solidFill>
                            <a:srgbClr val="0070C0"/>
                          </a:solidFill>
                          <a:effectLst/>
                          <a:latin typeface="Tahoma" panose="020B0604030504040204" pitchFamily="34" charset="0"/>
                        </a:rPr>
                        <a:t> </a:t>
                      </a:r>
                    </a:p>
                  </a:txBody>
                  <a:tcPr marB="0" horzOverflow="overflow">
                    <a:lnL w="12700" cap="flat" cmpd="sng" algn="ctr">
                      <a:solidFill>
                        <a:schemeClr val="tx1"/>
                      </a:solidFill>
                      <a:prstDash val="solid"/>
                      <a:miter lim="800000"/>
                      <a:headEnd type="none" w="med" len="med"/>
                      <a:tailEnd type="arrow" w="med" len="med"/>
                    </a:lnL>
                    <a:lnR w="28575" cap="flat" cmpd="sng" algn="ctr">
                      <a:solidFill>
                        <a:schemeClr val="tx1"/>
                      </a:solidFill>
                      <a:prstDash val="solid"/>
                      <a:miter lim="800000"/>
                      <a:headEnd type="none" w="med" len="med"/>
                      <a:tailEnd type="arrow" w="med" len="med"/>
                    </a:lnR>
                    <a:lnT w="28575"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r>
              <a:tr h="64696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cs typeface="Times New Roman" panose="02020603050405020304" pitchFamily="18" charset="0"/>
                        </a:rPr>
                        <a:t>9</a:t>
                      </a:r>
                      <a:r>
                        <a:rPr kumimoji="0" lang="en-US" altLang="el-GR" sz="2800" b="1" i="0" u="none" strike="noStrike" cap="none" normalizeH="0" baseline="0" dirty="0" smtClean="0">
                          <a:ln>
                            <a:noFill/>
                          </a:ln>
                          <a:solidFill>
                            <a:schemeClr val="tx1"/>
                          </a:solidFill>
                          <a:effectLst/>
                          <a:latin typeface="Tahoma" panose="020B0604030504040204" pitchFamily="34" charset="0"/>
                        </a:rPr>
                        <a:t> </a:t>
                      </a:r>
                    </a:p>
                  </a:txBody>
                  <a:tcPr marB="0" horzOverflow="overflow">
                    <a:lnL w="28575" cap="flat" cmpd="sng" algn="ctr">
                      <a:solidFill>
                        <a:schemeClr val="tx1"/>
                      </a:solidFill>
                      <a:prstDash val="solid"/>
                      <a:miter lim="800000"/>
                      <a:headEnd type="none" w="med" len="med"/>
                      <a:tailEnd type="arrow" w="med" len="med"/>
                    </a:lnL>
                    <a:lnR w="12700"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cs typeface="Times New Roman" panose="02020603050405020304" pitchFamily="18" charset="0"/>
                        </a:rPr>
                        <a:t>.25</a:t>
                      </a:r>
                      <a:r>
                        <a:rPr kumimoji="0" lang="en-US" altLang="el-GR" sz="2800" b="1" i="0" u="none" strike="noStrike" cap="none" normalizeH="0" baseline="0" dirty="0" smtClean="0">
                          <a:ln>
                            <a:noFill/>
                          </a:ln>
                          <a:solidFill>
                            <a:schemeClr val="tx1"/>
                          </a:solidFill>
                          <a:effectLst/>
                          <a:latin typeface="Tahoma" panose="020B0604030504040204" pitchFamily="34" charset="0"/>
                        </a:rPr>
                        <a:t> </a:t>
                      </a:r>
                    </a:p>
                  </a:txBody>
                  <a:tcPr marB="0" horzOverflow="overflow">
                    <a:lnL w="12700" cap="flat" cmpd="sng" algn="ctr">
                      <a:solidFill>
                        <a:schemeClr val="tx1"/>
                      </a:solidFill>
                      <a:prstDash val="solid"/>
                      <a:miter lim="800000"/>
                      <a:headEnd type="none" w="med" len="med"/>
                      <a:tailEnd type="arrow" w="med" len="med"/>
                    </a:lnL>
                    <a:lnR w="28575"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r>
              <a:tr h="709469">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cs typeface="Times New Roman" panose="02020603050405020304" pitchFamily="18" charset="0"/>
                        </a:rPr>
                        <a:t>10</a:t>
                      </a:r>
                      <a:r>
                        <a:rPr kumimoji="0" lang="en-US" altLang="el-GR" sz="2800" b="1" i="0" u="none" strike="noStrike" cap="none" normalizeH="0" baseline="0" dirty="0" smtClean="0">
                          <a:ln>
                            <a:noFill/>
                          </a:ln>
                          <a:solidFill>
                            <a:schemeClr val="tx1"/>
                          </a:solidFill>
                          <a:effectLst/>
                          <a:latin typeface="Tahoma" panose="020B0604030504040204" pitchFamily="34" charset="0"/>
                        </a:rPr>
                        <a:t> </a:t>
                      </a:r>
                    </a:p>
                  </a:txBody>
                  <a:tcPr marB="0" horzOverflow="overflow">
                    <a:lnL w="28575" cap="flat" cmpd="sng" algn="ctr">
                      <a:solidFill>
                        <a:schemeClr val="tx1"/>
                      </a:solidFill>
                      <a:prstDash val="solid"/>
                      <a:miter lim="800000"/>
                      <a:headEnd type="none" w="med" len="med"/>
                      <a:tailEnd type="arrow" w="med" len="med"/>
                    </a:lnL>
                    <a:lnR w="12700"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cs typeface="Times New Roman" panose="02020603050405020304" pitchFamily="18" charset="0"/>
                        </a:rPr>
                        <a:t>.25</a:t>
                      </a:r>
                      <a:r>
                        <a:rPr kumimoji="0" lang="en-US" altLang="el-GR" sz="2800" b="1" i="0" u="none" strike="noStrike" cap="none" normalizeH="0" baseline="0" dirty="0" smtClean="0">
                          <a:ln>
                            <a:noFill/>
                          </a:ln>
                          <a:solidFill>
                            <a:schemeClr val="tx1"/>
                          </a:solidFill>
                          <a:effectLst/>
                          <a:latin typeface="Tahoma" panose="020B0604030504040204" pitchFamily="34" charset="0"/>
                        </a:rPr>
                        <a:t> </a:t>
                      </a:r>
                    </a:p>
                  </a:txBody>
                  <a:tcPr marB="0" horzOverflow="overflow">
                    <a:lnL w="12700" cap="flat" cmpd="sng" algn="ctr">
                      <a:solidFill>
                        <a:schemeClr val="tx1"/>
                      </a:solidFill>
                      <a:prstDash val="solid"/>
                      <a:miter lim="800000"/>
                      <a:headEnd type="none" w="med" len="med"/>
                      <a:tailEnd type="arrow" w="med" len="med"/>
                    </a:lnL>
                    <a:lnR w="28575"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r>
              <a:tr h="77872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rPr>
                        <a:t>11</a:t>
                      </a:r>
                    </a:p>
                  </a:txBody>
                  <a:tcPr marB="0" horzOverflow="overflow">
                    <a:lnL w="28575" cap="flat" cmpd="sng" algn="ctr">
                      <a:solidFill>
                        <a:schemeClr val="tx1"/>
                      </a:solidFill>
                      <a:prstDash val="solid"/>
                      <a:miter lim="800000"/>
                      <a:headEnd type="none" w="med" len="med"/>
                      <a:tailEnd type="arrow" w="med" len="med"/>
                    </a:lnL>
                    <a:lnR w="12700"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cs typeface="Times New Roman" panose="02020603050405020304" pitchFamily="18" charset="0"/>
                        </a:rPr>
                        <a:t>.25</a:t>
                      </a:r>
                      <a:r>
                        <a:rPr kumimoji="0" lang="en-US" altLang="el-GR" sz="2800" b="1" i="0" u="none" strike="noStrike" cap="none" normalizeH="0" baseline="0" dirty="0" smtClean="0">
                          <a:ln>
                            <a:noFill/>
                          </a:ln>
                          <a:solidFill>
                            <a:schemeClr val="tx1"/>
                          </a:solidFill>
                          <a:effectLst/>
                          <a:latin typeface="Tahoma" panose="020B0604030504040204" pitchFamily="34" charset="0"/>
                        </a:rPr>
                        <a:t> </a:t>
                      </a:r>
                    </a:p>
                  </a:txBody>
                  <a:tcPr marB="0" horzOverflow="overflow">
                    <a:lnL w="12700" cap="flat" cmpd="sng" algn="ctr">
                      <a:solidFill>
                        <a:schemeClr val="tx1"/>
                      </a:solidFill>
                      <a:prstDash val="solid"/>
                      <a:miter lim="800000"/>
                      <a:headEnd type="none" w="med" len="med"/>
                      <a:tailEnd type="arrow" w="med" len="med"/>
                    </a:lnL>
                    <a:lnR w="28575"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12700" cap="flat" cmpd="sng" algn="ctr">
                      <a:solidFill>
                        <a:schemeClr val="tx1"/>
                      </a:solidFill>
                      <a:prstDash val="solid"/>
                      <a:miter lim="800000"/>
                      <a:headEnd type="none" w="med" len="med"/>
                      <a:tailEnd type="arrow" w="med" len="med"/>
                    </a:lnB>
                    <a:lnTlToBr>
                      <a:noFill/>
                    </a:lnTlToBr>
                    <a:lnBlToTr>
                      <a:noFill/>
                    </a:lnBlToTr>
                    <a:noFill/>
                  </a:tcPr>
                </a:tc>
              </a:tr>
              <a:tr h="778727">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none" strike="noStrike" cap="none" normalizeH="0" baseline="0" dirty="0" smtClean="0">
                          <a:ln>
                            <a:noFill/>
                          </a:ln>
                          <a:solidFill>
                            <a:schemeClr val="tx1"/>
                          </a:solidFill>
                          <a:effectLst/>
                          <a:latin typeface="Tahoma" panose="020B0604030504040204" pitchFamily="34" charset="0"/>
                        </a:rPr>
                        <a:t>12</a:t>
                      </a:r>
                    </a:p>
                  </a:txBody>
                  <a:tcPr marB="0" horzOverflow="overflow">
                    <a:lnL w="28575" cap="flat" cmpd="sng" algn="ctr">
                      <a:solidFill>
                        <a:schemeClr val="tx1"/>
                      </a:solidFill>
                      <a:prstDash val="solid"/>
                      <a:miter lim="800000"/>
                      <a:headEnd type="none" w="med" len="med"/>
                      <a:tailEnd type="arrow" w="med" len="med"/>
                    </a:lnL>
                    <a:lnR w="12700"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28575" cap="flat" cmpd="sng" algn="ctr">
                      <a:solidFill>
                        <a:schemeClr val="tx1"/>
                      </a:solidFill>
                      <a:prstDash val="solid"/>
                      <a:miter lim="800000"/>
                      <a:headEnd type="none" w="med" len="med"/>
                      <a:tailEnd type="arrow"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l-GR" sz="2800" b="1" i="0" u="sng" strike="noStrike" cap="none" normalizeH="0" baseline="0" dirty="0" smtClean="0">
                          <a:ln>
                            <a:noFill/>
                          </a:ln>
                          <a:solidFill>
                            <a:schemeClr val="tx1"/>
                          </a:solidFill>
                          <a:effectLst/>
                          <a:latin typeface="Tahoma" panose="020B0604030504040204" pitchFamily="34" charset="0"/>
                          <a:cs typeface="Times New Roman" panose="02020603050405020304" pitchFamily="18" charset="0"/>
                        </a:rPr>
                        <a:t>.25</a:t>
                      </a:r>
                      <a:r>
                        <a:rPr kumimoji="0" lang="en-US" altLang="el-GR" sz="2800" b="1" i="0" u="none" strike="noStrike" cap="none" normalizeH="0" baseline="0" dirty="0" smtClean="0">
                          <a:ln>
                            <a:noFill/>
                          </a:ln>
                          <a:solidFill>
                            <a:schemeClr val="tx1"/>
                          </a:solidFill>
                          <a:effectLst/>
                          <a:latin typeface="Tahoma" panose="020B0604030504040204" pitchFamily="34" charset="0"/>
                        </a:rPr>
                        <a:t> </a:t>
                      </a:r>
                    </a:p>
                  </a:txBody>
                  <a:tcPr marB="0" horzOverflow="overflow">
                    <a:lnL w="12700" cap="flat" cmpd="sng" algn="ctr">
                      <a:solidFill>
                        <a:schemeClr val="tx1"/>
                      </a:solidFill>
                      <a:prstDash val="solid"/>
                      <a:miter lim="800000"/>
                      <a:headEnd type="none" w="med" len="med"/>
                      <a:tailEnd type="arrow" w="med" len="med"/>
                    </a:lnL>
                    <a:lnR w="28575" cap="flat" cmpd="sng" algn="ctr">
                      <a:solidFill>
                        <a:schemeClr val="tx1"/>
                      </a:solidFill>
                      <a:prstDash val="solid"/>
                      <a:miter lim="800000"/>
                      <a:headEnd type="none" w="med" len="med"/>
                      <a:tailEnd type="arrow" w="med" len="med"/>
                    </a:lnR>
                    <a:lnT w="12700" cap="flat" cmpd="sng" algn="ctr">
                      <a:solidFill>
                        <a:schemeClr val="tx1"/>
                      </a:solidFill>
                      <a:prstDash val="solid"/>
                      <a:miter lim="800000"/>
                      <a:headEnd type="none" w="med" len="med"/>
                      <a:tailEnd type="arrow" w="med" len="med"/>
                    </a:lnT>
                    <a:lnB w="28575" cap="flat" cmpd="sng" algn="ctr">
                      <a:solidFill>
                        <a:schemeClr val="tx1"/>
                      </a:solidFill>
                      <a:prstDash val="solid"/>
                      <a:miter lim="800000"/>
                      <a:headEnd type="none" w="med" len="med"/>
                      <a:tailEnd type="arrow" w="med" len="med"/>
                    </a:lnB>
                    <a:lnTlToBr>
                      <a:noFill/>
                    </a:lnTlToBr>
                    <a:lnBlToTr>
                      <a:noFill/>
                    </a:lnBlToTr>
                    <a:noFill/>
                  </a:tcPr>
                </a:tc>
              </a:tr>
            </a:tbl>
          </a:graphicData>
        </a:graphic>
      </p:graphicFrame>
      <p:sp>
        <p:nvSpPr>
          <p:cNvPr id="163867" name="Text Box 27"/>
          <p:cNvSpPr txBox="1">
            <a:spLocks noChangeArrowheads="1"/>
          </p:cNvSpPr>
          <p:nvPr/>
        </p:nvSpPr>
        <p:spPr bwMode="auto">
          <a:xfrm>
            <a:off x="4355976" y="6146440"/>
            <a:ext cx="1447800" cy="477054"/>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spAutoFit/>
          </a:bodyPr>
          <a:lstStyle/>
          <a:p>
            <a:pPr fontAlgn="base">
              <a:spcBef>
                <a:spcPct val="50000"/>
              </a:spcBef>
              <a:spcAft>
                <a:spcPct val="0"/>
              </a:spcAft>
            </a:pPr>
            <a:r>
              <a:rPr lang="en-US" altLang="el-GR" sz="2400" b="1" dirty="0" smtClean="0">
                <a:solidFill>
                  <a:srgbClr val="000000"/>
                </a:solidFill>
                <a:latin typeface="Times New Roman" panose="02020603050405020304" pitchFamily="18" charset="0"/>
              </a:rPr>
              <a:t>  </a:t>
            </a:r>
            <a:r>
              <a:rPr lang="en-US" altLang="el-GR" sz="2800" b="1" dirty="0" smtClean="0">
                <a:solidFill>
                  <a:srgbClr val="000000"/>
                </a:solidFill>
                <a:latin typeface="Times New Roman" panose="02020603050405020304" pitchFamily="18" charset="0"/>
              </a:rPr>
              <a:t>1.0</a:t>
            </a: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100</a:t>
            </a:fld>
            <a:endParaRPr lang="en-US" altLang="el-GR">
              <a:solidFill>
                <a:srgbClr val="000000"/>
              </a:solidFill>
            </a:endParaRPr>
          </a:p>
        </p:txBody>
      </p:sp>
    </p:spTree>
    <p:extLst>
      <p:ext uri="{BB962C8B-B14F-4D97-AF65-F5344CB8AC3E}">
        <p14:creationId xmlns:p14="http://schemas.microsoft.com/office/powerpoint/2010/main" xmlns="" val="2209251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3847"/>
                                        </p:tgtEl>
                                        <p:attrNameLst>
                                          <p:attrName>style.visibility</p:attrName>
                                        </p:attrNameLst>
                                      </p:cBhvr>
                                      <p:to>
                                        <p:strVal val="visible"/>
                                      </p:to>
                                    </p:set>
                                    <p:anim calcmode="lin" valueType="num">
                                      <p:cBhvr additive="base">
                                        <p:cTn id="7" dur="500" fill="hold"/>
                                        <p:tgtEl>
                                          <p:spTgt spid="163847"/>
                                        </p:tgtEl>
                                        <p:attrNameLst>
                                          <p:attrName>ppt_x</p:attrName>
                                        </p:attrNameLst>
                                      </p:cBhvr>
                                      <p:tavLst>
                                        <p:tav tm="0">
                                          <p:val>
                                            <p:strVal val="0-#ppt_w/2"/>
                                          </p:val>
                                        </p:tav>
                                        <p:tav tm="100000">
                                          <p:val>
                                            <p:strVal val="#ppt_x"/>
                                          </p:val>
                                        </p:tav>
                                      </p:tavLst>
                                    </p:anim>
                                    <p:anim calcmode="lin" valueType="num">
                                      <p:cBhvr additive="base">
                                        <p:cTn id="8" dur="500" fill="hold"/>
                                        <p:tgtEl>
                                          <p:spTgt spid="16384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67"/>
                                        </p:tgtEl>
                                        <p:attrNameLst>
                                          <p:attrName>style.visibility</p:attrName>
                                        </p:attrNameLst>
                                      </p:cBhvr>
                                      <p:to>
                                        <p:strVal val="visible"/>
                                      </p:to>
                                    </p:set>
                                    <p:anim calcmode="lin" valueType="num">
                                      <p:cBhvr additive="base">
                                        <p:cTn id="13" dur="500" fill="hold"/>
                                        <p:tgtEl>
                                          <p:spTgt spid="163867"/>
                                        </p:tgtEl>
                                        <p:attrNameLst>
                                          <p:attrName>ppt_x</p:attrName>
                                        </p:attrNameLst>
                                      </p:cBhvr>
                                      <p:tavLst>
                                        <p:tav tm="0">
                                          <p:val>
                                            <p:strVal val="#ppt_x"/>
                                          </p:val>
                                        </p:tav>
                                        <p:tav tm="100000">
                                          <p:val>
                                            <p:strVal val="#ppt_x"/>
                                          </p:val>
                                        </p:tav>
                                      </p:tavLst>
                                    </p:anim>
                                    <p:anim calcmode="lin" valueType="num">
                                      <p:cBhvr additive="base">
                                        <p:cTn id="14" dur="500" fill="hold"/>
                                        <p:tgtEl>
                                          <p:spTgt spid="16386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5" presetClass="entr" presetSubtype="0" fill="hold" nodeType="clickEffect">
                                  <p:stCondLst>
                                    <p:cond delay="0"/>
                                  </p:stCondLst>
                                  <p:childTnLst>
                                    <p:set>
                                      <p:cBhvr>
                                        <p:cTn id="18" dur="1" fill="hold">
                                          <p:stCondLst>
                                            <p:cond delay="0"/>
                                          </p:stCondLst>
                                        </p:cTn>
                                        <p:tgtEl>
                                          <p:spTgt spid="163844"/>
                                        </p:tgtEl>
                                        <p:attrNameLst>
                                          <p:attrName>style.visibility</p:attrName>
                                        </p:attrNameLst>
                                      </p:cBhvr>
                                      <p:to>
                                        <p:strVal val="visible"/>
                                      </p:to>
                                    </p:set>
                                    <p:anim calcmode="lin" valueType="num">
                                      <p:cBhvr>
                                        <p:cTn id="19" dur="1000" fill="hold"/>
                                        <p:tgtEl>
                                          <p:spTgt spid="163844"/>
                                        </p:tgtEl>
                                        <p:attrNameLst>
                                          <p:attrName>ppt_w</p:attrName>
                                        </p:attrNameLst>
                                      </p:cBhvr>
                                      <p:tavLst>
                                        <p:tav tm="0">
                                          <p:val>
                                            <p:fltVal val="0"/>
                                          </p:val>
                                        </p:tav>
                                        <p:tav tm="100000">
                                          <p:val>
                                            <p:strVal val="#ppt_w"/>
                                          </p:val>
                                        </p:tav>
                                      </p:tavLst>
                                    </p:anim>
                                    <p:anim calcmode="lin" valueType="num">
                                      <p:cBhvr>
                                        <p:cTn id="20" dur="1000" fill="hold"/>
                                        <p:tgtEl>
                                          <p:spTgt spid="163844"/>
                                        </p:tgtEl>
                                        <p:attrNameLst>
                                          <p:attrName>ppt_h</p:attrName>
                                        </p:attrNameLst>
                                      </p:cBhvr>
                                      <p:tavLst>
                                        <p:tav tm="0">
                                          <p:val>
                                            <p:fltVal val="0"/>
                                          </p:val>
                                        </p:tav>
                                        <p:tav tm="100000">
                                          <p:val>
                                            <p:strVal val="#ppt_h"/>
                                          </p:val>
                                        </p:tav>
                                      </p:tavLst>
                                    </p:anim>
                                    <p:anim calcmode="lin" valueType="num">
                                      <p:cBhvr>
                                        <p:cTn id="21" dur="1000" fill="hold"/>
                                        <p:tgtEl>
                                          <p:spTgt spid="163844"/>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6384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7"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473522" y="1981470"/>
            <a:ext cx="336936" cy="369332"/>
          </a:xfrm>
          <a:prstGeom prst="rect">
            <a:avLst/>
          </a:prstGeom>
          <a:solidFill>
            <a:srgbClr val="C0FFBC"/>
          </a:solidFill>
        </p:spPr>
        <p:txBody>
          <a:bodyPr wrap="square" rtlCol="0">
            <a:spAutoFit/>
          </a:bodyPr>
          <a:lstStyle/>
          <a:p>
            <a:endParaRPr lang="el-GR" dirty="0"/>
          </a:p>
        </p:txBody>
      </p:sp>
      <p:grpSp>
        <p:nvGrpSpPr>
          <p:cNvPr id="3" name="Ομάδα 2"/>
          <p:cNvGrpSpPr/>
          <p:nvPr/>
        </p:nvGrpSpPr>
        <p:grpSpPr>
          <a:xfrm>
            <a:off x="243336" y="-27830"/>
            <a:ext cx="8738911" cy="6679308"/>
            <a:chOff x="243336" y="-27830"/>
            <a:chExt cx="8738911" cy="6679308"/>
          </a:xfrm>
        </p:grpSpPr>
        <p:sp>
          <p:nvSpPr>
            <p:cNvPr id="4" name="Ορθογώνιο 3"/>
            <p:cNvSpPr/>
            <p:nvPr/>
          </p:nvSpPr>
          <p:spPr>
            <a:xfrm>
              <a:off x="289428" y="1044053"/>
              <a:ext cx="8692819" cy="769441"/>
            </a:xfrm>
            <a:prstGeom prst="rect">
              <a:avLst/>
            </a:prstGeom>
          </p:spPr>
          <p:txBody>
            <a:bodyPr wrap="square">
              <a:spAutoFit/>
            </a:bodyPr>
            <a:lstStyle/>
            <a:p>
              <a:r>
                <a:rPr lang="el-GR" sz="2200" dirty="0" smtClean="0"/>
                <a:t>Έστω </a:t>
              </a:r>
              <a:r>
                <a:rPr lang="el-GR" sz="2200" dirty="0"/>
                <a:t>X διακριτή τυχαία μεταβλητή με συνάρτηση πιθανότητας </a:t>
              </a:r>
              <a:r>
                <a:rPr lang="el-GR" sz="2200" dirty="0" smtClean="0"/>
                <a:t>P</a:t>
              </a:r>
              <a:r>
                <a:rPr lang="en-US" sz="2200" dirty="0" smtClean="0"/>
                <a:t>(</a:t>
              </a:r>
              <a:r>
                <a:rPr lang="el-GR" sz="2200" dirty="0" smtClean="0"/>
                <a:t> X</a:t>
              </a:r>
              <a:r>
                <a:rPr lang="en-US" sz="2200" dirty="0" smtClean="0"/>
                <a:t>=</a:t>
              </a:r>
              <a:r>
                <a:rPr lang="el-GR" sz="2200" dirty="0" smtClean="0"/>
                <a:t> </a:t>
              </a:r>
              <a:r>
                <a:rPr lang="en-US" sz="2200" dirty="0" smtClean="0"/>
                <a:t>x</a:t>
              </a:r>
              <a:r>
                <a:rPr lang="en-US" sz="2200" baseline="-25000" dirty="0" smtClean="0"/>
                <a:t>i</a:t>
              </a:r>
              <a:r>
                <a:rPr lang="el-GR" sz="2200" dirty="0" smtClean="0"/>
                <a:t> </a:t>
              </a:r>
              <a:r>
                <a:rPr lang="en-US" sz="2200" dirty="0" smtClean="0"/>
                <a:t>) .</a:t>
              </a:r>
              <a:r>
                <a:rPr lang="el-GR" sz="2200" dirty="0" smtClean="0"/>
                <a:t>  Η </a:t>
              </a:r>
              <a:r>
                <a:rPr lang="el-GR" sz="2200" dirty="0"/>
                <a:t>μέση τιμή της δίνεται από τον τύπο</a:t>
              </a:r>
            </a:p>
          </p:txBody>
        </p:sp>
        <mc:AlternateContent xmlns:mc="http://schemas.openxmlformats.org/markup-compatibility/2006">
          <mc:Choice xmlns:a14="http://schemas.microsoft.com/office/drawing/2010/main" xmlns="" Requires="a14">
            <p:sp>
              <p:nvSpPr>
                <p:cNvPr id="5" name="TextBox 4"/>
                <p:cNvSpPr txBox="1"/>
                <p:nvPr/>
              </p:nvSpPr>
              <p:spPr>
                <a:xfrm>
                  <a:off x="1980637" y="1846690"/>
                  <a:ext cx="1368153" cy="10082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sz="2400" b="1" i="1" smtClean="0">
                                <a:solidFill>
                                  <a:srgbClr val="002060"/>
                                </a:solidFill>
                                <a:latin typeface="Cambria Math" panose="02040503050406030204" pitchFamily="18" charset="0"/>
                              </a:rPr>
                            </m:ctrlPr>
                          </m:naryPr>
                          <m:sub>
                            <m:r>
                              <m:rPr>
                                <m:brk m:alnAt="23"/>
                              </m:rPr>
                              <a:rPr lang="en-US" sz="2400" b="1" i="1" smtClean="0">
                                <a:solidFill>
                                  <a:srgbClr val="002060"/>
                                </a:solidFill>
                                <a:latin typeface="Cambria Math" panose="02040503050406030204" pitchFamily="18" charset="0"/>
                              </a:rPr>
                              <m:t>𝒊</m:t>
                            </m:r>
                            <m:r>
                              <a:rPr lang="en-US" sz="2400" b="1" i="1" smtClean="0">
                                <a:solidFill>
                                  <a:srgbClr val="002060"/>
                                </a:solidFill>
                                <a:latin typeface="Cambria Math" panose="02040503050406030204" pitchFamily="18" charset="0"/>
                              </a:rPr>
                              <m:t>=</m:t>
                            </m:r>
                            <m:r>
                              <a:rPr lang="en-US" sz="2400" b="1" i="1" smtClean="0">
                                <a:solidFill>
                                  <a:srgbClr val="002060"/>
                                </a:solidFill>
                                <a:latin typeface="Cambria Math" panose="02040503050406030204" pitchFamily="18" charset="0"/>
                              </a:rPr>
                              <m:t>𝟏</m:t>
                            </m:r>
                          </m:sub>
                          <m:sup>
                            <m:r>
                              <a:rPr lang="en-US" sz="2400" b="1" i="1" smtClean="0">
                                <a:solidFill>
                                  <a:srgbClr val="002060"/>
                                </a:solidFill>
                                <a:latin typeface="Cambria Math" panose="02040503050406030204" pitchFamily="18" charset="0"/>
                              </a:rPr>
                              <m:t>𝒏</m:t>
                            </m:r>
                          </m:sup>
                          <m:e>
                            <m:sSub>
                              <m:sSubPr>
                                <m:ctrlPr>
                                  <a:rPr lang="pt-BR" sz="2400" b="1" i="1" smtClean="0">
                                    <a:solidFill>
                                      <a:srgbClr val="002060"/>
                                    </a:solidFill>
                                    <a:latin typeface="Cambria Math" panose="02040503050406030204" pitchFamily="18" charset="0"/>
                                  </a:rPr>
                                </m:ctrlPr>
                              </m:sSubPr>
                              <m:e>
                                <m:r>
                                  <a:rPr lang="en-US" sz="2400" b="1" i="1" smtClean="0">
                                    <a:solidFill>
                                      <a:srgbClr val="002060"/>
                                    </a:solidFill>
                                    <a:latin typeface="Cambria Math" panose="02040503050406030204" pitchFamily="18" charset="0"/>
                                  </a:rPr>
                                  <m:t>𝒙</m:t>
                                </m:r>
                              </m:e>
                              <m:sub>
                                <m:r>
                                  <a:rPr lang="en-US" sz="2400" b="1" i="1" smtClean="0">
                                    <a:solidFill>
                                      <a:srgbClr val="002060"/>
                                    </a:solidFill>
                                    <a:latin typeface="Cambria Math" panose="02040503050406030204" pitchFamily="18" charset="0"/>
                                  </a:rPr>
                                  <m:t>𝒊</m:t>
                                </m:r>
                              </m:sub>
                            </m:sSub>
                          </m:e>
                        </m:nary>
                        <m:sSup>
                          <m:sSupPr>
                            <m:ctrlPr>
                              <a:rPr lang="pt-BR" sz="2400" b="1" i="1" smtClean="0">
                                <a:solidFill>
                                  <a:srgbClr val="002060"/>
                                </a:solidFill>
                                <a:latin typeface="Cambria Math" panose="02040503050406030204" pitchFamily="18" charset="0"/>
                              </a:rPr>
                            </m:ctrlPr>
                          </m:sSupPr>
                          <m:e>
                            <m:r>
                              <a:rPr lang="en-US" sz="2400" b="1" i="1" smtClean="0">
                                <a:solidFill>
                                  <a:srgbClr val="002060"/>
                                </a:solidFill>
                                <a:latin typeface="Cambria Math" panose="02040503050406030204" pitchFamily="18" charset="0"/>
                              </a:rPr>
                              <m:t>𝑷</m:t>
                            </m:r>
                            <m:sSub>
                              <m:sSubPr>
                                <m:ctrlPr>
                                  <a:rPr lang="pt-BR" sz="2400" b="1" i="1">
                                    <a:solidFill>
                                      <a:srgbClr val="002060"/>
                                    </a:solidFill>
                                    <a:latin typeface="Cambria Math" panose="02040503050406030204" pitchFamily="18" charset="0"/>
                                  </a:rPr>
                                </m:ctrlPr>
                              </m:sSubPr>
                              <m:e>
                                <m:r>
                                  <a:rPr lang="en-US" sz="2400" b="1" i="1" smtClean="0">
                                    <a:solidFill>
                                      <a:srgbClr val="002060"/>
                                    </a:solidFill>
                                    <a:latin typeface="Cambria Math" panose="02040503050406030204" pitchFamily="18" charset="0"/>
                                  </a:rPr>
                                  <m:t>(</m:t>
                                </m:r>
                                <m:r>
                                  <a:rPr lang="en-US" sz="2400" b="1" i="1">
                                    <a:solidFill>
                                      <a:srgbClr val="002060"/>
                                    </a:solidFill>
                                    <a:latin typeface="Cambria Math" panose="02040503050406030204" pitchFamily="18" charset="0"/>
                                  </a:rPr>
                                  <m:t>𝒙</m:t>
                                </m:r>
                              </m:e>
                              <m:sub>
                                <m:r>
                                  <a:rPr lang="en-US" sz="2400" b="1" i="1">
                                    <a:solidFill>
                                      <a:srgbClr val="002060"/>
                                    </a:solidFill>
                                    <a:latin typeface="Cambria Math" panose="02040503050406030204" pitchFamily="18" charset="0"/>
                                  </a:rPr>
                                  <m:t>𝒊</m:t>
                                </m:r>
                              </m:sub>
                            </m:sSub>
                            <m:r>
                              <a:rPr lang="en-US" sz="2400" b="1" i="1" smtClean="0">
                                <a:solidFill>
                                  <a:srgbClr val="002060"/>
                                </a:solidFill>
                                <a:latin typeface="Cambria Math" panose="02040503050406030204" pitchFamily="18" charset="0"/>
                              </a:rPr>
                              <m:t>)</m:t>
                            </m:r>
                          </m:e>
                          <m:sup/>
                        </m:sSup>
                      </m:oMath>
                    </m:oMathPara>
                  </a14:m>
                  <a:endParaRPr lang="el-GR" sz="2400" b="1" dirty="0"/>
                </a:p>
              </p:txBody>
            </p:sp>
          </mc:Choice>
          <mc:Fallback>
            <p:sp>
              <p:nvSpPr>
                <p:cNvPr id="5" name="TextBox 4"/>
                <p:cNvSpPr txBox="1">
                  <a:spLocks noRot="1" noChangeAspect="1" noMove="1" noResize="1" noEditPoints="1" noAdjustHandles="1" noChangeArrowheads="1" noChangeShapeType="1" noTextEdit="1"/>
                </p:cNvSpPr>
                <p:nvPr/>
              </p:nvSpPr>
              <p:spPr>
                <a:xfrm>
                  <a:off x="1980637" y="1846690"/>
                  <a:ext cx="1368153" cy="1008225"/>
                </a:xfrm>
                <a:prstGeom prst="rect">
                  <a:avLst/>
                </a:prstGeom>
                <a:blipFill rotWithShape="0">
                  <a:blip r:embed="rId2"/>
                  <a:stretch>
                    <a:fillRect r="-9375"/>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7" name="TextBox 6"/>
                <p:cNvSpPr txBox="1"/>
                <p:nvPr/>
              </p:nvSpPr>
              <p:spPr>
                <a:xfrm>
                  <a:off x="725081" y="2182826"/>
                  <a:ext cx="1130824" cy="40011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600" b="1" i="1" smtClean="0">
                            <a:latin typeface="Cambria Math" panose="02040503050406030204" pitchFamily="18" charset="0"/>
                          </a:rPr>
                          <m:t>𝑬</m:t>
                        </m:r>
                        <m:r>
                          <a:rPr lang="en-US" sz="2600" b="1" i="1" smtClean="0">
                            <a:latin typeface="Cambria Math" panose="02040503050406030204" pitchFamily="18" charset="0"/>
                          </a:rPr>
                          <m:t>(</m:t>
                        </m:r>
                        <m:r>
                          <a:rPr lang="en-US" sz="2600" b="1" i="1" smtClean="0">
                            <a:latin typeface="Cambria Math" panose="02040503050406030204" pitchFamily="18" charset="0"/>
                          </a:rPr>
                          <m:t>𝑿</m:t>
                        </m:r>
                        <m:r>
                          <a:rPr lang="en-US" sz="2600" b="1" i="1" smtClean="0">
                            <a:latin typeface="Cambria Math" panose="02040503050406030204" pitchFamily="18" charset="0"/>
                          </a:rPr>
                          <m:t>)=</m:t>
                        </m:r>
                      </m:oMath>
                    </m:oMathPara>
                  </a14:m>
                  <a:endParaRPr lang="el-GR" sz="2600" b="1" dirty="0"/>
                </a:p>
              </p:txBody>
            </p:sp>
          </mc:Choice>
          <mc:Fallback>
            <p:sp>
              <p:nvSpPr>
                <p:cNvPr id="7" name="TextBox 6"/>
                <p:cNvSpPr txBox="1">
                  <a:spLocks noRot="1" noChangeAspect="1" noMove="1" noResize="1" noEditPoints="1" noAdjustHandles="1" noChangeArrowheads="1" noChangeShapeType="1" noTextEdit="1"/>
                </p:cNvSpPr>
                <p:nvPr/>
              </p:nvSpPr>
              <p:spPr>
                <a:xfrm>
                  <a:off x="725081" y="2182826"/>
                  <a:ext cx="1130824" cy="400110"/>
                </a:xfrm>
                <a:prstGeom prst="rect">
                  <a:avLst/>
                </a:prstGeom>
                <a:blipFill rotWithShape="0">
                  <a:blip r:embed="rId3"/>
                  <a:stretch>
                    <a:fillRect/>
                  </a:stretch>
                </a:blipFill>
              </p:spPr>
              <p:txBody>
                <a:bodyPr/>
                <a:lstStyle/>
                <a:p>
                  <a:r>
                    <a:rPr lang="el-GR">
                      <a:noFill/>
                    </a:rPr>
                    <a:t> </a:t>
                  </a:r>
                </a:p>
              </p:txBody>
            </p:sp>
          </mc:Fallback>
        </mc:AlternateContent>
        <p:sp>
          <p:nvSpPr>
            <p:cNvPr id="10" name="TextBox 9"/>
            <p:cNvSpPr txBox="1"/>
            <p:nvPr/>
          </p:nvSpPr>
          <p:spPr>
            <a:xfrm>
              <a:off x="243336" y="-27830"/>
              <a:ext cx="8577351" cy="1077218"/>
            </a:xfrm>
            <a:prstGeom prst="rect">
              <a:avLst/>
            </a:prstGeom>
            <a:noFill/>
          </p:spPr>
          <p:txBody>
            <a:bodyPr wrap="square" rtlCol="0">
              <a:spAutoFit/>
            </a:bodyPr>
            <a:lstStyle/>
            <a:p>
              <a:pPr algn="ctr"/>
              <a:r>
                <a:rPr lang="el-GR" sz="3200" b="1" dirty="0">
                  <a:solidFill>
                    <a:schemeClr val="accent6">
                      <a:lumMod val="75000"/>
                    </a:schemeClr>
                  </a:solidFill>
                </a:rPr>
                <a:t>Μέση τιμή</a:t>
              </a:r>
              <a:r>
                <a:rPr lang="el-GR" sz="3200" b="1" dirty="0" smtClean="0">
                  <a:solidFill>
                    <a:schemeClr val="accent6">
                      <a:lumMod val="75000"/>
                    </a:schemeClr>
                  </a:solidFill>
                </a:rPr>
                <a:t>  διακριτής </a:t>
              </a:r>
              <a:r>
                <a:rPr lang="el-GR" sz="3200" b="1" dirty="0">
                  <a:solidFill>
                    <a:schemeClr val="accent6">
                      <a:lumMod val="75000"/>
                    </a:schemeClr>
                  </a:solidFill>
                </a:rPr>
                <a:t>τυχαίας </a:t>
              </a:r>
              <a:r>
                <a:rPr lang="el-GR" sz="3200" b="1" dirty="0" smtClean="0">
                  <a:solidFill>
                    <a:schemeClr val="accent6">
                      <a:lumMod val="75000"/>
                    </a:schemeClr>
                  </a:solidFill>
                </a:rPr>
                <a:t>μεταβλητής </a:t>
              </a:r>
              <a:r>
                <a:rPr lang="el-GR" altLang="el-GR" sz="3200" b="1" dirty="0" smtClean="0">
                  <a:solidFill>
                    <a:schemeClr val="accent6">
                      <a:lumMod val="75000"/>
                    </a:schemeClr>
                  </a:solidFill>
                </a:rPr>
                <a:t>(</a:t>
              </a:r>
              <a:r>
                <a:rPr lang="en-US" altLang="el-GR" sz="3200" b="1" dirty="0">
                  <a:solidFill>
                    <a:schemeClr val="accent6">
                      <a:lumMod val="75000"/>
                    </a:schemeClr>
                  </a:solidFill>
                </a:rPr>
                <a:t>Expected </a:t>
              </a:r>
              <a:r>
                <a:rPr lang="en-US" altLang="el-GR" sz="3200" b="1" dirty="0" smtClean="0">
                  <a:solidFill>
                    <a:schemeClr val="accent6">
                      <a:lumMod val="75000"/>
                    </a:schemeClr>
                  </a:solidFill>
                </a:rPr>
                <a:t>value)</a:t>
              </a:r>
              <a:endParaRPr lang="el-GR" sz="3200" b="1" spc="300" dirty="0">
                <a:solidFill>
                  <a:schemeClr val="accent6">
                    <a:lumMod val="75000"/>
                  </a:schemeClr>
                </a:solidFill>
              </a:endParaRPr>
            </a:p>
          </p:txBody>
        </p:sp>
        <p:sp>
          <p:nvSpPr>
            <p:cNvPr id="11" name="Ορθογώνιο 10"/>
            <p:cNvSpPr/>
            <p:nvPr/>
          </p:nvSpPr>
          <p:spPr>
            <a:xfrm>
              <a:off x="270922" y="2953084"/>
              <a:ext cx="8577351" cy="830997"/>
            </a:xfrm>
            <a:prstGeom prst="rect">
              <a:avLst/>
            </a:prstGeom>
          </p:spPr>
          <p:txBody>
            <a:bodyPr wrap="square">
              <a:spAutoFit/>
            </a:bodyPr>
            <a:lstStyle/>
            <a:p>
              <a:r>
                <a:rPr lang="el-GR" sz="2200" dirty="0"/>
                <a:t>Αξίζει να τονιστεί ότι η τιμή της </a:t>
              </a:r>
              <a:r>
                <a:rPr lang="el-GR" sz="2200" b="1" dirty="0" smtClean="0"/>
                <a:t>E(X)  </a:t>
              </a:r>
              <a:r>
                <a:rPr lang="el-GR" sz="2200" dirty="0"/>
                <a:t>δεν είναι υποχρεωτικά κάποια από τις τιμές που παίρνει η τυχαία μεταβλητή X </a:t>
              </a:r>
              <a:r>
                <a:rPr lang="el-GR" sz="2400" dirty="0"/>
                <a:t>.</a:t>
              </a:r>
            </a:p>
          </p:txBody>
        </p:sp>
        <p:sp>
          <p:nvSpPr>
            <p:cNvPr id="2" name="Ορθογώνιο 1"/>
            <p:cNvSpPr/>
            <p:nvPr/>
          </p:nvSpPr>
          <p:spPr>
            <a:xfrm>
              <a:off x="294980" y="4035377"/>
              <a:ext cx="8309468" cy="2616101"/>
            </a:xfrm>
            <a:prstGeom prst="rect">
              <a:avLst/>
            </a:prstGeom>
          </p:spPr>
          <p:txBody>
            <a:bodyPr wrap="square">
              <a:spAutoFit/>
            </a:bodyPr>
            <a:lstStyle/>
            <a:p>
              <a:r>
                <a:rPr lang="el-GR" altLang="el-GR" sz="2200" dirty="0"/>
                <a:t>Η </a:t>
              </a:r>
              <a:r>
                <a:rPr lang="el-GR" altLang="el-GR" sz="2200" dirty="0" smtClean="0"/>
                <a:t>μέση τιμή </a:t>
              </a:r>
              <a:r>
                <a:rPr lang="el-GR" altLang="el-GR" sz="2200" dirty="0"/>
                <a:t>είναι ένα </a:t>
              </a:r>
              <a:r>
                <a:rPr lang="el-GR" altLang="el-GR" sz="2200" dirty="0" smtClean="0"/>
                <a:t>συνήθως </a:t>
              </a:r>
              <a:r>
                <a:rPr lang="el-GR" altLang="el-GR" sz="2200" dirty="0"/>
                <a:t>ένα </a:t>
              </a:r>
              <a:r>
                <a:rPr lang="el-GR" altLang="el-GR" sz="2200" dirty="0" smtClean="0"/>
                <a:t>μέτρο </a:t>
              </a:r>
              <a:r>
                <a:rPr lang="el-GR" altLang="el-GR" sz="2200" dirty="0"/>
                <a:t>της </a:t>
              </a:r>
              <a:r>
                <a:rPr lang="el-GR" altLang="el-GR" sz="2200" dirty="0" smtClean="0"/>
                <a:t>μέσης τιμής </a:t>
              </a:r>
              <a:r>
                <a:rPr lang="el-GR" altLang="el-GR" sz="2200" dirty="0"/>
                <a:t>των </a:t>
              </a:r>
              <a:r>
                <a:rPr lang="el-GR" altLang="el-GR" sz="2200" dirty="0" smtClean="0"/>
                <a:t>τιμών </a:t>
              </a:r>
              <a:r>
                <a:rPr lang="el-GR" altLang="el-GR" sz="2200" dirty="0"/>
                <a:t>που </a:t>
              </a:r>
              <a:r>
                <a:rPr lang="el-GR" altLang="el-GR" sz="2200" dirty="0" smtClean="0"/>
                <a:t>παίρνει </a:t>
              </a:r>
              <a:r>
                <a:rPr lang="el-GR" altLang="el-GR" sz="2200" dirty="0"/>
                <a:t>η </a:t>
              </a:r>
              <a:r>
                <a:rPr lang="el-GR" altLang="el-GR" sz="2200" dirty="0" smtClean="0"/>
                <a:t>τυχαία μεταβλητή σε μεγάλο αριθμό πειραμάτων</a:t>
              </a:r>
              <a:endParaRPr lang="el-GR" altLang="el-GR" sz="2200" dirty="0"/>
            </a:p>
            <a:p>
              <a:pPr marL="271463" lvl="1">
                <a:lnSpc>
                  <a:spcPct val="150000"/>
                </a:lnSpc>
              </a:pPr>
              <a:r>
                <a:rPr lang="el-GR" altLang="el-GR" sz="2000" dirty="0" smtClean="0"/>
                <a:t>Ιδιότητες</a:t>
              </a:r>
              <a:r>
                <a:rPr lang="en-US" altLang="el-GR" sz="2000" dirty="0" smtClean="0"/>
                <a:t>:</a:t>
              </a:r>
            </a:p>
            <a:p>
              <a:pPr lvl="1">
                <a:lnSpc>
                  <a:spcPct val="150000"/>
                </a:lnSpc>
              </a:pPr>
              <a:r>
                <a:rPr lang="el-GR" altLang="el-GR" sz="2000" b="1" dirty="0" smtClean="0">
                  <a:solidFill>
                    <a:srgbClr val="002060"/>
                  </a:solidFill>
                </a:rPr>
                <a:t>Ε[</a:t>
              </a:r>
              <a:r>
                <a:rPr lang="en-US" altLang="el-GR" sz="2000" b="1" dirty="0">
                  <a:solidFill>
                    <a:srgbClr val="002060"/>
                  </a:solidFill>
                </a:rPr>
                <a:t>cX] = cE[X]</a:t>
              </a:r>
            </a:p>
            <a:p>
              <a:pPr lvl="1">
                <a:lnSpc>
                  <a:spcPct val="150000"/>
                </a:lnSpc>
              </a:pPr>
              <a:r>
                <a:rPr lang="en-US" altLang="el-GR" sz="2000" b="1" dirty="0">
                  <a:solidFill>
                    <a:srgbClr val="002060"/>
                  </a:solidFill>
                </a:rPr>
                <a:t>E[c] = c</a:t>
              </a:r>
            </a:p>
            <a:p>
              <a:pPr lvl="1">
                <a:lnSpc>
                  <a:spcPct val="150000"/>
                </a:lnSpc>
              </a:pPr>
              <a:r>
                <a:rPr lang="en-US" altLang="el-GR" sz="2000" b="1" dirty="0">
                  <a:solidFill>
                    <a:srgbClr val="002060"/>
                  </a:solidFill>
                </a:rPr>
                <a:t>E[</a:t>
              </a:r>
              <a:r>
                <a:rPr lang="en-US" altLang="el-GR" sz="2000" b="1" dirty="0" err="1">
                  <a:solidFill>
                    <a:srgbClr val="002060"/>
                  </a:solidFill>
                </a:rPr>
                <a:t>X+c</a:t>
              </a:r>
              <a:r>
                <a:rPr lang="en-US" altLang="el-GR" sz="2000" b="1" dirty="0">
                  <a:solidFill>
                    <a:srgbClr val="002060"/>
                  </a:solidFill>
                </a:rPr>
                <a:t>] = E[X]+c     </a:t>
              </a:r>
              <a:r>
                <a:rPr lang="el-GR" altLang="el-GR" sz="2000" b="1" dirty="0" smtClean="0">
                  <a:solidFill>
                    <a:srgbClr val="002060"/>
                  </a:solidFill>
                </a:rPr>
                <a:t>όπου </a:t>
              </a:r>
              <a:r>
                <a:rPr lang="en-US" altLang="el-GR" sz="2000" b="1" dirty="0">
                  <a:solidFill>
                    <a:srgbClr val="002060"/>
                  </a:solidFill>
                </a:rPr>
                <a:t>c</a:t>
              </a:r>
              <a:r>
                <a:rPr lang="el-GR" altLang="el-GR" sz="2000" b="1" dirty="0">
                  <a:solidFill>
                    <a:srgbClr val="002060"/>
                  </a:solidFill>
                </a:rPr>
                <a:t> = </a:t>
              </a:r>
              <a:r>
                <a:rPr lang="el-GR" altLang="el-GR" sz="2000" b="1" dirty="0" smtClean="0">
                  <a:solidFill>
                    <a:srgbClr val="002060"/>
                  </a:solidFill>
                </a:rPr>
                <a:t>σταθερά</a:t>
              </a:r>
              <a:endParaRPr lang="en-US" altLang="el-GR" sz="2000" b="1" dirty="0">
                <a:solidFill>
                  <a:srgbClr val="002060"/>
                </a:solidFill>
              </a:endParaRPr>
            </a:p>
          </p:txBody>
        </p:sp>
      </p:grpSp>
      <p:sp>
        <p:nvSpPr>
          <p:cNvPr id="8" name="TextBox 7"/>
          <p:cNvSpPr txBox="1"/>
          <p:nvPr/>
        </p:nvSpPr>
        <p:spPr>
          <a:xfrm>
            <a:off x="3473522" y="2046444"/>
            <a:ext cx="234382" cy="369332"/>
          </a:xfrm>
          <a:prstGeom prst="rect">
            <a:avLst/>
          </a:prstGeom>
          <a:solidFill>
            <a:srgbClr val="C0FFBC"/>
          </a:solidFill>
        </p:spPr>
        <p:txBody>
          <a:bodyPr wrap="square" rtlCol="0">
            <a:spAutoFit/>
          </a:bodyPr>
          <a:lstStyle/>
          <a:p>
            <a:endParaRPr lang="el-GR" dirty="0"/>
          </a:p>
        </p:txBody>
      </p:sp>
      <p:sp>
        <p:nvSpPr>
          <p:cNvPr id="12" name="Θέση αριθμού διαφάνειας 11"/>
          <p:cNvSpPr>
            <a:spLocks noGrp="1"/>
          </p:cNvSpPr>
          <p:nvPr>
            <p:ph type="sldNum" sz="quarter" idx="12"/>
          </p:nvPr>
        </p:nvSpPr>
        <p:spPr/>
        <p:txBody>
          <a:bodyPr/>
          <a:lstStyle/>
          <a:p>
            <a:fld id="{FC53442B-9059-4995-AD00-11B44EEE6C23}" type="slidenum">
              <a:rPr lang="en-US" altLang="el-GR" smtClean="0">
                <a:solidFill>
                  <a:srgbClr val="000000"/>
                </a:solidFill>
              </a:rPr>
              <a:pPr/>
              <a:t>101</a:t>
            </a:fld>
            <a:endParaRPr lang="en-US" altLang="el-GR">
              <a:solidFill>
                <a:srgbClr val="000000"/>
              </a:solidFill>
            </a:endParaRPr>
          </a:p>
        </p:txBody>
      </p:sp>
    </p:spTree>
    <p:extLst>
      <p:ext uri="{BB962C8B-B14F-4D97-AF65-F5344CB8AC3E}">
        <p14:creationId xmlns:p14="http://schemas.microsoft.com/office/powerpoint/2010/main" xmlns="" val="2228159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2"/>
          <a:stretch>
            <a:fillRect/>
          </a:stretch>
        </p:blipFill>
        <p:spPr>
          <a:xfrm>
            <a:off x="0" y="0"/>
            <a:ext cx="9122229" cy="6858000"/>
          </a:xfrm>
          <a:prstGeom prst="rect">
            <a:avLst/>
          </a:prstGeom>
        </p:spPr>
      </p:pic>
      <p:sp>
        <p:nvSpPr>
          <p:cNvPr id="5" name="Θέση αριθμού διαφάνειας 4"/>
          <p:cNvSpPr>
            <a:spLocks noGrp="1"/>
          </p:cNvSpPr>
          <p:nvPr>
            <p:ph type="sldNum" sz="quarter" idx="12"/>
          </p:nvPr>
        </p:nvSpPr>
        <p:spPr>
          <a:xfrm>
            <a:off x="6805192" y="6367941"/>
            <a:ext cx="1905000" cy="457200"/>
          </a:xfrm>
        </p:spPr>
        <p:txBody>
          <a:bodyPr/>
          <a:lstStyle/>
          <a:p>
            <a:fld id="{FC53442B-9059-4995-AD00-11B44EEE6C23}" type="slidenum">
              <a:rPr lang="en-US" altLang="el-GR" smtClean="0">
                <a:solidFill>
                  <a:srgbClr val="000000"/>
                </a:solidFill>
              </a:rPr>
              <a:pPr/>
              <a:t>102</a:t>
            </a:fld>
            <a:endParaRPr lang="en-US" altLang="el-GR" dirty="0">
              <a:solidFill>
                <a:srgbClr val="000000"/>
              </a:solidFill>
            </a:endParaRPr>
          </a:p>
        </p:txBody>
      </p:sp>
    </p:spTree>
    <p:extLst>
      <p:ext uri="{BB962C8B-B14F-4D97-AF65-F5344CB8AC3E}">
        <p14:creationId xmlns:p14="http://schemas.microsoft.com/office/powerpoint/2010/main" xmlns="" val="8509326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αριθμού διαφάνειας 1"/>
          <p:cNvSpPr>
            <a:spLocks noGrp="1"/>
          </p:cNvSpPr>
          <p:nvPr>
            <p:ph type="sldNum" sz="quarter" idx="12"/>
          </p:nvPr>
        </p:nvSpPr>
        <p:spPr>
          <a:xfrm>
            <a:off x="8487648" y="6445424"/>
            <a:ext cx="604597" cy="412576"/>
          </a:xfrm>
        </p:spPr>
        <p:txBody>
          <a:bodyPr/>
          <a:lstStyle/>
          <a:p>
            <a:fld id="{FC53442B-9059-4995-AD00-11B44EEE6C23}" type="slidenum">
              <a:rPr lang="en-US" altLang="el-GR" smtClean="0">
                <a:solidFill>
                  <a:srgbClr val="000000"/>
                </a:solidFill>
              </a:rPr>
              <a:pPr/>
              <a:t>103</a:t>
            </a:fld>
            <a:endParaRPr lang="en-US" altLang="el-GR" dirty="0">
              <a:solidFill>
                <a:srgbClr val="000000"/>
              </a:solidFill>
            </a:endParaRPr>
          </a:p>
        </p:txBody>
      </p:sp>
      <p:sp>
        <p:nvSpPr>
          <p:cNvPr id="3" name="TextBox 2"/>
          <p:cNvSpPr txBox="1"/>
          <p:nvPr/>
        </p:nvSpPr>
        <p:spPr>
          <a:xfrm>
            <a:off x="690531" y="804009"/>
            <a:ext cx="7848872" cy="1015663"/>
          </a:xfrm>
          <a:prstGeom prst="rect">
            <a:avLst/>
          </a:prstGeom>
          <a:noFill/>
        </p:spPr>
        <p:txBody>
          <a:bodyPr wrap="square" rtlCol="0">
            <a:spAutoFit/>
          </a:bodyPr>
          <a:lstStyle/>
          <a:p>
            <a:r>
              <a:rPr lang="el-GR" sz="2000" dirty="0" smtClean="0"/>
              <a:t>Σε ένα τυχερό παιχνίδι υπάρχουν 200 λαχνοί. Ο πρώτος τυχερός αριθμός κερδίζει  5.000 ευρώ και άλλοι τρείς λαχνοί κερδίζουν 1.000 ευρώ. Κάθε λαχνός κοστίζει 50 ευρώ. Συμφέρει να παίξουμε?</a:t>
            </a:r>
            <a:endParaRPr lang="el-GR" sz="2000" dirty="0"/>
          </a:p>
        </p:txBody>
      </p:sp>
      <p:sp>
        <p:nvSpPr>
          <p:cNvPr id="4" name="TextBox 3"/>
          <p:cNvSpPr txBox="1"/>
          <p:nvPr/>
        </p:nvSpPr>
        <p:spPr>
          <a:xfrm>
            <a:off x="690531" y="1945857"/>
            <a:ext cx="1289181" cy="461665"/>
          </a:xfrm>
          <a:prstGeom prst="rect">
            <a:avLst/>
          </a:prstGeom>
          <a:noFill/>
        </p:spPr>
        <p:txBody>
          <a:bodyPr wrap="square" rtlCol="0">
            <a:spAutoFit/>
          </a:bodyPr>
          <a:lstStyle/>
          <a:p>
            <a:r>
              <a:rPr lang="el-GR" sz="2400" b="1" dirty="0" smtClean="0">
                <a:solidFill>
                  <a:schemeClr val="accent6">
                    <a:lumMod val="75000"/>
                  </a:schemeClr>
                </a:solidFill>
              </a:rPr>
              <a:t>Λύση</a:t>
            </a:r>
            <a:endParaRPr lang="el-GR" sz="2400" b="1" dirty="0">
              <a:solidFill>
                <a:schemeClr val="accent6">
                  <a:lumMod val="75000"/>
                </a:schemeClr>
              </a:solidFill>
            </a:endParaRPr>
          </a:p>
        </p:txBody>
      </p:sp>
      <p:sp>
        <p:nvSpPr>
          <p:cNvPr id="5" name="TextBox 4"/>
          <p:cNvSpPr txBox="1"/>
          <p:nvPr/>
        </p:nvSpPr>
        <p:spPr>
          <a:xfrm>
            <a:off x="690531" y="2344658"/>
            <a:ext cx="7848872" cy="1200329"/>
          </a:xfrm>
          <a:prstGeom prst="rect">
            <a:avLst/>
          </a:prstGeom>
          <a:noFill/>
        </p:spPr>
        <p:txBody>
          <a:bodyPr wrap="square" rtlCol="0">
            <a:spAutoFit/>
          </a:bodyPr>
          <a:lstStyle/>
          <a:p>
            <a:r>
              <a:rPr lang="el-GR" dirty="0"/>
              <a:t>Πρέπει να εξετασθεί  αν  κατά μέσο όρο  ο παίχτης κερδίζει ή χάνει</a:t>
            </a:r>
          </a:p>
          <a:p>
            <a:r>
              <a:rPr lang="el-GR" dirty="0"/>
              <a:t>Εξετάζουμε  μια τυχαία μεταβλητή Χ  που παίρνει τιμές τις τιμές κέρδους</a:t>
            </a:r>
          </a:p>
          <a:p>
            <a:endParaRPr lang="el-GR" dirty="0"/>
          </a:p>
          <a:p>
            <a:r>
              <a:rPr lang="el-GR" dirty="0" smtClean="0"/>
              <a:t>Δηλαδή</a:t>
            </a:r>
            <a:r>
              <a:rPr lang="en-US" dirty="0" smtClean="0"/>
              <a:t>:</a:t>
            </a:r>
            <a:endParaRPr lang="el-GR" dirty="0"/>
          </a:p>
        </p:txBody>
      </p:sp>
      <p:graphicFrame>
        <p:nvGraphicFramePr>
          <p:cNvPr id="7" name="Πίνακας 6"/>
          <p:cNvGraphicFramePr>
            <a:graphicFrameLocks noGrp="1"/>
          </p:cNvGraphicFramePr>
          <p:nvPr>
            <p:extLst>
              <p:ext uri="{D42A27DB-BD31-4B8C-83A1-F6EECF244321}">
                <p14:modId xmlns:p14="http://schemas.microsoft.com/office/powerpoint/2010/main" xmlns="" val="1322469272"/>
              </p:ext>
            </p:extLst>
          </p:nvPr>
        </p:nvGraphicFramePr>
        <p:xfrm>
          <a:off x="2699792" y="3380257"/>
          <a:ext cx="2511492" cy="1463040"/>
        </p:xfrm>
        <a:graphic>
          <a:graphicData uri="http://schemas.openxmlformats.org/drawingml/2006/table">
            <a:tbl>
              <a:tblPr firstRow="1" bandRow="1">
                <a:tableStyleId>{5C22544A-7EE6-4342-B048-85BDC9FD1C3A}</a:tableStyleId>
              </a:tblPr>
              <a:tblGrid>
                <a:gridCol w="1223547"/>
                <a:gridCol w="1287945"/>
              </a:tblGrid>
              <a:tr h="358759">
                <a:tc>
                  <a:txBody>
                    <a:bodyPr/>
                    <a:lstStyle/>
                    <a:p>
                      <a:pPr algn="ctr"/>
                      <a:r>
                        <a:rPr lang="en-US" dirty="0" smtClean="0"/>
                        <a:t>X</a:t>
                      </a:r>
                      <a:endParaRPr lang="el-GR" dirty="0"/>
                    </a:p>
                  </a:txBody>
                  <a:tcPr/>
                </a:tc>
                <a:tc>
                  <a:txBody>
                    <a:bodyPr/>
                    <a:lstStyle/>
                    <a:p>
                      <a:pPr algn="ctr"/>
                      <a:r>
                        <a:rPr lang="en-US" dirty="0" smtClean="0"/>
                        <a:t>P(x)</a:t>
                      </a:r>
                      <a:endParaRPr lang="el-GR" dirty="0"/>
                    </a:p>
                  </a:txBody>
                  <a:tcPr/>
                </a:tc>
              </a:tr>
              <a:tr h="358759">
                <a:tc>
                  <a:txBody>
                    <a:bodyPr/>
                    <a:lstStyle/>
                    <a:p>
                      <a:pPr algn="ctr"/>
                      <a:r>
                        <a:rPr lang="en-US" dirty="0" smtClean="0">
                          <a:solidFill>
                            <a:schemeClr val="accent6">
                              <a:lumMod val="75000"/>
                            </a:schemeClr>
                          </a:solidFill>
                        </a:rPr>
                        <a:t>5000</a:t>
                      </a:r>
                      <a:endParaRPr lang="el-GR" dirty="0">
                        <a:solidFill>
                          <a:schemeClr val="accent6">
                            <a:lumMod val="75000"/>
                          </a:schemeClr>
                        </a:solidFill>
                      </a:endParaRPr>
                    </a:p>
                  </a:txBody>
                  <a:tcPr/>
                </a:tc>
                <a:tc>
                  <a:txBody>
                    <a:bodyPr/>
                    <a:lstStyle/>
                    <a:p>
                      <a:pPr algn="ctr"/>
                      <a:r>
                        <a:rPr lang="en-US" dirty="0" smtClean="0">
                          <a:solidFill>
                            <a:schemeClr val="accent6">
                              <a:lumMod val="75000"/>
                            </a:schemeClr>
                          </a:solidFill>
                        </a:rPr>
                        <a:t>1/200</a:t>
                      </a:r>
                      <a:endParaRPr lang="el-GR" dirty="0">
                        <a:solidFill>
                          <a:schemeClr val="accent6">
                            <a:lumMod val="75000"/>
                          </a:schemeClr>
                        </a:solidFill>
                      </a:endParaRPr>
                    </a:p>
                  </a:txBody>
                  <a:tcPr/>
                </a:tc>
              </a:tr>
              <a:tr h="358759">
                <a:tc>
                  <a:txBody>
                    <a:bodyPr/>
                    <a:lstStyle/>
                    <a:p>
                      <a:pPr algn="ctr"/>
                      <a:r>
                        <a:rPr lang="en-US" dirty="0" smtClean="0">
                          <a:solidFill>
                            <a:schemeClr val="accent6">
                              <a:lumMod val="75000"/>
                            </a:schemeClr>
                          </a:solidFill>
                        </a:rPr>
                        <a:t>1000</a:t>
                      </a:r>
                      <a:endParaRPr lang="el-GR" dirty="0">
                        <a:solidFill>
                          <a:schemeClr val="accent6">
                            <a:lumMod val="75000"/>
                          </a:schemeClr>
                        </a:solidFill>
                      </a:endParaRPr>
                    </a:p>
                  </a:txBody>
                  <a:tcPr/>
                </a:tc>
                <a:tc>
                  <a:txBody>
                    <a:bodyPr/>
                    <a:lstStyle/>
                    <a:p>
                      <a:pPr algn="ctr"/>
                      <a:r>
                        <a:rPr lang="en-US" dirty="0" smtClean="0">
                          <a:solidFill>
                            <a:schemeClr val="accent6">
                              <a:lumMod val="75000"/>
                            </a:schemeClr>
                          </a:solidFill>
                        </a:rPr>
                        <a:t>3/200</a:t>
                      </a:r>
                      <a:endParaRPr lang="el-GR" dirty="0">
                        <a:solidFill>
                          <a:schemeClr val="accent6">
                            <a:lumMod val="75000"/>
                          </a:schemeClr>
                        </a:solidFill>
                      </a:endParaRPr>
                    </a:p>
                  </a:txBody>
                  <a:tcPr/>
                </a:tc>
              </a:tr>
              <a:tr h="358759">
                <a:tc>
                  <a:txBody>
                    <a:bodyPr/>
                    <a:lstStyle/>
                    <a:p>
                      <a:pPr algn="ctr"/>
                      <a:r>
                        <a:rPr lang="en-US" dirty="0" smtClean="0">
                          <a:solidFill>
                            <a:schemeClr val="accent6">
                              <a:lumMod val="75000"/>
                            </a:schemeClr>
                          </a:solidFill>
                        </a:rPr>
                        <a:t>0</a:t>
                      </a:r>
                      <a:endParaRPr lang="el-GR" dirty="0">
                        <a:solidFill>
                          <a:schemeClr val="accent6">
                            <a:lumMod val="75000"/>
                          </a:schemeClr>
                        </a:solidFill>
                      </a:endParaRPr>
                    </a:p>
                  </a:txBody>
                  <a:tcPr/>
                </a:tc>
                <a:tc>
                  <a:txBody>
                    <a:bodyPr/>
                    <a:lstStyle/>
                    <a:p>
                      <a:pPr algn="ctr"/>
                      <a:r>
                        <a:rPr lang="en-US" dirty="0" smtClean="0">
                          <a:solidFill>
                            <a:schemeClr val="accent6">
                              <a:lumMod val="75000"/>
                            </a:schemeClr>
                          </a:solidFill>
                        </a:rPr>
                        <a:t>196/200</a:t>
                      </a:r>
                      <a:endParaRPr lang="el-GR" dirty="0">
                        <a:solidFill>
                          <a:schemeClr val="accent6">
                            <a:lumMod val="75000"/>
                          </a:schemeClr>
                        </a:solidFill>
                      </a:endParaRPr>
                    </a:p>
                  </a:txBody>
                  <a:tcPr/>
                </a:tc>
              </a:tr>
            </a:tbl>
          </a:graphicData>
        </a:graphic>
      </p:graphicFrame>
      <p:sp>
        <p:nvSpPr>
          <p:cNvPr id="8" name="TextBox 7"/>
          <p:cNvSpPr txBox="1"/>
          <p:nvPr/>
        </p:nvSpPr>
        <p:spPr>
          <a:xfrm>
            <a:off x="404239" y="4995249"/>
            <a:ext cx="7894591" cy="646331"/>
          </a:xfrm>
          <a:prstGeom prst="rect">
            <a:avLst/>
          </a:prstGeom>
          <a:noFill/>
        </p:spPr>
        <p:txBody>
          <a:bodyPr wrap="square" rtlCol="0">
            <a:spAutoFit/>
          </a:bodyPr>
          <a:lstStyle/>
          <a:p>
            <a:r>
              <a:rPr lang="el-GR" dirty="0" smtClean="0"/>
              <a:t>Επομένως  η μαθηματική ελπίδα  </a:t>
            </a:r>
            <a:r>
              <a:rPr lang="en-US" dirty="0" smtClean="0"/>
              <a:t> E(</a:t>
            </a:r>
            <a:r>
              <a:rPr lang="el-GR" dirty="0" smtClean="0"/>
              <a:t>Χ) </a:t>
            </a:r>
            <a:r>
              <a:rPr lang="en-US" dirty="0"/>
              <a:t> </a:t>
            </a:r>
            <a:r>
              <a:rPr lang="el-GR" dirty="0" smtClean="0"/>
              <a:t>θα είναι το αναμενόμενο κέρδος του παίκτη </a:t>
            </a:r>
            <a:r>
              <a:rPr lang="en-US" dirty="0" smtClean="0"/>
              <a:t>:  </a:t>
            </a:r>
            <a:r>
              <a:rPr lang="el-GR" dirty="0" smtClean="0"/>
              <a:t> </a:t>
            </a:r>
            <a:endParaRPr lang="el-GR" dirty="0"/>
          </a:p>
        </p:txBody>
      </p:sp>
      <mc:AlternateContent xmlns:mc="http://schemas.openxmlformats.org/markup-compatibility/2006">
        <mc:Choice xmlns:a14="http://schemas.microsoft.com/office/drawing/2010/main" xmlns="" Requires="a14">
          <p:sp>
            <p:nvSpPr>
              <p:cNvPr id="10" name="TextBox 9"/>
              <p:cNvSpPr txBox="1"/>
              <p:nvPr/>
            </p:nvSpPr>
            <p:spPr>
              <a:xfrm>
                <a:off x="1475656" y="5489011"/>
                <a:ext cx="4297651" cy="400110"/>
              </a:xfrm>
              <a:prstGeom prst="rect">
                <a:avLst/>
              </a:prstGeom>
              <a:noFill/>
            </p:spPr>
            <p:txBody>
              <a:bodyPr wrap="none" lIns="0" tIns="0" rIns="0" bIns="0" rtlCol="0">
                <a:spAutoFit/>
              </a:bodyPr>
              <a:lstStyle/>
              <a:p>
                <a14:m>
                  <m:oMath xmlns:m="http://schemas.openxmlformats.org/officeDocument/2006/math">
                    <m:r>
                      <a:rPr lang="en-US" b="1" i="1" smtClean="0">
                        <a:solidFill>
                          <a:schemeClr val="accent6">
                            <a:lumMod val="75000"/>
                          </a:schemeClr>
                        </a:solidFill>
                        <a:latin typeface="Cambria Math" panose="02040503050406030204" pitchFamily="18" charset="0"/>
                      </a:rPr>
                      <m:t>𝑬</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𝑿</m:t>
                    </m:r>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𝟓𝟎𝟎𝟎</m:t>
                    </m:r>
                    <m:r>
                      <a:rPr lang="en-US" b="1" i="1" smtClean="0">
                        <a:solidFill>
                          <a:schemeClr val="accent6">
                            <a:lumMod val="75000"/>
                          </a:schemeClr>
                        </a:solidFill>
                        <a:latin typeface="Cambria Math" panose="02040503050406030204" pitchFamily="18" charset="0"/>
                      </a:rPr>
                      <m:t>.</m:t>
                    </m:r>
                    <m:f>
                      <m:fPr>
                        <m:ctrlPr>
                          <a:rPr lang="en-US" b="1" i="1" smtClean="0">
                            <a:solidFill>
                              <a:schemeClr val="accent6">
                                <a:lumMod val="75000"/>
                              </a:schemeClr>
                            </a:solidFill>
                            <a:latin typeface="Cambria Math" panose="02040503050406030204" pitchFamily="18" charset="0"/>
                          </a:rPr>
                        </m:ctrlPr>
                      </m:fPr>
                      <m:num>
                        <m:r>
                          <a:rPr lang="en-US" b="1" i="1" smtClean="0">
                            <a:solidFill>
                              <a:schemeClr val="accent6">
                                <a:lumMod val="75000"/>
                              </a:schemeClr>
                            </a:solidFill>
                            <a:latin typeface="Cambria Math" panose="02040503050406030204" pitchFamily="18" charset="0"/>
                          </a:rPr>
                          <m:t>𝟏</m:t>
                        </m:r>
                      </m:num>
                      <m:den>
                        <m:r>
                          <a:rPr lang="en-US" b="1" i="1" smtClean="0">
                            <a:solidFill>
                              <a:schemeClr val="accent6">
                                <a:lumMod val="75000"/>
                              </a:schemeClr>
                            </a:solidFill>
                            <a:latin typeface="Cambria Math" panose="02040503050406030204" pitchFamily="18" charset="0"/>
                          </a:rPr>
                          <m:t>𝟐𝟎𝟎</m:t>
                        </m:r>
                      </m:den>
                    </m:f>
                    <m:r>
                      <a:rPr lang="en-US" b="1" i="1" smtClean="0">
                        <a:solidFill>
                          <a:schemeClr val="accent6">
                            <a:lumMod val="75000"/>
                          </a:schemeClr>
                        </a:solidFill>
                        <a:latin typeface="Cambria Math" panose="02040503050406030204" pitchFamily="18" charset="0"/>
                      </a:rPr>
                      <m:t> </m:t>
                    </m:r>
                  </m:oMath>
                </a14:m>
                <a:r>
                  <a:rPr lang="en-US" b="1" dirty="0" smtClean="0">
                    <a:solidFill>
                      <a:schemeClr val="accent6">
                        <a:lumMod val="75000"/>
                      </a:schemeClr>
                    </a:solidFill>
                  </a:rPr>
                  <a:t> + 1000.</a:t>
                </a:r>
                <a14:m>
                  <m:oMath xmlns:m="http://schemas.openxmlformats.org/officeDocument/2006/math">
                    <m:f>
                      <m:fPr>
                        <m:ctrlPr>
                          <a:rPr lang="en-US" b="1" i="1" smtClean="0">
                            <a:solidFill>
                              <a:schemeClr val="accent6">
                                <a:lumMod val="75000"/>
                              </a:schemeClr>
                            </a:solidFill>
                            <a:latin typeface="Cambria Math" panose="02040503050406030204" pitchFamily="18" charset="0"/>
                          </a:rPr>
                        </m:ctrlPr>
                      </m:fPr>
                      <m:num>
                        <m:r>
                          <a:rPr lang="en-US" b="1" i="1" smtClean="0">
                            <a:solidFill>
                              <a:schemeClr val="accent6">
                                <a:lumMod val="75000"/>
                              </a:schemeClr>
                            </a:solidFill>
                            <a:latin typeface="Cambria Math" panose="02040503050406030204" pitchFamily="18" charset="0"/>
                          </a:rPr>
                          <m:t>𝟑</m:t>
                        </m:r>
                      </m:num>
                      <m:den>
                        <m:r>
                          <a:rPr lang="en-US" b="1" i="1" smtClean="0">
                            <a:solidFill>
                              <a:schemeClr val="accent6">
                                <a:lumMod val="75000"/>
                              </a:schemeClr>
                            </a:solidFill>
                            <a:latin typeface="Cambria Math" panose="02040503050406030204" pitchFamily="18" charset="0"/>
                          </a:rPr>
                          <m:t>𝟐𝟎𝟎</m:t>
                        </m:r>
                      </m:den>
                    </m:f>
                    <m:r>
                      <a:rPr lang="en-US" b="1" i="1" smtClean="0">
                        <a:solidFill>
                          <a:schemeClr val="accent6">
                            <a:lumMod val="75000"/>
                          </a:schemeClr>
                        </a:solidFill>
                        <a:latin typeface="Cambria Math" panose="02040503050406030204" pitchFamily="18" charset="0"/>
                      </a:rPr>
                      <m:t>+</m:t>
                    </m:r>
                    <m:r>
                      <a:rPr lang="en-US" b="1" i="1" smtClean="0">
                        <a:solidFill>
                          <a:schemeClr val="accent6">
                            <a:lumMod val="75000"/>
                          </a:schemeClr>
                        </a:solidFill>
                        <a:latin typeface="Cambria Math" panose="02040503050406030204" pitchFamily="18" charset="0"/>
                      </a:rPr>
                      <m:t>𝟎</m:t>
                    </m:r>
                    <m:r>
                      <a:rPr lang="en-US" b="1" i="1" smtClean="0">
                        <a:solidFill>
                          <a:schemeClr val="accent6">
                            <a:lumMod val="75000"/>
                          </a:schemeClr>
                        </a:solidFill>
                        <a:latin typeface="Cambria Math" panose="02040503050406030204" pitchFamily="18" charset="0"/>
                      </a:rPr>
                      <m:t>.</m:t>
                    </m:r>
                    <m:f>
                      <m:fPr>
                        <m:ctrlPr>
                          <a:rPr lang="en-US" b="1" i="1" smtClean="0">
                            <a:solidFill>
                              <a:schemeClr val="accent6">
                                <a:lumMod val="75000"/>
                              </a:schemeClr>
                            </a:solidFill>
                            <a:latin typeface="Cambria Math" panose="02040503050406030204" pitchFamily="18" charset="0"/>
                          </a:rPr>
                        </m:ctrlPr>
                      </m:fPr>
                      <m:num>
                        <m:r>
                          <a:rPr lang="en-US" b="1" i="1" smtClean="0">
                            <a:solidFill>
                              <a:schemeClr val="accent6">
                                <a:lumMod val="75000"/>
                              </a:schemeClr>
                            </a:solidFill>
                            <a:latin typeface="Cambria Math" panose="02040503050406030204" pitchFamily="18" charset="0"/>
                          </a:rPr>
                          <m:t>𝟏𝟗𝟔</m:t>
                        </m:r>
                      </m:num>
                      <m:den>
                        <m:r>
                          <a:rPr lang="en-US" b="1" i="1" smtClean="0">
                            <a:solidFill>
                              <a:schemeClr val="accent6">
                                <a:lumMod val="75000"/>
                              </a:schemeClr>
                            </a:solidFill>
                            <a:latin typeface="Cambria Math" panose="02040503050406030204" pitchFamily="18" charset="0"/>
                          </a:rPr>
                          <m:t>𝟐𝟎𝟎</m:t>
                        </m:r>
                      </m:den>
                    </m:f>
                    <m:r>
                      <a:rPr lang="en-US" b="1" i="0" smtClean="0">
                        <a:solidFill>
                          <a:schemeClr val="accent6">
                            <a:lumMod val="75000"/>
                          </a:schemeClr>
                        </a:solidFill>
                        <a:latin typeface="Cambria Math" panose="02040503050406030204" pitchFamily="18" charset="0"/>
                      </a:rPr>
                      <m:t>=</m:t>
                    </m:r>
                    <m:r>
                      <a:rPr lang="en-US" b="1" i="0" smtClean="0">
                        <a:solidFill>
                          <a:schemeClr val="accent6">
                            <a:lumMod val="75000"/>
                          </a:schemeClr>
                        </a:solidFill>
                        <a:latin typeface="Cambria Math" panose="02040503050406030204" pitchFamily="18" charset="0"/>
                      </a:rPr>
                      <m:t>𝟒𝟎</m:t>
                    </m:r>
                    <m:r>
                      <a:rPr lang="en-US" b="1" i="0" smtClean="0">
                        <a:solidFill>
                          <a:schemeClr val="accent6">
                            <a:lumMod val="75000"/>
                          </a:schemeClr>
                        </a:solidFill>
                        <a:latin typeface="Cambria Math" panose="02040503050406030204" pitchFamily="18" charset="0"/>
                      </a:rPr>
                      <m:t> </m:t>
                    </m:r>
                  </m:oMath>
                </a14:m>
                <a:endParaRPr lang="el-GR" b="1" dirty="0">
                  <a:solidFill>
                    <a:schemeClr val="accent6">
                      <a:lumMod val="75000"/>
                    </a:schemeClr>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1475656" y="5489011"/>
                <a:ext cx="4297651" cy="400110"/>
              </a:xfrm>
              <a:prstGeom prst="rect">
                <a:avLst/>
              </a:prstGeom>
              <a:blipFill rotWithShape="0">
                <a:blip r:embed="rId2"/>
                <a:stretch>
                  <a:fillRect l="-1844" t="-4545" r="-284" b="-19697"/>
                </a:stretch>
              </a:blipFill>
            </p:spPr>
            <p:txBody>
              <a:bodyPr/>
              <a:lstStyle/>
              <a:p>
                <a:r>
                  <a:rPr lang="el-GR">
                    <a:noFill/>
                  </a:rPr>
                  <a:t> </a:t>
                </a:r>
              </a:p>
            </p:txBody>
          </p:sp>
        </mc:Fallback>
      </mc:AlternateContent>
      <p:sp>
        <p:nvSpPr>
          <p:cNvPr id="11" name="TextBox 10"/>
          <p:cNvSpPr txBox="1"/>
          <p:nvPr/>
        </p:nvSpPr>
        <p:spPr>
          <a:xfrm>
            <a:off x="723458" y="363135"/>
            <a:ext cx="1976334" cy="461665"/>
          </a:xfrm>
          <a:prstGeom prst="rect">
            <a:avLst/>
          </a:prstGeom>
          <a:noFill/>
        </p:spPr>
        <p:txBody>
          <a:bodyPr wrap="square" rtlCol="0">
            <a:spAutoFit/>
          </a:bodyPr>
          <a:lstStyle/>
          <a:p>
            <a:r>
              <a:rPr lang="el-GR" sz="2400" b="1" dirty="0">
                <a:solidFill>
                  <a:schemeClr val="accent6">
                    <a:lumMod val="75000"/>
                  </a:schemeClr>
                </a:solidFill>
              </a:rPr>
              <a:t>Πρόβλημα</a:t>
            </a:r>
            <a:r>
              <a:rPr lang="en-US" sz="2400" b="1" dirty="0">
                <a:solidFill>
                  <a:schemeClr val="accent6">
                    <a:lumMod val="75000"/>
                  </a:schemeClr>
                </a:solidFill>
              </a:rPr>
              <a:t>:</a:t>
            </a:r>
            <a:endParaRPr lang="el-GR" sz="2400" b="1" dirty="0">
              <a:solidFill>
                <a:schemeClr val="accent6">
                  <a:lumMod val="75000"/>
                </a:schemeClr>
              </a:solidFill>
            </a:endParaRPr>
          </a:p>
        </p:txBody>
      </p:sp>
      <p:sp>
        <p:nvSpPr>
          <p:cNvPr id="12" name="TextBox 11"/>
          <p:cNvSpPr txBox="1"/>
          <p:nvPr/>
        </p:nvSpPr>
        <p:spPr>
          <a:xfrm>
            <a:off x="404239" y="6059717"/>
            <a:ext cx="8421456" cy="646331"/>
          </a:xfrm>
          <a:prstGeom prst="rect">
            <a:avLst/>
          </a:prstGeom>
          <a:noFill/>
        </p:spPr>
        <p:txBody>
          <a:bodyPr wrap="square" rtlCol="0">
            <a:spAutoFit/>
          </a:bodyPr>
          <a:lstStyle/>
          <a:p>
            <a:r>
              <a:rPr lang="el-GR" dirty="0" smtClean="0"/>
              <a:t>Αφού το αναμενόμενο  κέρδος  είναι μικρότερο του ποσού του ενός λαχνού (50 ευρώ) προφανώς δεν συμφέρει να παίξουμε.   </a:t>
            </a:r>
            <a:endParaRPr lang="el-GR" dirty="0"/>
          </a:p>
        </p:txBody>
      </p:sp>
    </p:spTree>
    <p:extLst>
      <p:ext uri="{BB962C8B-B14F-4D97-AF65-F5344CB8AC3E}">
        <p14:creationId xmlns:p14="http://schemas.microsoft.com/office/powerpoint/2010/main" xmlns="" val="96024481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Ομάδα 4"/>
          <p:cNvGrpSpPr/>
          <p:nvPr/>
        </p:nvGrpSpPr>
        <p:grpSpPr>
          <a:xfrm>
            <a:off x="315279" y="260648"/>
            <a:ext cx="7857121" cy="6264696"/>
            <a:chOff x="315279" y="260648"/>
            <a:chExt cx="7857121" cy="6264696"/>
          </a:xfrm>
        </p:grpSpPr>
        <p:pic>
          <p:nvPicPr>
            <p:cNvPr id="2" name="Εικόνα 1"/>
            <p:cNvPicPr>
              <a:picLocks noChangeAspect="1"/>
            </p:cNvPicPr>
            <p:nvPr/>
          </p:nvPicPr>
          <p:blipFill>
            <a:blip r:embed="rId2"/>
            <a:stretch>
              <a:fillRect/>
            </a:stretch>
          </p:blipFill>
          <p:spPr>
            <a:xfrm>
              <a:off x="323528" y="260648"/>
              <a:ext cx="7848872" cy="5040560"/>
            </a:xfrm>
            <a:prstGeom prst="rect">
              <a:avLst/>
            </a:prstGeom>
          </p:spPr>
        </p:pic>
        <p:pic>
          <p:nvPicPr>
            <p:cNvPr id="3" name="Εικόνα 2"/>
            <p:cNvPicPr>
              <a:picLocks noChangeAspect="1"/>
            </p:cNvPicPr>
            <p:nvPr/>
          </p:nvPicPr>
          <p:blipFill>
            <a:blip r:embed="rId3"/>
            <a:stretch>
              <a:fillRect/>
            </a:stretch>
          </p:blipFill>
          <p:spPr>
            <a:xfrm>
              <a:off x="381438" y="6021288"/>
              <a:ext cx="4536504" cy="504056"/>
            </a:xfrm>
            <a:prstGeom prst="rect">
              <a:avLst/>
            </a:prstGeom>
          </p:spPr>
        </p:pic>
        <p:sp>
          <p:nvSpPr>
            <p:cNvPr id="4" name="TextBox 3"/>
            <p:cNvSpPr txBox="1"/>
            <p:nvPr/>
          </p:nvSpPr>
          <p:spPr>
            <a:xfrm>
              <a:off x="315279" y="5445224"/>
              <a:ext cx="6480720" cy="369332"/>
            </a:xfrm>
            <a:prstGeom prst="rect">
              <a:avLst/>
            </a:prstGeom>
            <a:noFill/>
          </p:spPr>
          <p:txBody>
            <a:bodyPr wrap="square" rtlCol="0">
              <a:spAutoFit/>
            </a:bodyPr>
            <a:lstStyle/>
            <a:p>
              <a:r>
                <a:rPr lang="el-GR" b="1" dirty="0" smtClean="0">
                  <a:solidFill>
                    <a:schemeClr val="accent6">
                      <a:lumMod val="75000"/>
                    </a:schemeClr>
                  </a:solidFill>
                </a:rPr>
                <a:t>Πολλές φορές χρησιμοποιείται ο τύπος  </a:t>
              </a:r>
              <a:endParaRPr lang="el-GR" b="1" dirty="0">
                <a:solidFill>
                  <a:schemeClr val="accent6">
                    <a:lumMod val="75000"/>
                  </a:schemeClr>
                </a:solidFill>
              </a:endParaRPr>
            </a:p>
          </p:txBody>
        </p:sp>
      </p:grpSp>
      <p:sp>
        <p:nvSpPr>
          <p:cNvPr id="7" name="Θέση αριθμού διαφάνειας 6"/>
          <p:cNvSpPr>
            <a:spLocks noGrp="1"/>
          </p:cNvSpPr>
          <p:nvPr>
            <p:ph type="sldNum" sz="quarter" idx="12"/>
          </p:nvPr>
        </p:nvSpPr>
        <p:spPr/>
        <p:txBody>
          <a:bodyPr/>
          <a:lstStyle/>
          <a:p>
            <a:fld id="{FC53442B-9059-4995-AD00-11B44EEE6C23}" type="slidenum">
              <a:rPr lang="en-US" altLang="el-GR" smtClean="0">
                <a:solidFill>
                  <a:srgbClr val="000000"/>
                </a:solidFill>
              </a:rPr>
              <a:pPr/>
              <a:t>104</a:t>
            </a:fld>
            <a:endParaRPr lang="en-US" altLang="el-GR">
              <a:solidFill>
                <a:srgbClr val="000000"/>
              </a:solidFill>
            </a:endParaRPr>
          </a:p>
        </p:txBody>
      </p:sp>
    </p:spTree>
    <p:extLst>
      <p:ext uri="{BB962C8B-B14F-4D97-AF65-F5344CB8AC3E}">
        <p14:creationId xmlns:p14="http://schemas.microsoft.com/office/powerpoint/2010/main" xmlns="" val="1450369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23528" y="836712"/>
            <a:ext cx="8280920" cy="5940127"/>
          </a:xfrm>
          <a:prstGeom prst="rect">
            <a:avLst/>
          </a:prstGeom>
        </p:spPr>
      </p:pic>
      <p:sp>
        <p:nvSpPr>
          <p:cNvPr id="4" name="TextBox 3"/>
          <p:cNvSpPr txBox="1"/>
          <p:nvPr/>
        </p:nvSpPr>
        <p:spPr>
          <a:xfrm>
            <a:off x="312776" y="14469"/>
            <a:ext cx="4979303" cy="646331"/>
          </a:xfrm>
          <a:prstGeom prst="rect">
            <a:avLst/>
          </a:prstGeom>
          <a:noFill/>
          <a:ln w="28575">
            <a:solidFill>
              <a:srgbClr val="C00000"/>
            </a:solidFill>
          </a:ln>
        </p:spPr>
        <p:txBody>
          <a:bodyPr wrap="square" rtlCol="0">
            <a:spAutoFit/>
          </a:bodyPr>
          <a:lstStyle/>
          <a:p>
            <a:r>
              <a:rPr lang="el-GR" sz="3600" b="1" spc="300" dirty="0" smtClean="0">
                <a:solidFill>
                  <a:schemeClr val="accent6">
                    <a:lumMod val="75000"/>
                  </a:schemeClr>
                </a:solidFill>
              </a:rPr>
              <a:t>Τυπική απόκλιση </a:t>
            </a:r>
            <a:endParaRPr lang="el-GR" sz="3600" b="1" spc="300" dirty="0">
              <a:solidFill>
                <a:schemeClr val="accent6">
                  <a:lumMod val="75000"/>
                </a:schemeClr>
              </a:solidFill>
            </a:endParaRPr>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105</a:t>
            </a:fld>
            <a:endParaRPr lang="en-US" altLang="el-GR">
              <a:solidFill>
                <a:srgbClr val="000000"/>
              </a:solidFill>
            </a:endParaRPr>
          </a:p>
        </p:txBody>
      </p:sp>
    </p:spTree>
    <p:extLst>
      <p:ext uri="{BB962C8B-B14F-4D97-AF65-F5344CB8AC3E}">
        <p14:creationId xmlns:p14="http://schemas.microsoft.com/office/powerpoint/2010/main" xmlns="" val="378063056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179512" y="764704"/>
            <a:ext cx="8424862" cy="1470025"/>
          </a:xfrm>
        </p:spPr>
        <p:txBody>
          <a:bodyPr/>
          <a:lstStyle/>
          <a:p>
            <a:pPr eaLnBrk="1" hangingPunct="1"/>
            <a:r>
              <a:rPr lang="el-GR" altLang="el-GR" sz="4800" b="1" dirty="0" smtClean="0">
                <a:solidFill>
                  <a:srgbClr val="002060"/>
                </a:solidFill>
              </a:rPr>
              <a:t>Θεωρητικές Κατανομές Πιθανότητας</a:t>
            </a:r>
          </a:p>
        </p:txBody>
      </p:sp>
      <p:sp>
        <p:nvSpPr>
          <p:cNvPr id="13315" name="Rectangle 3"/>
          <p:cNvSpPr>
            <a:spLocks noGrp="1" noChangeArrowheads="1"/>
          </p:cNvSpPr>
          <p:nvPr>
            <p:ph type="subTitle" idx="1"/>
          </p:nvPr>
        </p:nvSpPr>
        <p:spPr>
          <a:xfrm>
            <a:off x="1187624" y="2708920"/>
            <a:ext cx="6840760" cy="3096344"/>
          </a:xfrm>
        </p:spPr>
        <p:txBody>
          <a:bodyPr/>
          <a:lstStyle/>
          <a:p>
            <a:pPr algn="just" eaLnBrk="1" hangingPunct="1">
              <a:lnSpc>
                <a:spcPct val="150000"/>
              </a:lnSpc>
              <a:buFontTx/>
              <a:buChar char="•"/>
            </a:pPr>
            <a:r>
              <a:rPr lang="el-GR" altLang="el-GR" sz="2800" dirty="0" smtClean="0"/>
              <a:t>Διακριτών Τυχαίων Μεταβλητών</a:t>
            </a:r>
          </a:p>
          <a:p>
            <a:pPr lvl="1" algn="just" eaLnBrk="1" hangingPunct="1">
              <a:lnSpc>
                <a:spcPct val="150000"/>
              </a:lnSpc>
              <a:buFontTx/>
              <a:buChar char="–"/>
            </a:pPr>
            <a:r>
              <a:rPr lang="el-GR" altLang="el-GR" sz="2400" dirty="0" smtClean="0"/>
              <a:t>Διωνυμική Κατανομή</a:t>
            </a:r>
          </a:p>
          <a:p>
            <a:pPr lvl="1" algn="just" eaLnBrk="1" hangingPunct="1">
              <a:lnSpc>
                <a:spcPct val="150000"/>
              </a:lnSpc>
              <a:buFontTx/>
              <a:buChar char="–"/>
            </a:pPr>
            <a:r>
              <a:rPr lang="el-GR" altLang="el-GR" sz="2400" dirty="0" smtClean="0"/>
              <a:t>Κατανομή </a:t>
            </a:r>
            <a:r>
              <a:rPr lang="en-US" altLang="el-GR" sz="2400" dirty="0" smtClean="0"/>
              <a:t>Poisson</a:t>
            </a:r>
            <a:endParaRPr lang="el-GR" altLang="el-GR" sz="2400" dirty="0" smtClean="0"/>
          </a:p>
          <a:p>
            <a:pPr lvl="1" algn="just" eaLnBrk="1" hangingPunct="1">
              <a:buFontTx/>
              <a:buChar char="–"/>
            </a:pPr>
            <a:endParaRPr lang="el-GR" altLang="el-GR" sz="2400" dirty="0" smtClean="0"/>
          </a:p>
          <a:p>
            <a:pPr algn="just" eaLnBrk="1" hangingPunct="1">
              <a:buFontTx/>
              <a:buChar char="•"/>
            </a:pPr>
            <a:r>
              <a:rPr lang="el-GR" altLang="el-GR" sz="2800" dirty="0" smtClean="0"/>
              <a:t>Συνεχών Τυχαίων Μεταβλητών</a:t>
            </a:r>
          </a:p>
        </p:txBody>
      </p:sp>
      <p:sp>
        <p:nvSpPr>
          <p:cNvPr id="3" name="Θέση αριθμού διαφάνειας 2"/>
          <p:cNvSpPr>
            <a:spLocks noGrp="1"/>
          </p:cNvSpPr>
          <p:nvPr>
            <p:ph type="sldNum" sz="quarter" idx="12"/>
          </p:nvPr>
        </p:nvSpPr>
        <p:spPr/>
        <p:txBody>
          <a:bodyPr/>
          <a:lstStyle/>
          <a:p>
            <a:fld id="{8A49F2EC-0D2C-4B86-88D1-B8724EED33E7}" type="slidenum">
              <a:rPr lang="en-US" altLang="el-GR" smtClean="0">
                <a:solidFill>
                  <a:srgbClr val="000000"/>
                </a:solidFill>
              </a:rPr>
              <a:pPr/>
              <a:t>106</a:t>
            </a:fld>
            <a:endParaRPr lang="en-US" altLang="el-GR">
              <a:solidFill>
                <a:srgbClr val="000000"/>
              </a:solidFill>
            </a:endParaRPr>
          </a:p>
        </p:txBody>
      </p:sp>
    </p:spTree>
    <p:extLst>
      <p:ext uri="{BB962C8B-B14F-4D97-AF65-F5344CB8AC3E}">
        <p14:creationId xmlns:p14="http://schemas.microsoft.com/office/powerpoint/2010/main" xmlns="" val="25389513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92359" y="-315416"/>
            <a:ext cx="8713788" cy="1268413"/>
          </a:xfrm>
        </p:spPr>
        <p:txBody>
          <a:bodyPr/>
          <a:lstStyle/>
          <a:p>
            <a:pPr eaLnBrk="1" hangingPunct="1"/>
            <a:r>
              <a:rPr lang="el-GR" altLang="el-GR" sz="4800" b="1" dirty="0" smtClean="0">
                <a:solidFill>
                  <a:schemeClr val="accent6">
                    <a:lumMod val="75000"/>
                  </a:schemeClr>
                </a:solidFill>
              </a:rPr>
              <a:t>Διωνυμική</a:t>
            </a:r>
            <a:r>
              <a:rPr lang="el-GR" altLang="el-GR" sz="4000" b="1" dirty="0" smtClean="0">
                <a:solidFill>
                  <a:schemeClr val="accent6">
                    <a:lumMod val="75000"/>
                  </a:schemeClr>
                </a:solidFill>
              </a:rPr>
              <a:t> </a:t>
            </a:r>
            <a:r>
              <a:rPr lang="el-GR" altLang="el-GR" sz="3600" b="1" dirty="0" smtClean="0">
                <a:solidFill>
                  <a:schemeClr val="accent6">
                    <a:lumMod val="75000"/>
                  </a:schemeClr>
                </a:solidFill>
              </a:rPr>
              <a:t>Κατανομή Πιθανότητας</a:t>
            </a:r>
          </a:p>
        </p:txBody>
      </p:sp>
      <p:sp>
        <p:nvSpPr>
          <p:cNvPr id="14339" name="Rectangle 3"/>
          <p:cNvSpPr>
            <a:spLocks noGrp="1" noChangeArrowheads="1"/>
          </p:cNvSpPr>
          <p:nvPr>
            <p:ph type="subTitle" idx="1"/>
          </p:nvPr>
        </p:nvSpPr>
        <p:spPr>
          <a:xfrm>
            <a:off x="179512" y="980786"/>
            <a:ext cx="8819005" cy="5688574"/>
          </a:xfrm>
        </p:spPr>
        <p:txBody>
          <a:bodyPr/>
          <a:lstStyle/>
          <a:p>
            <a:pPr algn="just" eaLnBrk="1" hangingPunct="1">
              <a:lnSpc>
                <a:spcPct val="95000"/>
              </a:lnSpc>
              <a:spcBef>
                <a:spcPct val="30000"/>
              </a:spcBef>
            </a:pPr>
            <a:r>
              <a:rPr lang="el-GR" altLang="el-GR" sz="2400" dirty="0" smtClean="0"/>
              <a:t>Κάθε πείραμα του οποίου το αποτέλεσμα καθορίζεται από δύο μόνο ενδεχόμενα, τα οποία είναι ασυμβίβαστα μεταξύ τους, ονομάζεται </a:t>
            </a:r>
            <a:r>
              <a:rPr lang="el-GR" altLang="el-GR" sz="2400" b="1" dirty="0" smtClean="0">
                <a:solidFill>
                  <a:schemeClr val="accent6">
                    <a:lumMod val="75000"/>
                  </a:schemeClr>
                </a:solidFill>
              </a:rPr>
              <a:t>δοκιμή </a:t>
            </a:r>
            <a:r>
              <a:rPr lang="en-US" altLang="el-GR" sz="2400" b="1" dirty="0" smtClean="0">
                <a:solidFill>
                  <a:schemeClr val="accent6">
                    <a:lumMod val="75000"/>
                  </a:schemeClr>
                </a:solidFill>
              </a:rPr>
              <a:t>Bernoulli</a:t>
            </a:r>
            <a:endParaRPr lang="el-GR" altLang="el-GR" sz="2400" b="1" dirty="0" smtClean="0">
              <a:solidFill>
                <a:schemeClr val="accent6">
                  <a:lumMod val="75000"/>
                </a:schemeClr>
              </a:solidFill>
            </a:endParaRPr>
          </a:p>
          <a:p>
            <a:pPr algn="just" eaLnBrk="1" hangingPunct="1">
              <a:lnSpc>
                <a:spcPct val="95000"/>
              </a:lnSpc>
              <a:spcBef>
                <a:spcPct val="30000"/>
              </a:spcBef>
            </a:pPr>
            <a:r>
              <a:rPr lang="el-GR" altLang="el-GR" sz="2400" dirty="0" smtClean="0"/>
              <a:t>Μια ακολουθία από δοκιμές </a:t>
            </a:r>
            <a:r>
              <a:rPr lang="en-US" altLang="el-GR" sz="2400" dirty="0" smtClean="0"/>
              <a:t>Bernoulli </a:t>
            </a:r>
            <a:r>
              <a:rPr lang="el-GR" altLang="el-GR" sz="2400" dirty="0" smtClean="0"/>
              <a:t>ονομάζεται </a:t>
            </a:r>
            <a:r>
              <a:rPr lang="el-GR" altLang="el-GR" sz="2400" b="1" dirty="0" smtClean="0">
                <a:solidFill>
                  <a:schemeClr val="accent6">
                    <a:lumMod val="75000"/>
                  </a:schemeClr>
                </a:solidFill>
              </a:rPr>
              <a:t>πείραμα </a:t>
            </a:r>
            <a:r>
              <a:rPr lang="en-US" altLang="el-GR" sz="2400" b="1" dirty="0" smtClean="0">
                <a:solidFill>
                  <a:schemeClr val="accent6">
                    <a:lumMod val="75000"/>
                  </a:schemeClr>
                </a:solidFill>
              </a:rPr>
              <a:t>Bernoulli</a:t>
            </a:r>
            <a:r>
              <a:rPr lang="en-US" altLang="el-GR" sz="2400" dirty="0" smtClean="0">
                <a:solidFill>
                  <a:schemeClr val="accent6">
                    <a:lumMod val="75000"/>
                  </a:schemeClr>
                </a:solidFill>
              </a:rPr>
              <a:t> </a:t>
            </a:r>
            <a:r>
              <a:rPr lang="el-GR" altLang="el-GR" sz="2400" dirty="0" smtClean="0"/>
              <a:t>όταν:</a:t>
            </a:r>
          </a:p>
          <a:p>
            <a:pPr marL="271463" algn="just" eaLnBrk="1" hangingPunct="1">
              <a:lnSpc>
                <a:spcPct val="95000"/>
              </a:lnSpc>
              <a:spcBef>
                <a:spcPct val="30000"/>
              </a:spcBef>
              <a:buFontTx/>
              <a:buChar char="•"/>
            </a:pPr>
            <a:r>
              <a:rPr lang="el-GR" altLang="el-GR" sz="2400" i="1" dirty="0" smtClean="0">
                <a:solidFill>
                  <a:schemeClr val="accent6">
                    <a:lumMod val="75000"/>
                  </a:schemeClr>
                </a:solidFill>
              </a:rPr>
              <a:t>Κάθε δοκιμή έχει ως αποτέλεσμα ένα μόνο από δύο δυνατά ενδεχόμενα ( επιτυχία: </a:t>
            </a:r>
            <a:r>
              <a:rPr lang="el-GR" altLang="el-GR" sz="2800" b="1" i="1" dirty="0" smtClean="0">
                <a:solidFill>
                  <a:schemeClr val="accent6">
                    <a:lumMod val="75000"/>
                  </a:schemeClr>
                </a:solidFill>
              </a:rPr>
              <a:t>ε</a:t>
            </a:r>
            <a:r>
              <a:rPr lang="en-US" altLang="el-GR" sz="2400" i="1" dirty="0" smtClean="0">
                <a:solidFill>
                  <a:schemeClr val="accent6">
                    <a:lumMod val="75000"/>
                  </a:schemeClr>
                </a:solidFill>
              </a:rPr>
              <a:t> </a:t>
            </a:r>
            <a:r>
              <a:rPr lang="el-GR" altLang="el-GR" sz="2400" i="1" dirty="0" smtClean="0">
                <a:solidFill>
                  <a:schemeClr val="accent6">
                    <a:lumMod val="75000"/>
                  </a:schemeClr>
                </a:solidFill>
              </a:rPr>
              <a:t>, αποτυχία: </a:t>
            </a:r>
            <a:r>
              <a:rPr lang="el-GR" altLang="el-GR" sz="2800" b="1" i="1" dirty="0" smtClean="0">
                <a:solidFill>
                  <a:schemeClr val="accent6">
                    <a:lumMod val="75000"/>
                  </a:schemeClr>
                </a:solidFill>
              </a:rPr>
              <a:t>α </a:t>
            </a:r>
            <a:r>
              <a:rPr lang="el-GR" altLang="el-GR" sz="2400" i="1" dirty="0" smtClean="0">
                <a:solidFill>
                  <a:schemeClr val="accent6">
                    <a:lumMod val="75000"/>
                  </a:schemeClr>
                </a:solidFill>
              </a:rPr>
              <a:t>)</a:t>
            </a:r>
            <a:endParaRPr lang="en-US" altLang="el-GR" sz="2400" i="1" dirty="0" smtClean="0">
              <a:solidFill>
                <a:schemeClr val="accent6">
                  <a:lumMod val="75000"/>
                </a:schemeClr>
              </a:solidFill>
            </a:endParaRPr>
          </a:p>
          <a:p>
            <a:pPr marL="271463" algn="just" eaLnBrk="1" hangingPunct="1">
              <a:lnSpc>
                <a:spcPct val="95000"/>
              </a:lnSpc>
              <a:spcBef>
                <a:spcPct val="30000"/>
              </a:spcBef>
              <a:buFontTx/>
              <a:buChar char="•"/>
            </a:pPr>
            <a:endParaRPr lang="el-GR" altLang="el-GR" sz="2400" i="1" dirty="0" smtClean="0">
              <a:solidFill>
                <a:schemeClr val="accent6">
                  <a:lumMod val="75000"/>
                </a:schemeClr>
              </a:solidFill>
            </a:endParaRPr>
          </a:p>
          <a:p>
            <a:pPr marL="271463" algn="just" eaLnBrk="1" hangingPunct="1">
              <a:lnSpc>
                <a:spcPct val="95000"/>
              </a:lnSpc>
              <a:spcBef>
                <a:spcPct val="30000"/>
              </a:spcBef>
              <a:buFontTx/>
              <a:buChar char="•"/>
            </a:pPr>
            <a:r>
              <a:rPr lang="el-GR" altLang="el-GR" sz="2400" i="1" dirty="0" smtClean="0">
                <a:solidFill>
                  <a:schemeClr val="accent6">
                    <a:lumMod val="75000"/>
                  </a:schemeClr>
                </a:solidFill>
              </a:rPr>
              <a:t>Η πιθανότητα </a:t>
            </a:r>
            <a:r>
              <a:rPr lang="en-US" altLang="el-GR" sz="2400" i="1" dirty="0" smtClean="0">
                <a:solidFill>
                  <a:schemeClr val="accent6">
                    <a:lumMod val="75000"/>
                  </a:schemeClr>
                </a:solidFill>
              </a:rPr>
              <a:t>p</a:t>
            </a:r>
            <a:r>
              <a:rPr lang="el-GR" altLang="el-GR" sz="2400" i="1" dirty="0" smtClean="0">
                <a:solidFill>
                  <a:schemeClr val="accent6">
                    <a:lumMod val="75000"/>
                  </a:schemeClr>
                </a:solidFill>
              </a:rPr>
              <a:t> μιας επιτυχίας είναι η ίδια σε όλες τις δοκιμές. Ισχύει </a:t>
            </a:r>
            <a:r>
              <a:rPr lang="en-US" altLang="el-GR" sz="2400" b="1" i="1" dirty="0" smtClean="0">
                <a:solidFill>
                  <a:schemeClr val="accent6">
                    <a:lumMod val="75000"/>
                  </a:schemeClr>
                </a:solidFill>
              </a:rPr>
              <a:t>q=1-p</a:t>
            </a:r>
            <a:r>
              <a:rPr lang="el-GR" altLang="el-GR" sz="2400" i="1" dirty="0" smtClean="0">
                <a:solidFill>
                  <a:schemeClr val="accent6">
                    <a:lumMod val="75000"/>
                  </a:schemeClr>
                </a:solidFill>
              </a:rPr>
              <a:t>,</a:t>
            </a:r>
            <a:r>
              <a:rPr lang="en-US" altLang="el-GR" sz="2400" i="1" dirty="0" smtClean="0">
                <a:solidFill>
                  <a:schemeClr val="accent6">
                    <a:lumMod val="75000"/>
                  </a:schemeClr>
                </a:solidFill>
              </a:rPr>
              <a:t> </a:t>
            </a:r>
            <a:r>
              <a:rPr lang="el-GR" altLang="el-GR" sz="2400" i="1" dirty="0" smtClean="0">
                <a:solidFill>
                  <a:schemeClr val="accent6">
                    <a:lumMod val="75000"/>
                  </a:schemeClr>
                </a:solidFill>
              </a:rPr>
              <a:t>αφού γνωρίζουμε ότι  </a:t>
            </a:r>
            <a:r>
              <a:rPr lang="en-US" altLang="el-GR" sz="2400" b="1" i="1" dirty="0" smtClean="0">
                <a:solidFill>
                  <a:schemeClr val="accent6">
                    <a:lumMod val="75000"/>
                  </a:schemeClr>
                </a:solidFill>
              </a:rPr>
              <a:t>p</a:t>
            </a:r>
            <a:r>
              <a:rPr lang="el-GR" altLang="el-GR" sz="2400" b="1" i="1" dirty="0" smtClean="0">
                <a:solidFill>
                  <a:schemeClr val="accent6">
                    <a:lumMod val="75000"/>
                  </a:schemeClr>
                </a:solidFill>
              </a:rPr>
              <a:t> </a:t>
            </a:r>
            <a:r>
              <a:rPr lang="en-US" altLang="el-GR" sz="2400" b="1" i="1" dirty="0" smtClean="0">
                <a:solidFill>
                  <a:schemeClr val="accent6">
                    <a:lumMod val="75000"/>
                  </a:schemeClr>
                </a:solidFill>
              </a:rPr>
              <a:t>+</a:t>
            </a:r>
            <a:r>
              <a:rPr lang="el-GR" altLang="el-GR" sz="2400" b="1" i="1" dirty="0" smtClean="0">
                <a:solidFill>
                  <a:schemeClr val="accent6">
                    <a:lumMod val="75000"/>
                  </a:schemeClr>
                </a:solidFill>
              </a:rPr>
              <a:t> </a:t>
            </a:r>
            <a:r>
              <a:rPr lang="en-US" altLang="el-GR" sz="2400" b="1" i="1" dirty="0" smtClean="0">
                <a:solidFill>
                  <a:schemeClr val="accent6">
                    <a:lumMod val="75000"/>
                  </a:schemeClr>
                </a:solidFill>
              </a:rPr>
              <a:t>q</a:t>
            </a:r>
            <a:r>
              <a:rPr lang="el-GR" altLang="el-GR" sz="2400" b="1" i="1" dirty="0" smtClean="0">
                <a:solidFill>
                  <a:schemeClr val="accent6">
                    <a:lumMod val="75000"/>
                  </a:schemeClr>
                </a:solidFill>
              </a:rPr>
              <a:t> </a:t>
            </a:r>
            <a:r>
              <a:rPr lang="en-US" altLang="el-GR" sz="2400" b="1" i="1" dirty="0" smtClean="0">
                <a:solidFill>
                  <a:schemeClr val="accent6">
                    <a:lumMod val="75000"/>
                  </a:schemeClr>
                </a:solidFill>
              </a:rPr>
              <a:t>=</a:t>
            </a:r>
            <a:r>
              <a:rPr lang="el-GR" altLang="el-GR" sz="2400" b="1" i="1" dirty="0" smtClean="0">
                <a:solidFill>
                  <a:schemeClr val="accent6">
                    <a:lumMod val="75000"/>
                  </a:schemeClr>
                </a:solidFill>
              </a:rPr>
              <a:t> </a:t>
            </a:r>
            <a:r>
              <a:rPr lang="en-US" altLang="el-GR" sz="2400" b="1" i="1" dirty="0" smtClean="0">
                <a:solidFill>
                  <a:schemeClr val="accent6">
                    <a:lumMod val="75000"/>
                  </a:schemeClr>
                </a:solidFill>
              </a:rPr>
              <a:t>1</a:t>
            </a:r>
          </a:p>
          <a:p>
            <a:pPr marL="271463" algn="just" eaLnBrk="1" hangingPunct="1">
              <a:lnSpc>
                <a:spcPct val="95000"/>
              </a:lnSpc>
              <a:spcBef>
                <a:spcPct val="30000"/>
              </a:spcBef>
              <a:buFontTx/>
              <a:buChar char="•"/>
            </a:pPr>
            <a:endParaRPr lang="en-US" altLang="el-GR" sz="2400" b="1" i="1" dirty="0" smtClean="0">
              <a:solidFill>
                <a:schemeClr val="accent6">
                  <a:lumMod val="75000"/>
                </a:schemeClr>
              </a:solidFill>
            </a:endParaRPr>
          </a:p>
          <a:p>
            <a:pPr marL="271463" algn="just" eaLnBrk="1" hangingPunct="1">
              <a:lnSpc>
                <a:spcPct val="95000"/>
              </a:lnSpc>
              <a:spcBef>
                <a:spcPct val="30000"/>
              </a:spcBef>
              <a:buFontTx/>
              <a:buChar char="•"/>
            </a:pPr>
            <a:r>
              <a:rPr lang="el-GR" altLang="el-GR" sz="2400" i="1" dirty="0" smtClean="0">
                <a:solidFill>
                  <a:schemeClr val="accent6">
                    <a:lumMod val="75000"/>
                  </a:schemeClr>
                </a:solidFill>
              </a:rPr>
              <a:t>Οι επανειλημμένες δοκιμές είναι ανεξάρτητες μεταξύ τους, δηλαδή το αποτέλεσμα κάθε δοκιμής δεν επηρεάζεται από το αποτέλεσμα άλλων δοκιμών</a:t>
            </a:r>
          </a:p>
        </p:txBody>
      </p:sp>
      <p:sp>
        <p:nvSpPr>
          <p:cNvPr id="3" name="Θέση αριθμού διαφάνειας 2"/>
          <p:cNvSpPr>
            <a:spLocks noGrp="1"/>
          </p:cNvSpPr>
          <p:nvPr>
            <p:ph type="sldNum" sz="quarter" idx="12"/>
          </p:nvPr>
        </p:nvSpPr>
        <p:spPr/>
        <p:txBody>
          <a:bodyPr/>
          <a:lstStyle/>
          <a:p>
            <a:fld id="{8A49F2EC-0D2C-4B86-88D1-B8724EED33E7}" type="slidenum">
              <a:rPr lang="en-US" altLang="el-GR" smtClean="0">
                <a:solidFill>
                  <a:srgbClr val="000000"/>
                </a:solidFill>
              </a:rPr>
              <a:pPr/>
              <a:t>107</a:t>
            </a:fld>
            <a:endParaRPr lang="en-US" altLang="el-GR">
              <a:solidFill>
                <a:srgbClr val="000000"/>
              </a:solidFill>
            </a:endParaRPr>
          </a:p>
        </p:txBody>
      </p:sp>
    </p:spTree>
    <p:extLst>
      <p:ext uri="{BB962C8B-B14F-4D97-AF65-F5344CB8AC3E}">
        <p14:creationId xmlns:p14="http://schemas.microsoft.com/office/powerpoint/2010/main" xmlns="" val="414425729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Ομάδα 9"/>
          <p:cNvGrpSpPr/>
          <p:nvPr/>
        </p:nvGrpSpPr>
        <p:grpSpPr>
          <a:xfrm>
            <a:off x="-14951" y="339675"/>
            <a:ext cx="9158951" cy="6518325"/>
            <a:chOff x="-14951" y="7019"/>
            <a:chExt cx="9158951" cy="6518325"/>
          </a:xfrm>
        </p:grpSpPr>
        <p:grpSp>
          <p:nvGrpSpPr>
            <p:cNvPr id="8" name="Ομάδα 7"/>
            <p:cNvGrpSpPr/>
            <p:nvPr/>
          </p:nvGrpSpPr>
          <p:grpSpPr>
            <a:xfrm>
              <a:off x="-14951" y="7019"/>
              <a:ext cx="9158951" cy="6518325"/>
              <a:chOff x="0" y="7019"/>
              <a:chExt cx="9158951" cy="6518325"/>
            </a:xfrm>
          </p:grpSpPr>
          <p:pic>
            <p:nvPicPr>
              <p:cNvPr id="4" name="Εικόνα 3"/>
              <p:cNvPicPr>
                <a:picLocks noChangeAspect="1"/>
              </p:cNvPicPr>
              <p:nvPr/>
            </p:nvPicPr>
            <p:blipFill>
              <a:blip r:embed="rId2"/>
              <a:stretch>
                <a:fillRect/>
              </a:stretch>
            </p:blipFill>
            <p:spPr>
              <a:xfrm>
                <a:off x="0" y="4941168"/>
                <a:ext cx="9158951" cy="1584176"/>
              </a:xfrm>
              <a:prstGeom prst="rect">
                <a:avLst/>
              </a:prstGeom>
              <a:ln>
                <a:solidFill>
                  <a:srgbClr val="C00000"/>
                </a:solidFill>
              </a:ln>
            </p:spPr>
          </p:pic>
          <p:pic>
            <p:nvPicPr>
              <p:cNvPr id="5" name="Εικόνα 4"/>
              <p:cNvPicPr>
                <a:picLocks noChangeAspect="1"/>
              </p:cNvPicPr>
              <p:nvPr/>
            </p:nvPicPr>
            <p:blipFill>
              <a:blip r:embed="rId3"/>
              <a:stretch>
                <a:fillRect/>
              </a:stretch>
            </p:blipFill>
            <p:spPr>
              <a:xfrm>
                <a:off x="0" y="7019"/>
                <a:ext cx="9144000" cy="1949518"/>
              </a:xfrm>
              <a:prstGeom prst="rect">
                <a:avLst/>
              </a:prstGeom>
              <a:solidFill>
                <a:srgbClr val="C00000">
                  <a:alpha val="79000"/>
                </a:srgbClr>
              </a:solidFill>
              <a:ln w="12700">
                <a:solidFill>
                  <a:srgbClr val="C00000"/>
                </a:solidFill>
              </a:ln>
            </p:spPr>
          </p:pic>
          <p:sp>
            <p:nvSpPr>
              <p:cNvPr id="7" name="Rectangle 2"/>
              <p:cNvSpPr txBox="1">
                <a:spLocks noRot="1" noChangeArrowheads="1"/>
              </p:cNvSpPr>
              <p:nvPr/>
            </p:nvSpPr>
            <p:spPr>
              <a:xfrm>
                <a:off x="226778" y="2566032"/>
                <a:ext cx="8629036" cy="584775"/>
              </a:xfrm>
              <a:prstGeom prst="rect">
                <a:avLst/>
              </a:prstGeom>
              <a:ln w="19050">
                <a:solidFill>
                  <a:srgbClr val="FF0000"/>
                </a:solidFill>
                <a:miter lim="800000"/>
                <a:headEnd/>
                <a:tailEnd/>
              </a:ln>
            </p:spPr>
            <p:txBody>
              <a:bodyPr wrap="square" lIns="36000" tIns="0" bIns="0">
                <a:spAutoFit/>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defRPr/>
                </a:pPr>
                <a:r>
                  <a:rPr lang="en-US" altLang="el-GR" sz="3800" dirty="0" smtClean="0">
                    <a:solidFill>
                      <a:srgbClr val="FF3300"/>
                    </a:solidFill>
                  </a:rPr>
                  <a:t>  </a:t>
                </a:r>
                <a:r>
                  <a:rPr lang="el-GR" altLang="el-GR" sz="3800" dirty="0" smtClean="0">
                    <a:solidFill>
                      <a:srgbClr val="FF3300"/>
                    </a:solidFill>
                  </a:rPr>
                  <a:t>Χ ~ Β (</a:t>
                </a:r>
                <a:r>
                  <a:rPr lang="en-US" altLang="el-GR" sz="3800" dirty="0" smtClean="0">
                    <a:solidFill>
                      <a:srgbClr val="FF3300"/>
                    </a:solidFill>
                  </a:rPr>
                  <a:t>n, p)</a:t>
                </a:r>
                <a:endParaRPr lang="el-GR" altLang="el-GR" sz="3800" dirty="0" smtClean="0">
                  <a:solidFill>
                    <a:srgbClr val="FF3300"/>
                  </a:solidFill>
                </a:endParaRPr>
              </a:p>
            </p:txBody>
          </p:sp>
          <p:sp>
            <p:nvSpPr>
              <p:cNvPr id="9" name="Rectangle 3"/>
              <p:cNvSpPr txBox="1">
                <a:spLocks noRot="1" noChangeArrowheads="1"/>
              </p:cNvSpPr>
              <p:nvPr/>
            </p:nvSpPr>
            <p:spPr>
              <a:xfrm>
                <a:off x="226778" y="3533557"/>
                <a:ext cx="8856984" cy="1024861"/>
              </a:xfrm>
              <a:prstGeom prst="rect">
                <a:avLst/>
              </a:prstGeom>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defRPr/>
                </a:pPr>
                <a:r>
                  <a:rPr lang="el-GR" altLang="el-GR" sz="2400" dirty="0" smtClean="0"/>
                  <a:t>που διαβάζεται: </a:t>
                </a:r>
                <a:r>
                  <a:rPr lang="el-GR" altLang="el-GR" sz="2400" i="1" dirty="0" smtClean="0"/>
                  <a:t>Η τυχαία μεταβλητή Χ κατανέμεται κατά ή ακολουθεί τη Διωνυμική με παραμέτρους </a:t>
                </a:r>
                <a:r>
                  <a:rPr lang="en-US" altLang="el-GR" sz="2400" i="1" dirty="0" smtClean="0"/>
                  <a:t>n, p</a:t>
                </a:r>
                <a:endParaRPr lang="el-GR" altLang="el-GR" sz="2400" i="1" dirty="0" smtClean="0"/>
              </a:p>
            </p:txBody>
          </p:sp>
        </p:grpSp>
        <p:sp>
          <p:nvSpPr>
            <p:cNvPr id="3" name="TextBox 2"/>
            <p:cNvSpPr txBox="1"/>
            <p:nvPr/>
          </p:nvSpPr>
          <p:spPr>
            <a:xfrm>
              <a:off x="1763688" y="9578"/>
              <a:ext cx="6480720" cy="584775"/>
            </a:xfrm>
            <a:prstGeom prst="rect">
              <a:avLst/>
            </a:prstGeom>
            <a:noFill/>
          </p:spPr>
          <p:txBody>
            <a:bodyPr wrap="square" rtlCol="0">
              <a:spAutoFit/>
            </a:bodyPr>
            <a:lstStyle/>
            <a:p>
              <a:r>
                <a:rPr lang="el-GR" dirty="0" smtClean="0"/>
                <a:t> </a:t>
              </a:r>
              <a:r>
                <a:rPr lang="el-GR" sz="2800" b="1" dirty="0" smtClean="0">
                  <a:solidFill>
                    <a:schemeClr val="accent6">
                      <a:lumMod val="75000"/>
                    </a:schemeClr>
                  </a:solidFill>
                </a:rPr>
                <a:t>ΟΡΙΣΜΟΣ</a:t>
              </a:r>
              <a:r>
                <a:rPr lang="el-GR" sz="3200" b="1" dirty="0" smtClean="0">
                  <a:solidFill>
                    <a:schemeClr val="accent6">
                      <a:lumMod val="75000"/>
                    </a:schemeClr>
                  </a:solidFill>
                </a:rPr>
                <a:t> Διωνυμικής κατανομής</a:t>
              </a:r>
              <a:endParaRPr lang="el-GR" sz="3200" b="1" dirty="0">
                <a:solidFill>
                  <a:schemeClr val="accent6">
                    <a:lumMod val="75000"/>
                  </a:schemeClr>
                </a:solidFill>
              </a:endParaRPr>
            </a:p>
          </p:txBody>
        </p:sp>
        <p:sp>
          <p:nvSpPr>
            <p:cNvPr id="6" name="TextBox 5"/>
            <p:cNvSpPr txBox="1"/>
            <p:nvPr/>
          </p:nvSpPr>
          <p:spPr>
            <a:xfrm>
              <a:off x="0" y="12139"/>
              <a:ext cx="1763688" cy="579655"/>
            </a:xfrm>
            <a:prstGeom prst="rect">
              <a:avLst/>
            </a:prstGeom>
            <a:solidFill>
              <a:schemeClr val="bg1"/>
            </a:solidFill>
          </p:spPr>
          <p:txBody>
            <a:bodyPr wrap="square" rtlCol="0">
              <a:spAutoFit/>
            </a:bodyPr>
            <a:lstStyle/>
            <a:p>
              <a:endParaRPr lang="el-GR" dirty="0"/>
            </a:p>
          </p:txBody>
        </p:sp>
      </p:grpSp>
      <p:sp>
        <p:nvSpPr>
          <p:cNvPr id="11" name="Θέση αριθμού διαφάνειας 10"/>
          <p:cNvSpPr>
            <a:spLocks noGrp="1"/>
          </p:cNvSpPr>
          <p:nvPr>
            <p:ph type="sldNum" sz="quarter" idx="12"/>
          </p:nvPr>
        </p:nvSpPr>
        <p:spPr/>
        <p:txBody>
          <a:bodyPr/>
          <a:lstStyle/>
          <a:p>
            <a:fld id="{FC53442B-9059-4995-AD00-11B44EEE6C23}" type="slidenum">
              <a:rPr lang="en-US" altLang="el-GR" smtClean="0">
                <a:solidFill>
                  <a:srgbClr val="000000"/>
                </a:solidFill>
              </a:rPr>
              <a:pPr/>
              <a:t>108</a:t>
            </a:fld>
            <a:endParaRPr lang="en-US" altLang="el-GR">
              <a:solidFill>
                <a:srgbClr val="000000"/>
              </a:solidFill>
            </a:endParaRPr>
          </a:p>
        </p:txBody>
      </p:sp>
    </p:spTree>
    <p:extLst>
      <p:ext uri="{BB962C8B-B14F-4D97-AF65-F5344CB8AC3E}">
        <p14:creationId xmlns:p14="http://schemas.microsoft.com/office/powerpoint/2010/main" xmlns="" val="3100835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Ευθύγραμμο βέλος σύνδεσης 2"/>
          <p:cNvCxnSpPr/>
          <p:nvPr/>
        </p:nvCxnSpPr>
        <p:spPr>
          <a:xfrm>
            <a:off x="2843808" y="5202037"/>
            <a:ext cx="0" cy="6572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347" name="Rectangle 3"/>
          <p:cNvSpPr>
            <a:spLocks noGrp="1" noRot="1" noChangeArrowheads="1"/>
          </p:cNvSpPr>
          <p:nvPr>
            <p:ph type="body" sz="half" idx="1"/>
          </p:nvPr>
        </p:nvSpPr>
        <p:spPr>
          <a:xfrm>
            <a:off x="389725" y="354121"/>
            <a:ext cx="8754275" cy="3124200"/>
          </a:xfrm>
        </p:spPr>
        <p:txBody>
          <a:bodyPr/>
          <a:lstStyle/>
          <a:p>
            <a:pPr eaLnBrk="1" hangingPunct="1">
              <a:lnSpc>
                <a:spcPct val="80000"/>
              </a:lnSpc>
              <a:buFont typeface="Wingdings" panose="05000000000000000000" pitchFamily="2" charset="2"/>
              <a:buNone/>
              <a:defRPr/>
            </a:pPr>
            <a:r>
              <a:rPr lang="el-GR" altLang="el-GR" sz="2800" b="1" i="1" u="sng" dirty="0" err="1">
                <a:solidFill>
                  <a:srgbClr val="C00000"/>
                </a:solidFill>
              </a:rPr>
              <a:t>Α</a:t>
            </a:r>
            <a:r>
              <a:rPr lang="el-GR" altLang="el-GR" sz="2800" b="1" i="1" u="sng" dirty="0" err="1" smtClean="0">
                <a:solidFill>
                  <a:srgbClr val="C00000"/>
                </a:solidFill>
              </a:rPr>
              <a:t>ρα</a:t>
            </a:r>
            <a:r>
              <a:rPr lang="el-GR" altLang="el-GR" sz="2800" b="1" i="1" u="sng" dirty="0" smtClean="0">
                <a:solidFill>
                  <a:srgbClr val="C00000"/>
                </a:solidFill>
              </a:rPr>
              <a:t> </a:t>
            </a:r>
            <a:r>
              <a:rPr lang="el-GR" altLang="el-GR" sz="2800" u="sng" dirty="0" smtClean="0">
                <a:solidFill>
                  <a:srgbClr val="C00000"/>
                </a:solidFill>
              </a:rPr>
              <a:t> </a:t>
            </a:r>
            <a:r>
              <a:rPr lang="en-US" altLang="el-GR" sz="2800" u="sng" dirty="0" smtClean="0">
                <a:solidFill>
                  <a:srgbClr val="C00000"/>
                </a:solidFill>
              </a:rPr>
              <a:t>: </a:t>
            </a:r>
            <a:r>
              <a:rPr lang="el-GR" altLang="el-GR" sz="2800" b="1" i="1" u="sng" dirty="0" smtClean="0">
                <a:solidFill>
                  <a:srgbClr val="C00000"/>
                </a:solidFill>
              </a:rPr>
              <a:t>Αν αναζητούμε την πιθανότητα να έχουμε:</a:t>
            </a:r>
          </a:p>
          <a:p>
            <a:pPr eaLnBrk="1" hangingPunct="1">
              <a:lnSpc>
                <a:spcPct val="150000"/>
              </a:lnSpc>
              <a:defRPr/>
            </a:pPr>
            <a:r>
              <a:rPr lang="el-GR" altLang="el-GR" sz="2600" b="1" i="1" dirty="0" smtClean="0">
                <a:solidFill>
                  <a:srgbClr val="002060"/>
                </a:solidFill>
              </a:rPr>
              <a:t>Ακριβώς </a:t>
            </a:r>
            <a:r>
              <a:rPr lang="en-US" altLang="el-GR" sz="2600" b="1" i="1" dirty="0" smtClean="0">
                <a:solidFill>
                  <a:srgbClr val="002060"/>
                </a:solidFill>
              </a:rPr>
              <a:t> x</a:t>
            </a:r>
            <a:r>
              <a:rPr lang="el-GR" altLang="el-GR" sz="2600" b="1" i="1" dirty="0" smtClean="0">
                <a:solidFill>
                  <a:srgbClr val="002060"/>
                </a:solidFill>
              </a:rPr>
              <a:t> επιτυχίες </a:t>
            </a:r>
          </a:p>
          <a:p>
            <a:pPr marL="0" indent="0" eaLnBrk="1" hangingPunct="1">
              <a:lnSpc>
                <a:spcPct val="150000"/>
              </a:lnSpc>
              <a:spcBef>
                <a:spcPts val="0"/>
              </a:spcBef>
              <a:buNone/>
              <a:defRPr/>
            </a:pPr>
            <a:r>
              <a:rPr lang="el-GR" altLang="el-GR" sz="2600" dirty="0" smtClean="0"/>
              <a:t>        Σε </a:t>
            </a:r>
            <a:r>
              <a:rPr lang="en-US" altLang="el-GR" sz="2600" dirty="0" smtClean="0"/>
              <a:t>n </a:t>
            </a:r>
            <a:r>
              <a:rPr lang="el-GR" altLang="el-GR" sz="2600" dirty="0" smtClean="0"/>
              <a:t>ανεξάρτητες επαναλήψεις </a:t>
            </a:r>
            <a:r>
              <a:rPr lang="en-US" altLang="el-GR" sz="2600" dirty="0" smtClean="0"/>
              <a:t>Bernoulli</a:t>
            </a:r>
          </a:p>
          <a:p>
            <a:pPr marL="631825" indent="-98425" eaLnBrk="1" hangingPunct="1">
              <a:lnSpc>
                <a:spcPct val="150000"/>
              </a:lnSpc>
              <a:spcBef>
                <a:spcPts val="0"/>
              </a:spcBef>
              <a:buNone/>
              <a:defRPr/>
            </a:pPr>
            <a:r>
              <a:rPr lang="el-GR" altLang="el-GR" sz="2600" dirty="0" smtClean="0"/>
              <a:t>  Με σταθερή πιθανότητα επιτυχίας </a:t>
            </a:r>
            <a:r>
              <a:rPr lang="en-US" altLang="el-GR" sz="2600" dirty="0" smtClean="0"/>
              <a:t>p, </a:t>
            </a:r>
            <a:r>
              <a:rPr lang="el-GR" altLang="el-GR" sz="2600" dirty="0" smtClean="0"/>
              <a:t>τότε αυτή        υπολογίζεται από τη </a:t>
            </a:r>
            <a:r>
              <a:rPr lang="el-GR" altLang="el-GR" sz="2600" dirty="0" smtClean="0">
                <a:solidFill>
                  <a:srgbClr val="FF0000"/>
                </a:solidFill>
              </a:rPr>
              <a:t>Διωνυμική Συνάρτηση Πιθανότητας:</a:t>
            </a:r>
          </a:p>
          <a:p>
            <a:pPr eaLnBrk="1" hangingPunct="1">
              <a:lnSpc>
                <a:spcPct val="80000"/>
              </a:lnSpc>
              <a:buFont typeface="Wingdings" panose="05000000000000000000" pitchFamily="2" charset="2"/>
              <a:buNone/>
              <a:defRPr/>
            </a:pPr>
            <a:endParaRPr lang="en-US" altLang="el-GR" sz="2600" dirty="0" smtClean="0">
              <a:solidFill>
                <a:srgbClr val="FF0000"/>
              </a:solidFill>
            </a:endParaRPr>
          </a:p>
          <a:p>
            <a:pPr eaLnBrk="1" hangingPunct="1">
              <a:lnSpc>
                <a:spcPct val="80000"/>
              </a:lnSpc>
              <a:buFont typeface="Wingdings" panose="05000000000000000000" pitchFamily="2" charset="2"/>
              <a:buNone/>
              <a:defRPr/>
            </a:pPr>
            <a:r>
              <a:rPr lang="en-US" altLang="el-GR" sz="900" b="1" dirty="0" smtClean="0">
                <a:solidFill>
                  <a:srgbClr val="FFFF00"/>
                </a:solidFill>
              </a:rPr>
              <a:t>	</a:t>
            </a:r>
            <a:endParaRPr lang="el-GR" altLang="el-GR" sz="900" b="1" baseline="40000" dirty="0" smtClean="0">
              <a:solidFill>
                <a:srgbClr val="FFFF00"/>
              </a:solidFill>
            </a:endParaRPr>
          </a:p>
        </p:txBody>
      </p:sp>
      <p:graphicFrame>
        <p:nvGraphicFramePr>
          <p:cNvPr id="57397" name="Object 53"/>
          <p:cNvGraphicFramePr>
            <a:graphicFrameLocks noGrp="1" noChangeAspect="1"/>
          </p:cNvGraphicFramePr>
          <p:nvPr>
            <p:ph sz="quarter" idx="2"/>
            <p:extLst>
              <p:ext uri="{D42A27DB-BD31-4B8C-83A1-F6EECF244321}">
                <p14:modId xmlns:p14="http://schemas.microsoft.com/office/powerpoint/2010/main" xmlns="" val="2862165155"/>
              </p:ext>
            </p:extLst>
          </p:nvPr>
        </p:nvGraphicFramePr>
        <p:xfrm>
          <a:off x="1187624" y="3515537"/>
          <a:ext cx="5378450" cy="685800"/>
        </p:xfrm>
        <a:graphic>
          <a:graphicData uri="http://schemas.openxmlformats.org/presentationml/2006/ole">
            <p:oleObj spid="_x0000_s32092" name="Εξίσωση" r:id="rId4" imgW="1892160" imgH="241200" progId="Equation.3">
              <p:embed/>
            </p:oleObj>
          </a:graphicData>
        </a:graphic>
      </p:graphicFrame>
      <p:graphicFrame>
        <p:nvGraphicFramePr>
          <p:cNvPr id="57422" name="Object 78"/>
          <p:cNvGraphicFramePr>
            <a:graphicFrameLocks noGrp="1" noChangeAspect="1"/>
          </p:cNvGraphicFramePr>
          <p:nvPr>
            <p:ph sz="quarter" idx="3"/>
            <p:extLst>
              <p:ext uri="{D42A27DB-BD31-4B8C-83A1-F6EECF244321}">
                <p14:modId xmlns:p14="http://schemas.microsoft.com/office/powerpoint/2010/main" xmlns="" val="1508119085"/>
              </p:ext>
            </p:extLst>
          </p:nvPr>
        </p:nvGraphicFramePr>
        <p:xfrm>
          <a:off x="3109913" y="4425950"/>
          <a:ext cx="1925637" cy="1011238"/>
        </p:xfrm>
        <a:graphic>
          <a:graphicData uri="http://schemas.openxmlformats.org/presentationml/2006/ole">
            <p:oleObj spid="_x0000_s32093" name="Εξίσωση" r:id="rId5" imgW="1257120" imgH="660240" progId="Equation.3">
              <p:embed/>
            </p:oleObj>
          </a:graphicData>
        </a:graphic>
      </p:graphicFrame>
      <p:sp>
        <p:nvSpPr>
          <p:cNvPr id="57426" name="Text Box 82"/>
          <p:cNvSpPr txBox="1">
            <a:spLocks noChangeArrowheads="1"/>
          </p:cNvSpPr>
          <p:nvPr/>
        </p:nvSpPr>
        <p:spPr bwMode="auto">
          <a:xfrm>
            <a:off x="1348694" y="4740372"/>
            <a:ext cx="101798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l-GR" altLang="el-GR" sz="2400" dirty="0">
                <a:latin typeface="+mn-lt"/>
              </a:rPr>
              <a:t>Όπου</a:t>
            </a:r>
            <a:r>
              <a:rPr lang="el-GR" altLang="el-GR" b="1" dirty="0" smtClean="0">
                <a:solidFill>
                  <a:srgbClr val="000000"/>
                </a:solidFill>
              </a:rPr>
              <a:t>:</a:t>
            </a:r>
          </a:p>
        </p:txBody>
      </p:sp>
      <p:sp>
        <p:nvSpPr>
          <p:cNvPr id="57427" name="Text Box 83"/>
          <p:cNvSpPr txBox="1">
            <a:spLocks noChangeArrowheads="1"/>
          </p:cNvSpPr>
          <p:nvPr/>
        </p:nvSpPr>
        <p:spPr bwMode="auto">
          <a:xfrm>
            <a:off x="545362" y="5925053"/>
            <a:ext cx="8491133" cy="523220"/>
          </a:xfrm>
          <a:prstGeom prst="rect">
            <a:avLst/>
          </a:prstGeom>
          <a:noFill/>
          <a:ln w="19050">
            <a:solidFill>
              <a:srgbClr val="C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l-GR" altLang="el-GR" sz="2400" i="1" dirty="0">
                <a:solidFill>
                  <a:srgbClr val="002060"/>
                </a:solidFill>
                <a:latin typeface="+mn-lt"/>
              </a:rPr>
              <a:t>Οι συνδυασμοί </a:t>
            </a:r>
            <a:r>
              <a:rPr lang="en-US" altLang="el-GR" sz="2800" i="1" dirty="0">
                <a:solidFill>
                  <a:srgbClr val="002060"/>
                </a:solidFill>
                <a:latin typeface="+mn-lt"/>
              </a:rPr>
              <a:t>n</a:t>
            </a:r>
            <a:r>
              <a:rPr lang="en-US" altLang="el-GR" sz="2400" i="1" dirty="0">
                <a:solidFill>
                  <a:srgbClr val="002060"/>
                </a:solidFill>
                <a:latin typeface="+mn-lt"/>
              </a:rPr>
              <a:t> </a:t>
            </a:r>
            <a:r>
              <a:rPr lang="el-GR" altLang="el-GR" sz="2400" i="1" dirty="0">
                <a:solidFill>
                  <a:srgbClr val="002060"/>
                </a:solidFill>
                <a:latin typeface="+mn-lt"/>
              </a:rPr>
              <a:t>δοκιμών</a:t>
            </a:r>
            <a:r>
              <a:rPr lang="en-US" altLang="el-GR" sz="2400" i="1" dirty="0">
                <a:solidFill>
                  <a:srgbClr val="002060"/>
                </a:solidFill>
                <a:latin typeface="+mn-lt"/>
              </a:rPr>
              <a:t> </a:t>
            </a:r>
            <a:r>
              <a:rPr lang="el-GR" altLang="el-GR" sz="2400" i="1" dirty="0" smtClean="0">
                <a:solidFill>
                  <a:srgbClr val="002060"/>
                </a:solidFill>
                <a:latin typeface="+mn-lt"/>
              </a:rPr>
              <a:t> διάλεξε  </a:t>
            </a:r>
            <a:r>
              <a:rPr lang="en-US" altLang="el-GR" sz="2800" i="1" dirty="0">
                <a:solidFill>
                  <a:srgbClr val="002060"/>
                </a:solidFill>
                <a:latin typeface="+mn-lt"/>
              </a:rPr>
              <a:t>x</a:t>
            </a:r>
            <a:r>
              <a:rPr lang="en-US" altLang="el-GR" sz="2400" i="1" dirty="0">
                <a:solidFill>
                  <a:srgbClr val="002060"/>
                </a:solidFill>
                <a:latin typeface="+mn-lt"/>
              </a:rPr>
              <a:t> </a:t>
            </a:r>
            <a:r>
              <a:rPr lang="el-GR" altLang="el-GR" sz="2400" i="1" dirty="0">
                <a:solidFill>
                  <a:srgbClr val="002060"/>
                </a:solidFill>
                <a:latin typeface="+mn-lt"/>
              </a:rPr>
              <a:t>φορές </a:t>
            </a:r>
            <a:r>
              <a:rPr lang="el-GR" altLang="el-GR" sz="2400" i="1" dirty="0" smtClean="0">
                <a:solidFill>
                  <a:srgbClr val="002060"/>
                </a:solidFill>
                <a:latin typeface="+mn-lt"/>
              </a:rPr>
              <a:t>εμφάνιση </a:t>
            </a:r>
            <a:r>
              <a:rPr lang="el-GR" altLang="el-GR" sz="2400" i="1" dirty="0">
                <a:solidFill>
                  <a:srgbClr val="002060"/>
                </a:solidFill>
                <a:latin typeface="+mn-lt"/>
              </a:rPr>
              <a:t>της επιτυχίας </a:t>
            </a:r>
          </a:p>
        </p:txBody>
      </p:sp>
      <p:sp>
        <p:nvSpPr>
          <p:cNvPr id="4" name="Θέση αριθμού διαφάνειας 3"/>
          <p:cNvSpPr>
            <a:spLocks noGrp="1"/>
          </p:cNvSpPr>
          <p:nvPr>
            <p:ph type="sldNum" sz="quarter" idx="12"/>
          </p:nvPr>
        </p:nvSpPr>
        <p:spPr/>
        <p:txBody>
          <a:bodyPr/>
          <a:lstStyle/>
          <a:p>
            <a:fld id="{344E84B1-C539-4D61-B33D-03D1E1D18CFB}" type="slidenum">
              <a:rPr lang="en-US" altLang="el-GR" smtClean="0"/>
              <a:pPr/>
              <a:t>109</a:t>
            </a:fld>
            <a:endParaRPr lang="en-US" altLang="el-GR"/>
          </a:p>
        </p:txBody>
      </p:sp>
    </p:spTree>
    <p:extLst>
      <p:ext uri="{BB962C8B-B14F-4D97-AF65-F5344CB8AC3E}">
        <p14:creationId xmlns:p14="http://schemas.microsoft.com/office/powerpoint/2010/main" xmlns="" val="35525627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checkerboard(across)">
                                      <p:cBhvr>
                                        <p:cTn id="7" dur="2000"/>
                                        <p:tgtEl>
                                          <p:spTgt spid="57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checkerboard(across)">
                                      <p:cBhvr>
                                        <p:cTn id="12" dur="2000"/>
                                        <p:tgtEl>
                                          <p:spTgt spid="573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checkerboard(across)">
                                      <p:cBhvr>
                                        <p:cTn id="17" dur="2000"/>
                                        <p:tgtEl>
                                          <p:spTgt spid="573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checkerboard(across)">
                                      <p:cBhvr>
                                        <p:cTn id="22" dur="2000"/>
                                        <p:tgtEl>
                                          <p:spTgt spid="5734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57347">
                                            <p:txEl>
                                              <p:pRg st="5" end="5"/>
                                            </p:txEl>
                                          </p:spTgt>
                                        </p:tgtEl>
                                        <p:attrNameLst>
                                          <p:attrName>style.visibility</p:attrName>
                                        </p:attrNameLst>
                                      </p:cBhvr>
                                      <p:to>
                                        <p:strVal val="visible"/>
                                      </p:to>
                                    </p:set>
                                    <p:animEffect transition="in" filter="checkerboard(across)">
                                      <p:cBhvr>
                                        <p:cTn id="27" dur="2000"/>
                                        <p:tgtEl>
                                          <p:spTgt spid="57347">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nodeType="clickEffect">
                                  <p:stCondLst>
                                    <p:cond delay="0"/>
                                  </p:stCondLst>
                                  <p:childTnLst>
                                    <p:set>
                                      <p:cBhvr>
                                        <p:cTn id="31" dur="1" fill="hold">
                                          <p:stCondLst>
                                            <p:cond delay="0"/>
                                          </p:stCondLst>
                                        </p:cTn>
                                        <p:tgtEl>
                                          <p:spTgt spid="57397"/>
                                        </p:tgtEl>
                                        <p:attrNameLst>
                                          <p:attrName>style.visibility</p:attrName>
                                        </p:attrNameLst>
                                      </p:cBhvr>
                                      <p:to>
                                        <p:strVal val="visible"/>
                                      </p:to>
                                    </p:set>
                                    <p:anim calcmode="lin" valueType="num">
                                      <p:cBhvr additive="base">
                                        <p:cTn id="32" dur="2000" fill="hold"/>
                                        <p:tgtEl>
                                          <p:spTgt spid="57397"/>
                                        </p:tgtEl>
                                        <p:attrNameLst>
                                          <p:attrName>ppt_x</p:attrName>
                                        </p:attrNameLst>
                                      </p:cBhvr>
                                      <p:tavLst>
                                        <p:tav tm="0">
                                          <p:val>
                                            <p:strVal val="#ppt_x"/>
                                          </p:val>
                                        </p:tav>
                                        <p:tav tm="100000">
                                          <p:val>
                                            <p:strVal val="#ppt_x"/>
                                          </p:val>
                                        </p:tav>
                                      </p:tavLst>
                                    </p:anim>
                                    <p:anim calcmode="lin" valueType="num">
                                      <p:cBhvr additive="base">
                                        <p:cTn id="33" dur="2000" fill="hold"/>
                                        <p:tgtEl>
                                          <p:spTgt spid="57397"/>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7426"/>
                                        </p:tgtEl>
                                        <p:attrNameLst>
                                          <p:attrName>style.visibility</p:attrName>
                                        </p:attrNameLst>
                                      </p:cBhvr>
                                      <p:to>
                                        <p:strVal val="visible"/>
                                      </p:to>
                                    </p:set>
                                    <p:animEffect transition="in" filter="blinds(horizontal)">
                                      <p:cBhvr>
                                        <p:cTn id="38" dur="500"/>
                                        <p:tgtEl>
                                          <p:spTgt spid="5742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57422"/>
                                        </p:tgtEl>
                                        <p:attrNameLst>
                                          <p:attrName>style.visibility</p:attrName>
                                        </p:attrNameLst>
                                      </p:cBhvr>
                                      <p:to>
                                        <p:strVal val="visible"/>
                                      </p:to>
                                    </p:set>
                                    <p:animEffect transition="in" filter="blinds(horizontal)">
                                      <p:cBhvr>
                                        <p:cTn id="43" dur="2000"/>
                                        <p:tgtEl>
                                          <p:spTgt spid="5742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57427"/>
                                        </p:tgtEl>
                                        <p:attrNameLst>
                                          <p:attrName>style.visibility</p:attrName>
                                        </p:attrNameLst>
                                      </p:cBhvr>
                                      <p:to>
                                        <p:strVal val="visible"/>
                                      </p:to>
                                    </p:set>
                                    <p:animEffect transition="in" filter="blinds(horizontal)">
                                      <p:cBhvr>
                                        <p:cTn id="48" dur="2000"/>
                                        <p:tgtEl>
                                          <p:spTgt spid="5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P spid="57426" grpId="0"/>
      <p:bldP spid="574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85725" y="271463"/>
            <a:ext cx="8972550" cy="6315075"/>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11</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Ομάδα 55"/>
          <p:cNvGrpSpPr/>
          <p:nvPr/>
        </p:nvGrpSpPr>
        <p:grpSpPr>
          <a:xfrm>
            <a:off x="0" y="-466433"/>
            <a:ext cx="8658757" cy="6714833"/>
            <a:chOff x="107504" y="332656"/>
            <a:chExt cx="8658757" cy="6714833"/>
          </a:xfrm>
        </p:grpSpPr>
        <p:grpSp>
          <p:nvGrpSpPr>
            <p:cNvPr id="55" name="Ομάδα 54"/>
            <p:cNvGrpSpPr/>
            <p:nvPr/>
          </p:nvGrpSpPr>
          <p:grpSpPr>
            <a:xfrm>
              <a:off x="107504" y="332656"/>
              <a:ext cx="8658757" cy="6714833"/>
              <a:chOff x="226789" y="173471"/>
              <a:chExt cx="8658757" cy="6714833"/>
            </a:xfrm>
          </p:grpSpPr>
          <p:pic>
            <p:nvPicPr>
              <p:cNvPr id="2" name="Εικόνα 1"/>
              <p:cNvPicPr>
                <a:picLocks noChangeAspect="1"/>
              </p:cNvPicPr>
              <p:nvPr/>
            </p:nvPicPr>
            <p:blipFill>
              <a:blip r:embed="rId2"/>
              <a:stretch>
                <a:fillRect/>
              </a:stretch>
            </p:blipFill>
            <p:spPr>
              <a:xfrm>
                <a:off x="710784" y="3796062"/>
                <a:ext cx="6372225" cy="2448271"/>
              </a:xfrm>
              <a:prstGeom prst="rect">
                <a:avLst/>
              </a:prstGeom>
            </p:spPr>
          </p:pic>
          <p:sp>
            <p:nvSpPr>
              <p:cNvPr id="5" name="TextBox 4"/>
              <p:cNvSpPr txBox="1"/>
              <p:nvPr/>
            </p:nvSpPr>
            <p:spPr>
              <a:xfrm>
                <a:off x="226789" y="173471"/>
                <a:ext cx="8424936" cy="2308324"/>
              </a:xfrm>
              <a:prstGeom prst="rect">
                <a:avLst/>
              </a:prstGeom>
              <a:noFill/>
            </p:spPr>
            <p:txBody>
              <a:bodyPr wrap="square" rtlCol="0">
                <a:spAutoFit/>
              </a:bodyPr>
              <a:lstStyle/>
              <a:p>
                <a:r>
                  <a:rPr lang="el-GR" sz="3200" dirty="0" smtClean="0">
                    <a:solidFill>
                      <a:schemeClr val="accent6">
                        <a:lumMod val="75000"/>
                      </a:schemeClr>
                    </a:solidFill>
                  </a:rPr>
                  <a:t>Παράδειγμα</a:t>
                </a:r>
              </a:p>
              <a:p>
                <a:r>
                  <a:rPr lang="el-GR" sz="2800" dirty="0" smtClean="0"/>
                  <a:t>Η εταιρεία ΑΒ</a:t>
                </a:r>
                <a:r>
                  <a:rPr lang="en-US" sz="2800" dirty="0" smtClean="0"/>
                  <a:t>S </a:t>
                </a:r>
                <a:r>
                  <a:rPr lang="el-GR" sz="2800" dirty="0" smtClean="0"/>
                  <a:t>κατασκευάζει θερμόμετρα, όπου</a:t>
                </a:r>
                <a:r>
                  <a:rPr lang="el-GR" sz="2800" dirty="0"/>
                  <a:t> </a:t>
                </a:r>
                <a:r>
                  <a:rPr lang="el-GR" sz="2800" dirty="0" smtClean="0"/>
                  <a:t>το 20% από αυτά είναι ελαττωματικά. Επιλέγουμε 5 τυχαία από αυτά,  ποια είναι η πιθανότητα να υπάρχει 1 ακριβώς ελαττωματικό στο δείγμα μας.</a:t>
                </a:r>
                <a:endParaRPr lang="el-GR" sz="2800" dirty="0"/>
              </a:p>
            </p:txBody>
          </p:sp>
          <p:sp>
            <p:nvSpPr>
              <p:cNvPr id="6" name="TextBox 5"/>
              <p:cNvSpPr txBox="1"/>
              <p:nvPr/>
            </p:nvSpPr>
            <p:spPr>
              <a:xfrm>
                <a:off x="593574" y="3075437"/>
                <a:ext cx="4113627" cy="461665"/>
              </a:xfrm>
              <a:prstGeom prst="rect">
                <a:avLst/>
              </a:prstGeom>
              <a:noFill/>
            </p:spPr>
            <p:txBody>
              <a:bodyPr wrap="none" rtlCol="0">
                <a:spAutoFit/>
              </a:bodyPr>
              <a:lstStyle/>
              <a:p>
                <a:r>
                  <a:rPr lang="el-GR" sz="2400" b="1" dirty="0" smtClean="0">
                    <a:solidFill>
                      <a:schemeClr val="accent6">
                        <a:lumMod val="75000"/>
                      </a:schemeClr>
                    </a:solidFill>
                  </a:rPr>
                  <a:t>Δυνατή λίστα αποτελεσμάτων</a:t>
                </a:r>
                <a:endParaRPr lang="el-GR" sz="2400" b="1" dirty="0">
                  <a:solidFill>
                    <a:schemeClr val="accent6">
                      <a:lumMod val="75000"/>
                    </a:schemeClr>
                  </a:solidFill>
                </a:endParaRPr>
              </a:p>
            </p:txBody>
          </p:sp>
          <p:sp>
            <p:nvSpPr>
              <p:cNvPr id="12" name="TextBox 11"/>
              <p:cNvSpPr txBox="1"/>
              <p:nvPr/>
            </p:nvSpPr>
            <p:spPr>
              <a:xfrm>
                <a:off x="7301370" y="6518972"/>
                <a:ext cx="1584176" cy="369332"/>
              </a:xfrm>
              <a:prstGeom prst="rect">
                <a:avLst/>
              </a:prstGeom>
              <a:noFill/>
            </p:spPr>
            <p:txBody>
              <a:bodyPr wrap="square" rtlCol="0">
                <a:spAutoFit/>
              </a:bodyPr>
              <a:lstStyle/>
              <a:p>
                <a:r>
                  <a:rPr lang="el-GR" b="1" i="1" dirty="0" smtClean="0">
                    <a:solidFill>
                      <a:schemeClr val="accent6">
                        <a:lumMod val="75000"/>
                      </a:schemeClr>
                    </a:solidFill>
                  </a:rPr>
                  <a:t>ελαττωματικό</a:t>
                </a:r>
                <a:endParaRPr lang="el-GR" b="1" i="1" dirty="0">
                  <a:solidFill>
                    <a:schemeClr val="accent6">
                      <a:lumMod val="75000"/>
                    </a:schemeClr>
                  </a:solidFill>
                </a:endParaRPr>
              </a:p>
            </p:txBody>
          </p:sp>
          <p:sp>
            <p:nvSpPr>
              <p:cNvPr id="39" name="TextBox 38"/>
              <p:cNvSpPr txBox="1"/>
              <p:nvPr/>
            </p:nvSpPr>
            <p:spPr>
              <a:xfrm>
                <a:off x="593574" y="2716713"/>
                <a:ext cx="4434612" cy="461665"/>
              </a:xfrm>
              <a:prstGeom prst="rect">
                <a:avLst/>
              </a:prstGeom>
              <a:noFill/>
            </p:spPr>
            <p:txBody>
              <a:bodyPr wrap="none" rtlCol="0">
                <a:spAutoFit/>
              </a:bodyPr>
              <a:lstStyle/>
              <a:p>
                <a:r>
                  <a:rPr lang="el-GR" sz="2200" dirty="0" smtClean="0">
                    <a:solidFill>
                      <a:schemeClr val="accent6">
                        <a:lumMod val="75000"/>
                      </a:schemeClr>
                    </a:solidFill>
                  </a:rPr>
                  <a:t>Ελαττωματικό</a:t>
                </a:r>
                <a:r>
                  <a:rPr lang="el-GR" sz="2000" dirty="0" smtClean="0">
                    <a:solidFill>
                      <a:schemeClr val="accent6">
                        <a:lumMod val="75000"/>
                      </a:schemeClr>
                    </a:solidFill>
                  </a:rPr>
                  <a:t> </a:t>
                </a:r>
                <a:r>
                  <a:rPr lang="en-US" sz="2400" b="1" dirty="0" smtClean="0">
                    <a:solidFill>
                      <a:srgbClr val="C00000"/>
                    </a:solidFill>
                  </a:rPr>
                  <a:t>S</a:t>
                </a:r>
                <a:r>
                  <a:rPr lang="en-US" sz="2000" dirty="0" smtClean="0">
                    <a:solidFill>
                      <a:schemeClr val="accent6">
                        <a:lumMod val="75000"/>
                      </a:schemeClr>
                    </a:solidFill>
                  </a:rPr>
                  <a:t>, </a:t>
                </a:r>
                <a:r>
                  <a:rPr lang="el-GR" sz="2200" dirty="0">
                    <a:solidFill>
                      <a:schemeClr val="accent6">
                        <a:lumMod val="75000"/>
                      </a:schemeClr>
                    </a:solidFill>
                  </a:rPr>
                  <a:t>όχι ελαττωματικό </a:t>
                </a:r>
                <a:r>
                  <a:rPr lang="en-US" sz="2400" b="1" dirty="0" smtClean="0"/>
                  <a:t>F</a:t>
                </a:r>
                <a:endParaRPr lang="el-GR" sz="2400" b="1" dirty="0"/>
              </a:p>
            </p:txBody>
          </p:sp>
          <p:grpSp>
            <p:nvGrpSpPr>
              <p:cNvPr id="49" name="Ομάδα 48"/>
              <p:cNvGrpSpPr/>
              <p:nvPr/>
            </p:nvGrpSpPr>
            <p:grpSpPr>
              <a:xfrm>
                <a:off x="6876256" y="3405856"/>
                <a:ext cx="1547085" cy="3181739"/>
                <a:chOff x="6990801" y="3336531"/>
                <a:chExt cx="1547085" cy="3181739"/>
              </a:xfrm>
            </p:grpSpPr>
            <p:pic>
              <p:nvPicPr>
                <p:cNvPr id="46" name="Εικόνα 45"/>
                <p:cNvPicPr>
                  <a:picLocks noChangeAspect="1"/>
                </p:cNvPicPr>
                <p:nvPr/>
              </p:nvPicPr>
              <p:blipFill>
                <a:blip r:embed="rId3"/>
                <a:stretch>
                  <a:fillRect/>
                </a:stretch>
              </p:blipFill>
              <p:spPr>
                <a:xfrm>
                  <a:off x="7193746" y="5004390"/>
                  <a:ext cx="1331771" cy="394999"/>
                </a:xfrm>
                <a:prstGeom prst="rect">
                  <a:avLst/>
                </a:prstGeom>
              </p:spPr>
            </p:pic>
            <p:pic>
              <p:nvPicPr>
                <p:cNvPr id="47" name="Εικόνα 46"/>
                <p:cNvPicPr>
                  <a:picLocks noChangeAspect="1"/>
                </p:cNvPicPr>
                <p:nvPr/>
              </p:nvPicPr>
              <p:blipFill>
                <a:blip r:embed="rId3"/>
                <a:stretch>
                  <a:fillRect/>
                </a:stretch>
              </p:blipFill>
              <p:spPr>
                <a:xfrm>
                  <a:off x="7206114" y="5358079"/>
                  <a:ext cx="1331771" cy="394999"/>
                </a:xfrm>
                <a:prstGeom prst="rect">
                  <a:avLst/>
                </a:prstGeom>
              </p:spPr>
            </p:pic>
            <p:cxnSp>
              <p:nvCxnSpPr>
                <p:cNvPr id="17" name="Ευθύγραμμο βέλος σύνδεσης 16"/>
                <p:cNvCxnSpPr/>
                <p:nvPr/>
              </p:nvCxnSpPr>
              <p:spPr>
                <a:xfrm flipV="1">
                  <a:off x="8212746" y="6070632"/>
                  <a:ext cx="79394" cy="4476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1" name="Εικόνα 40"/>
                <p:cNvPicPr>
                  <a:picLocks noChangeAspect="1"/>
                </p:cNvPicPr>
                <p:nvPr/>
              </p:nvPicPr>
              <p:blipFill>
                <a:blip r:embed="rId3"/>
                <a:stretch>
                  <a:fillRect/>
                </a:stretch>
              </p:blipFill>
              <p:spPr>
                <a:xfrm>
                  <a:off x="7193746" y="5718665"/>
                  <a:ext cx="1331771" cy="394999"/>
                </a:xfrm>
                <a:prstGeom prst="rect">
                  <a:avLst/>
                </a:prstGeom>
              </p:spPr>
            </p:pic>
            <p:cxnSp>
              <p:nvCxnSpPr>
                <p:cNvPr id="35" name="Ευθύγραμμο βέλος σύνδεσης 34"/>
                <p:cNvCxnSpPr>
                  <a:stCxn id="12" idx="0"/>
                </p:cNvCxnSpPr>
                <p:nvPr/>
              </p:nvCxnSpPr>
              <p:spPr>
                <a:xfrm flipH="1" flipV="1">
                  <a:off x="7614157" y="5514790"/>
                  <a:ext cx="628728" cy="9866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Ευθύγραμμο βέλος σύνδεσης 41"/>
                <p:cNvCxnSpPr/>
                <p:nvPr/>
              </p:nvCxnSpPr>
              <p:spPr>
                <a:xfrm>
                  <a:off x="7847265" y="3693236"/>
                  <a:ext cx="24735" cy="48620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Ευθύγραμμο βέλος σύνδεσης 39"/>
                <p:cNvCxnSpPr/>
                <p:nvPr/>
              </p:nvCxnSpPr>
              <p:spPr>
                <a:xfrm flipH="1" flipV="1">
                  <a:off x="8102982" y="5136755"/>
                  <a:ext cx="92291" cy="126555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Ορθογώνιο 42"/>
                <p:cNvSpPr/>
                <p:nvPr/>
              </p:nvSpPr>
              <p:spPr>
                <a:xfrm>
                  <a:off x="6990801" y="3336531"/>
                  <a:ext cx="1534716" cy="369332"/>
                </a:xfrm>
                <a:prstGeom prst="rect">
                  <a:avLst/>
                </a:prstGeom>
              </p:spPr>
              <p:txBody>
                <a:bodyPr wrap="none">
                  <a:spAutoFit/>
                </a:bodyPr>
                <a:lstStyle/>
                <a:p>
                  <a:r>
                    <a:rPr lang="el-GR" b="1" i="1" dirty="0">
                      <a:solidFill>
                        <a:schemeClr val="accent6">
                          <a:lumMod val="75000"/>
                        </a:schemeClr>
                      </a:solidFill>
                    </a:rPr>
                    <a:t>ελαττωματικό</a:t>
                  </a:r>
                </a:p>
              </p:txBody>
            </p:sp>
            <p:pic>
              <p:nvPicPr>
                <p:cNvPr id="44" name="Εικόνα 43"/>
                <p:cNvPicPr>
                  <a:picLocks noChangeAspect="1"/>
                </p:cNvPicPr>
                <p:nvPr/>
              </p:nvPicPr>
              <p:blipFill>
                <a:blip r:embed="rId3"/>
                <a:stretch>
                  <a:fillRect/>
                </a:stretch>
              </p:blipFill>
              <p:spPr>
                <a:xfrm>
                  <a:off x="7206115" y="4171200"/>
                  <a:ext cx="1331771" cy="394999"/>
                </a:xfrm>
                <a:prstGeom prst="rect">
                  <a:avLst/>
                </a:prstGeom>
              </p:spPr>
            </p:pic>
            <p:pic>
              <p:nvPicPr>
                <p:cNvPr id="45" name="Εικόνα 44"/>
                <p:cNvPicPr>
                  <a:picLocks noChangeAspect="1"/>
                </p:cNvPicPr>
                <p:nvPr/>
              </p:nvPicPr>
              <p:blipFill>
                <a:blip r:embed="rId3"/>
                <a:stretch>
                  <a:fillRect/>
                </a:stretch>
              </p:blipFill>
              <p:spPr>
                <a:xfrm>
                  <a:off x="7193746" y="4589090"/>
                  <a:ext cx="1331771" cy="394999"/>
                </a:xfrm>
                <a:prstGeom prst="rect">
                  <a:avLst/>
                </a:prstGeom>
              </p:spPr>
            </p:pic>
            <p:cxnSp>
              <p:nvCxnSpPr>
                <p:cNvPr id="48" name="Ευθύγραμμο βέλος σύνδεσης 47"/>
                <p:cNvCxnSpPr/>
                <p:nvPr/>
              </p:nvCxnSpPr>
              <p:spPr>
                <a:xfrm flipH="1">
                  <a:off x="7467227" y="3670358"/>
                  <a:ext cx="404772" cy="9815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grpSp>
        <p:sp>
          <p:nvSpPr>
            <p:cNvPr id="3" name="TextBox 2"/>
            <p:cNvSpPr txBox="1"/>
            <p:nvPr/>
          </p:nvSpPr>
          <p:spPr>
            <a:xfrm>
              <a:off x="591498" y="3903490"/>
              <a:ext cx="1728192" cy="2308324"/>
            </a:xfrm>
            <a:prstGeom prst="rect">
              <a:avLst/>
            </a:prstGeom>
            <a:solidFill>
              <a:schemeClr val="tx1"/>
            </a:solidFill>
          </p:spPr>
          <p:txBody>
            <a:bodyPr wrap="square" rtlCol="0">
              <a:spAutoFit/>
            </a:bodyPr>
            <a:lstStyle/>
            <a:p>
              <a:r>
                <a:rPr lang="el-GR" sz="2400" dirty="0" smtClean="0">
                  <a:solidFill>
                    <a:srgbClr val="00FFFF"/>
                  </a:solidFill>
                </a:rPr>
                <a:t>Δοκιμή </a:t>
              </a:r>
            </a:p>
            <a:p>
              <a:r>
                <a:rPr lang="el-GR" sz="2400" dirty="0" smtClean="0">
                  <a:solidFill>
                    <a:srgbClr val="00FFFF"/>
                  </a:solidFill>
                </a:rPr>
                <a:t>Αποτέλεσμα</a:t>
              </a:r>
            </a:p>
            <a:p>
              <a:pPr lvl="0"/>
              <a:r>
                <a:rPr lang="el-GR" sz="2400" dirty="0">
                  <a:solidFill>
                    <a:srgbClr val="00FFFF"/>
                  </a:solidFill>
                </a:rPr>
                <a:t>Αποτέλεσμα</a:t>
              </a:r>
            </a:p>
            <a:p>
              <a:pPr lvl="0"/>
              <a:r>
                <a:rPr lang="el-GR" sz="2400" dirty="0">
                  <a:solidFill>
                    <a:srgbClr val="00FFFF"/>
                  </a:solidFill>
                </a:rPr>
                <a:t>Αποτέλεσμα</a:t>
              </a:r>
            </a:p>
            <a:p>
              <a:pPr lvl="0"/>
              <a:r>
                <a:rPr lang="el-GR" sz="2400" dirty="0">
                  <a:solidFill>
                    <a:srgbClr val="00FFFF"/>
                  </a:solidFill>
                </a:rPr>
                <a:t>Αποτέλεσμα</a:t>
              </a:r>
            </a:p>
            <a:p>
              <a:pPr lvl="0"/>
              <a:r>
                <a:rPr lang="el-GR" sz="2400" dirty="0" smtClean="0">
                  <a:solidFill>
                    <a:srgbClr val="00FFFF"/>
                  </a:solidFill>
                </a:rPr>
                <a:t>Αποτέλεσμα</a:t>
              </a:r>
              <a:endParaRPr lang="el-GR" sz="2400" dirty="0">
                <a:solidFill>
                  <a:srgbClr val="00FFFF"/>
                </a:solidFill>
              </a:endParaRPr>
            </a:p>
          </p:txBody>
        </p:sp>
      </p:grpSp>
      <p:sp>
        <p:nvSpPr>
          <p:cNvPr id="7" name="Θέση αριθμού διαφάνειας 6"/>
          <p:cNvSpPr>
            <a:spLocks noGrp="1"/>
          </p:cNvSpPr>
          <p:nvPr>
            <p:ph type="sldNum" sz="quarter" idx="12"/>
          </p:nvPr>
        </p:nvSpPr>
        <p:spPr/>
        <p:txBody>
          <a:bodyPr/>
          <a:lstStyle/>
          <a:p>
            <a:fld id="{FC53442B-9059-4995-AD00-11B44EEE6C23}" type="slidenum">
              <a:rPr lang="en-US" altLang="el-GR" smtClean="0">
                <a:solidFill>
                  <a:srgbClr val="000000"/>
                </a:solidFill>
              </a:rPr>
              <a:pPr/>
              <a:t>110</a:t>
            </a:fld>
            <a:endParaRPr lang="en-US" altLang="el-GR">
              <a:solidFill>
                <a:srgbClr val="000000"/>
              </a:solidFill>
            </a:endParaRPr>
          </a:p>
        </p:txBody>
      </p:sp>
    </p:spTree>
    <p:extLst>
      <p:ext uri="{BB962C8B-B14F-4D97-AF65-F5344CB8AC3E}">
        <p14:creationId xmlns:p14="http://schemas.microsoft.com/office/powerpoint/2010/main" xmlns="" val="24882974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Αντικείμενο 10"/>
          <p:cNvGraphicFramePr>
            <a:graphicFrameLocks noChangeAspect="1"/>
          </p:cNvGraphicFramePr>
          <p:nvPr>
            <p:extLst>
              <p:ext uri="{D42A27DB-BD31-4B8C-83A1-F6EECF244321}">
                <p14:modId xmlns:p14="http://schemas.microsoft.com/office/powerpoint/2010/main" xmlns="" val="3221764738"/>
              </p:ext>
            </p:extLst>
          </p:nvPr>
        </p:nvGraphicFramePr>
        <p:xfrm>
          <a:off x="4740275" y="6175375"/>
          <a:ext cx="338138" cy="522288"/>
        </p:xfrm>
        <a:graphic>
          <a:graphicData uri="http://schemas.openxmlformats.org/presentationml/2006/ole">
            <p:oleObj spid="_x0000_s39363" name="Εξίσωση" r:id="rId3" imgW="114120" imgH="215640" progId="Equation.3">
              <p:embed/>
            </p:oleObj>
          </a:graphicData>
        </a:graphic>
      </p:graphicFrame>
      <p:grpSp>
        <p:nvGrpSpPr>
          <p:cNvPr id="5" name="Ομάδα 4"/>
          <p:cNvGrpSpPr/>
          <p:nvPr/>
        </p:nvGrpSpPr>
        <p:grpSpPr>
          <a:xfrm>
            <a:off x="0" y="188640"/>
            <a:ext cx="9445150" cy="6509023"/>
            <a:chOff x="23394" y="188640"/>
            <a:chExt cx="9445150" cy="6509023"/>
          </a:xfrm>
        </p:grpSpPr>
        <p:pic>
          <p:nvPicPr>
            <p:cNvPr id="2" name="Εικόνα 1"/>
            <p:cNvPicPr>
              <a:picLocks noChangeAspect="1"/>
            </p:cNvPicPr>
            <p:nvPr/>
          </p:nvPicPr>
          <p:blipFill>
            <a:blip r:embed="rId4"/>
            <a:stretch>
              <a:fillRect/>
            </a:stretch>
          </p:blipFill>
          <p:spPr>
            <a:xfrm>
              <a:off x="395536" y="1185699"/>
              <a:ext cx="8436681" cy="2592288"/>
            </a:xfrm>
            <a:prstGeom prst="rect">
              <a:avLst/>
            </a:prstGeom>
          </p:spPr>
        </p:pic>
        <p:sp>
          <p:nvSpPr>
            <p:cNvPr id="3" name="TextBox 2"/>
            <p:cNvSpPr txBox="1"/>
            <p:nvPr/>
          </p:nvSpPr>
          <p:spPr>
            <a:xfrm>
              <a:off x="251520" y="188640"/>
              <a:ext cx="8712968" cy="830997"/>
            </a:xfrm>
            <a:prstGeom prst="rect">
              <a:avLst/>
            </a:prstGeom>
            <a:noFill/>
          </p:spPr>
          <p:txBody>
            <a:bodyPr wrap="square" rtlCol="0">
              <a:spAutoFit/>
            </a:bodyPr>
            <a:lstStyle/>
            <a:p>
              <a:r>
                <a:rPr lang="el-GR" sz="2400" dirty="0" smtClean="0"/>
                <a:t>Θεωρούμαι σαν επιτυχία την επιλογή ελαττωματικού θερμομέτρου, τότε  </a:t>
              </a:r>
              <a:r>
                <a:rPr lang="en-US" sz="2400" dirty="0" smtClean="0"/>
                <a:t>p</a:t>
              </a:r>
              <a:r>
                <a:rPr lang="el-GR" sz="2400" dirty="0" smtClean="0"/>
                <a:t>=0,2 και πιθανότητα αποτυχίας </a:t>
              </a:r>
              <a:r>
                <a:rPr lang="en-US" sz="2400" dirty="0" smtClean="0"/>
                <a:t>q=0,8   </a:t>
              </a:r>
              <a:r>
                <a:rPr lang="en-US" sz="2400" i="1" dirty="0" smtClean="0"/>
                <a:t>(1-p)</a:t>
              </a:r>
              <a:endParaRPr lang="el-GR" sz="2400" i="1" dirty="0"/>
            </a:p>
          </p:txBody>
        </p:sp>
        <p:sp>
          <p:nvSpPr>
            <p:cNvPr id="4" name="TextBox 3"/>
            <p:cNvSpPr txBox="1"/>
            <p:nvPr/>
          </p:nvSpPr>
          <p:spPr>
            <a:xfrm>
              <a:off x="234901" y="3749957"/>
              <a:ext cx="8172450" cy="1107996"/>
            </a:xfrm>
            <a:prstGeom prst="rect">
              <a:avLst/>
            </a:prstGeom>
            <a:noFill/>
          </p:spPr>
          <p:txBody>
            <a:bodyPr wrap="square" rtlCol="0">
              <a:spAutoFit/>
            </a:bodyPr>
            <a:lstStyle/>
            <a:p>
              <a:r>
                <a:rPr lang="el-GR" sz="2200" i="1" dirty="0" smtClean="0">
                  <a:solidFill>
                    <a:srgbClr val="002060"/>
                  </a:solidFill>
                </a:rPr>
                <a:t>Οι δοκιμές είναι ανεξάρτητες άρα η πιθανότητα κάθε σειράς είναι το γινόμενο των πιθανοτήτων κάθε δοκιμής. Δηλαδή για την πρώτη σειρά </a:t>
              </a:r>
              <a:r>
                <a:rPr lang="en-US" sz="2200" i="1" dirty="0" smtClean="0">
                  <a:solidFill>
                    <a:srgbClr val="002060"/>
                  </a:solidFill>
                </a:rPr>
                <a:t>P(FFSFF)=0,8*0,8*0,2*0,8*0,*8 = 0,08192</a:t>
              </a:r>
              <a:r>
                <a:rPr lang="el-GR" sz="2200" i="1" dirty="0" smtClean="0">
                  <a:solidFill>
                    <a:srgbClr val="002060"/>
                  </a:solidFill>
                </a:rPr>
                <a:t> </a:t>
              </a:r>
              <a:endParaRPr lang="el-GR" sz="2200" i="1" dirty="0">
                <a:solidFill>
                  <a:srgbClr val="002060"/>
                </a:solidFill>
              </a:endParaRPr>
            </a:p>
          </p:txBody>
        </p:sp>
        <p:sp>
          <p:nvSpPr>
            <p:cNvPr id="6" name="TextBox 5"/>
            <p:cNvSpPr txBox="1"/>
            <p:nvPr/>
          </p:nvSpPr>
          <p:spPr>
            <a:xfrm>
              <a:off x="23394" y="5024015"/>
              <a:ext cx="9445150" cy="830997"/>
            </a:xfrm>
            <a:prstGeom prst="rect">
              <a:avLst/>
            </a:prstGeom>
            <a:noFill/>
          </p:spPr>
          <p:txBody>
            <a:bodyPr wrap="square" rtlCol="0">
              <a:spAutoFit/>
            </a:bodyPr>
            <a:lstStyle/>
            <a:p>
              <a:r>
                <a:rPr lang="el-GR" sz="2400" b="1" dirty="0" smtClean="0">
                  <a:solidFill>
                    <a:srgbClr val="C00000"/>
                  </a:solidFill>
                </a:rPr>
                <a:t> ΛΥΣΗ με Εφαρμογή</a:t>
              </a:r>
              <a:r>
                <a:rPr lang="en-US" sz="2400" b="1" dirty="0" smtClean="0">
                  <a:solidFill>
                    <a:srgbClr val="C00000"/>
                  </a:solidFill>
                </a:rPr>
                <a:t> </a:t>
              </a:r>
              <a:r>
                <a:rPr lang="el-GR" sz="2400" b="1" dirty="0" smtClean="0">
                  <a:solidFill>
                    <a:srgbClr val="C00000"/>
                  </a:solidFill>
                </a:rPr>
                <a:t>του τύπου</a:t>
              </a:r>
              <a:r>
                <a:rPr lang="en-US" sz="2400" b="1" dirty="0" smtClean="0">
                  <a:solidFill>
                    <a:srgbClr val="C00000"/>
                  </a:solidFill>
                </a:rPr>
                <a:t> </a:t>
              </a:r>
              <a:r>
                <a:rPr lang="el-GR" sz="2400" b="1" dirty="0" smtClean="0">
                  <a:solidFill>
                    <a:srgbClr val="C00000"/>
                  </a:solidFill>
                </a:rPr>
                <a:t>της διωνυμικής κατανομής</a:t>
              </a:r>
            </a:p>
            <a:p>
              <a:r>
                <a:rPr lang="el-GR" sz="2400" b="1" dirty="0">
                  <a:solidFill>
                    <a:srgbClr val="C00000"/>
                  </a:solidFill>
                </a:rPr>
                <a:t> </a:t>
              </a:r>
              <a:r>
                <a:rPr lang="el-GR" sz="2400" b="1" dirty="0" smtClean="0">
                  <a:solidFill>
                    <a:srgbClr val="C00000"/>
                  </a:solidFill>
                </a:rPr>
                <a:t>            με</a:t>
              </a:r>
              <a:r>
                <a:rPr lang="en-US" sz="2400" b="1" dirty="0" smtClean="0">
                  <a:solidFill>
                    <a:srgbClr val="C00000"/>
                  </a:solidFill>
                </a:rPr>
                <a:t>:</a:t>
              </a:r>
              <a:r>
                <a:rPr lang="el-GR" sz="2400" b="1" dirty="0" smtClean="0">
                  <a:solidFill>
                    <a:srgbClr val="C00000"/>
                  </a:solidFill>
                </a:rPr>
                <a:t> </a:t>
              </a:r>
              <a:endParaRPr lang="el-GR" sz="2400" b="1" dirty="0">
                <a:solidFill>
                  <a:srgbClr val="C00000"/>
                </a:solidFill>
              </a:endParaRPr>
            </a:p>
          </p:txBody>
        </p:sp>
        <p:sp>
          <p:nvSpPr>
            <p:cNvPr id="7" name="TextBox 6"/>
            <p:cNvSpPr txBox="1"/>
            <p:nvPr/>
          </p:nvSpPr>
          <p:spPr>
            <a:xfrm>
              <a:off x="1514170" y="5393347"/>
              <a:ext cx="7128486" cy="461665"/>
            </a:xfrm>
            <a:prstGeom prst="rect">
              <a:avLst/>
            </a:prstGeom>
            <a:noFill/>
          </p:spPr>
          <p:txBody>
            <a:bodyPr wrap="square" rtlCol="0">
              <a:spAutoFit/>
            </a:bodyPr>
            <a:lstStyle/>
            <a:p>
              <a:r>
                <a:rPr lang="en-US" sz="2400" b="1" dirty="0" smtClean="0">
                  <a:solidFill>
                    <a:srgbClr val="C00000"/>
                  </a:solidFill>
                </a:rPr>
                <a:t>n = 5, </a:t>
              </a:r>
              <a:r>
                <a:rPr lang="el-GR" sz="2400" b="1" dirty="0" smtClean="0">
                  <a:solidFill>
                    <a:srgbClr val="C00000"/>
                  </a:solidFill>
                </a:rPr>
                <a:t> </a:t>
              </a:r>
              <a:r>
                <a:rPr lang="en-US" sz="2400" b="1" dirty="0" smtClean="0">
                  <a:solidFill>
                    <a:srgbClr val="C00000"/>
                  </a:solidFill>
                </a:rPr>
                <a:t>p=0,2</a:t>
              </a:r>
              <a:r>
                <a:rPr lang="el-GR" sz="2400" b="1" dirty="0" smtClean="0">
                  <a:solidFill>
                    <a:srgbClr val="C00000"/>
                  </a:solidFill>
                </a:rPr>
                <a:t> </a:t>
              </a:r>
              <a:r>
                <a:rPr lang="en-US" sz="2400" b="1" dirty="0" smtClean="0">
                  <a:solidFill>
                    <a:srgbClr val="C00000"/>
                  </a:solidFill>
                </a:rPr>
                <a:t> q=0,8</a:t>
              </a:r>
              <a:r>
                <a:rPr lang="el-GR" sz="2400" b="1" dirty="0" smtClean="0">
                  <a:solidFill>
                    <a:srgbClr val="C00000"/>
                  </a:solidFill>
                </a:rPr>
                <a:t> </a:t>
              </a:r>
              <a:r>
                <a:rPr lang="en-US" sz="2400" b="1" dirty="0" smtClean="0">
                  <a:solidFill>
                    <a:srgbClr val="C00000"/>
                  </a:solidFill>
                </a:rPr>
                <a:t> x=1</a:t>
              </a:r>
              <a:r>
                <a:rPr lang="el-GR" sz="2400" b="1" dirty="0" smtClean="0">
                  <a:solidFill>
                    <a:srgbClr val="C00000"/>
                  </a:solidFill>
                </a:rPr>
                <a:t> (μία επιτυχία σε 5 δοκιμές)</a:t>
              </a:r>
              <a:endParaRPr lang="el-GR" sz="2400" b="1" dirty="0">
                <a:solidFill>
                  <a:srgbClr val="C00000"/>
                </a:solidFill>
              </a:endParaRPr>
            </a:p>
          </p:txBody>
        </p:sp>
        <p:sp>
          <p:nvSpPr>
            <p:cNvPr id="8" name="TextBox 7"/>
            <p:cNvSpPr txBox="1"/>
            <p:nvPr/>
          </p:nvSpPr>
          <p:spPr>
            <a:xfrm>
              <a:off x="169360" y="6080635"/>
              <a:ext cx="2205959" cy="523220"/>
            </a:xfrm>
            <a:prstGeom prst="rect">
              <a:avLst/>
            </a:prstGeom>
            <a:noFill/>
          </p:spPr>
          <p:txBody>
            <a:bodyPr wrap="square" rtlCol="0">
              <a:spAutoFit/>
            </a:bodyPr>
            <a:lstStyle/>
            <a:p>
              <a:r>
                <a:rPr lang="en-US" sz="2800" dirty="0" smtClean="0"/>
                <a:t>P(X=x</a:t>
              </a:r>
              <a:r>
                <a:rPr lang="en-US" sz="2800" dirty="0"/>
                <a:t>)</a:t>
              </a:r>
              <a:r>
                <a:rPr lang="en-US" sz="2800" dirty="0" smtClean="0"/>
                <a:t> </a:t>
              </a:r>
              <a:r>
                <a:rPr lang="en-US" sz="2400" dirty="0" smtClean="0"/>
                <a:t>=</a:t>
              </a:r>
              <a:endParaRPr lang="el-GR" sz="2400" dirty="0"/>
            </a:p>
          </p:txBody>
        </p:sp>
        <p:graphicFrame>
          <p:nvGraphicFramePr>
            <p:cNvPr id="9" name="Αντικείμενο 8"/>
            <p:cNvGraphicFramePr>
              <a:graphicFrameLocks noChangeAspect="1"/>
            </p:cNvGraphicFramePr>
            <p:nvPr>
              <p:extLst>
                <p:ext uri="{D42A27DB-BD31-4B8C-83A1-F6EECF244321}">
                  <p14:modId xmlns:p14="http://schemas.microsoft.com/office/powerpoint/2010/main" xmlns="" val="637967385"/>
                </p:ext>
              </p:extLst>
            </p:nvPr>
          </p:nvGraphicFramePr>
          <p:xfrm>
            <a:off x="1676572" y="6053138"/>
            <a:ext cx="2401448" cy="644525"/>
          </p:xfrm>
          <a:graphic>
            <a:graphicData uri="http://schemas.openxmlformats.org/presentationml/2006/ole">
              <p:oleObj spid="_x0000_s39364" name="Εξίσωση" r:id="rId5" imgW="825480" imgH="241200" progId="Equation.3">
                <p:embed/>
              </p:oleObj>
            </a:graphicData>
          </a:graphic>
        </p:graphicFrame>
        <p:graphicFrame>
          <p:nvGraphicFramePr>
            <p:cNvPr id="12" name="Αντικείμενο 11"/>
            <p:cNvGraphicFramePr>
              <a:graphicFrameLocks noChangeAspect="1"/>
            </p:cNvGraphicFramePr>
            <p:nvPr>
              <p:extLst>
                <p:ext uri="{D42A27DB-BD31-4B8C-83A1-F6EECF244321}">
                  <p14:modId xmlns:p14="http://schemas.microsoft.com/office/powerpoint/2010/main" xmlns="" val="3664254048"/>
                </p:ext>
              </p:extLst>
            </p:nvPr>
          </p:nvGraphicFramePr>
          <p:xfrm>
            <a:off x="3898508" y="6134370"/>
            <a:ext cx="5065980" cy="560388"/>
          </p:xfrm>
          <a:graphic>
            <a:graphicData uri="http://schemas.openxmlformats.org/presentationml/2006/ole">
              <p:oleObj spid="_x0000_s39365" name="Εξίσωση" r:id="rId6" imgW="1587240" imgH="228600" progId="Equation.3">
                <p:embed/>
              </p:oleObj>
            </a:graphicData>
          </a:graphic>
        </p:graphicFrame>
        <p:sp>
          <p:nvSpPr>
            <p:cNvPr id="15" name="TextBox 14"/>
            <p:cNvSpPr txBox="1"/>
            <p:nvPr/>
          </p:nvSpPr>
          <p:spPr>
            <a:xfrm>
              <a:off x="395536" y="1248152"/>
              <a:ext cx="1600745" cy="2123658"/>
            </a:xfrm>
            <a:prstGeom prst="rect">
              <a:avLst/>
            </a:prstGeom>
            <a:solidFill>
              <a:schemeClr val="tx1"/>
            </a:solidFill>
          </p:spPr>
          <p:txBody>
            <a:bodyPr wrap="square" rtlCol="0">
              <a:spAutoFit/>
            </a:bodyPr>
            <a:lstStyle/>
            <a:p>
              <a:r>
                <a:rPr lang="el-GR" sz="2200" dirty="0" smtClean="0">
                  <a:solidFill>
                    <a:srgbClr val="00FFFF"/>
                  </a:solidFill>
                </a:rPr>
                <a:t>Δοκιμή </a:t>
              </a:r>
            </a:p>
            <a:p>
              <a:r>
                <a:rPr lang="el-GR" sz="2200" dirty="0" smtClean="0">
                  <a:solidFill>
                    <a:srgbClr val="00FFFF"/>
                  </a:solidFill>
                </a:rPr>
                <a:t>Αποτέλεσμα</a:t>
              </a:r>
            </a:p>
            <a:p>
              <a:pPr lvl="0"/>
              <a:r>
                <a:rPr lang="el-GR" sz="2200" dirty="0">
                  <a:solidFill>
                    <a:srgbClr val="00FFFF"/>
                  </a:solidFill>
                </a:rPr>
                <a:t>Αποτέλεσμα</a:t>
              </a:r>
            </a:p>
            <a:p>
              <a:pPr lvl="0"/>
              <a:r>
                <a:rPr lang="el-GR" sz="2200" dirty="0">
                  <a:solidFill>
                    <a:srgbClr val="00FFFF"/>
                  </a:solidFill>
                </a:rPr>
                <a:t>Αποτέλεσμα</a:t>
              </a:r>
            </a:p>
            <a:p>
              <a:pPr lvl="0"/>
              <a:r>
                <a:rPr lang="el-GR" sz="2200" dirty="0">
                  <a:solidFill>
                    <a:srgbClr val="00FFFF"/>
                  </a:solidFill>
                </a:rPr>
                <a:t>Αποτέλεσμα</a:t>
              </a:r>
            </a:p>
            <a:p>
              <a:pPr lvl="0"/>
              <a:r>
                <a:rPr lang="el-GR" sz="2200" dirty="0" smtClean="0">
                  <a:solidFill>
                    <a:srgbClr val="00FFFF"/>
                  </a:solidFill>
                </a:rPr>
                <a:t>Αποτέλεσμα</a:t>
              </a:r>
              <a:endParaRPr lang="el-GR" sz="2200" dirty="0">
                <a:solidFill>
                  <a:srgbClr val="00FFFF"/>
                </a:solidFill>
              </a:endParaRPr>
            </a:p>
          </p:txBody>
        </p:sp>
      </p:grpSp>
      <p:sp>
        <p:nvSpPr>
          <p:cNvPr id="13" name="Θέση αριθμού διαφάνειας 12"/>
          <p:cNvSpPr>
            <a:spLocks noGrp="1"/>
          </p:cNvSpPr>
          <p:nvPr>
            <p:ph type="sldNum" sz="quarter" idx="12"/>
          </p:nvPr>
        </p:nvSpPr>
        <p:spPr/>
        <p:txBody>
          <a:bodyPr/>
          <a:lstStyle/>
          <a:p>
            <a:fld id="{FC53442B-9059-4995-AD00-11B44EEE6C23}" type="slidenum">
              <a:rPr lang="en-US" altLang="el-GR" smtClean="0">
                <a:solidFill>
                  <a:srgbClr val="000000"/>
                </a:solidFill>
              </a:rPr>
              <a:pPr/>
              <a:t>111</a:t>
            </a:fld>
            <a:endParaRPr lang="en-US" altLang="el-GR">
              <a:solidFill>
                <a:srgbClr val="000000"/>
              </a:solidFill>
            </a:endParaRPr>
          </a:p>
        </p:txBody>
      </p:sp>
    </p:spTree>
    <p:extLst>
      <p:ext uri="{BB962C8B-B14F-4D97-AF65-F5344CB8AC3E}">
        <p14:creationId xmlns:p14="http://schemas.microsoft.com/office/powerpoint/2010/main" xmlns="" val="179353322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5591" y="764704"/>
            <a:ext cx="8995667" cy="648072"/>
          </a:xfrm>
        </p:spPr>
        <p:txBody>
          <a:bodyPr/>
          <a:lstStyle/>
          <a:p>
            <a:pPr eaLnBrk="1" hangingPunct="1"/>
            <a:r>
              <a:rPr lang="el-GR" altLang="el-GR" sz="4400" dirty="0">
                <a:solidFill>
                  <a:srgbClr val="002060"/>
                </a:solidFill>
              </a:rPr>
              <a:t>Παράδειγμα</a:t>
            </a:r>
            <a:r>
              <a:rPr lang="el-GR" altLang="el-GR" sz="4400" dirty="0" smtClean="0">
                <a:solidFill>
                  <a:srgbClr val="002060"/>
                </a:solidFill>
              </a:rPr>
              <a:t>:  Διωνυμικής Κατανομής</a:t>
            </a:r>
          </a:p>
        </p:txBody>
      </p:sp>
      <p:sp>
        <p:nvSpPr>
          <p:cNvPr id="15363" name="Rectangle 3"/>
          <p:cNvSpPr>
            <a:spLocks noGrp="1" noChangeArrowheads="1"/>
          </p:cNvSpPr>
          <p:nvPr>
            <p:ph type="subTitle" idx="1"/>
          </p:nvPr>
        </p:nvSpPr>
        <p:spPr>
          <a:xfrm>
            <a:off x="171862" y="1916832"/>
            <a:ext cx="8640763" cy="3960812"/>
          </a:xfrm>
        </p:spPr>
        <p:txBody>
          <a:bodyPr/>
          <a:lstStyle/>
          <a:p>
            <a:pPr algn="just" eaLnBrk="1" hangingPunct="1">
              <a:spcBef>
                <a:spcPct val="35000"/>
              </a:spcBef>
            </a:pPr>
            <a:r>
              <a:rPr lang="el-GR" altLang="el-GR" sz="2800" dirty="0" smtClean="0"/>
              <a:t>Από ένα δείγμα πελατών εταιρείας διανομής διαιτητικών γευμάτων διαπιστώθηκε ότι το 70% των πελατών δεν επανακτά το βάρος που έχασε με τη δίαιτα σε ένα διάστημα τουλάχιστον 6 μηνών.</a:t>
            </a:r>
          </a:p>
          <a:p>
            <a:pPr algn="just" eaLnBrk="1" hangingPunct="1">
              <a:spcBef>
                <a:spcPct val="35000"/>
              </a:spcBef>
            </a:pPr>
            <a:r>
              <a:rPr lang="el-GR" altLang="el-GR" sz="2800" dirty="0" smtClean="0"/>
              <a:t>Αν επιλέξουμε τυχαία τέσσερα άτομα από τους πελάτες ποια είναι η πιθανότητα  ακριβώς τρία από τα τέσσερα άτομα να μην έχουν επανακτήσει το βάρος τους;</a:t>
            </a:r>
          </a:p>
        </p:txBody>
      </p:sp>
      <p:sp>
        <p:nvSpPr>
          <p:cNvPr id="3" name="Θέση αριθμού διαφάνειας 2"/>
          <p:cNvSpPr>
            <a:spLocks noGrp="1"/>
          </p:cNvSpPr>
          <p:nvPr>
            <p:ph type="sldNum" sz="quarter" idx="12"/>
          </p:nvPr>
        </p:nvSpPr>
        <p:spPr/>
        <p:txBody>
          <a:bodyPr/>
          <a:lstStyle/>
          <a:p>
            <a:fld id="{8A49F2EC-0D2C-4B86-88D1-B8724EED33E7}" type="slidenum">
              <a:rPr lang="en-US" altLang="el-GR" smtClean="0">
                <a:solidFill>
                  <a:srgbClr val="000000"/>
                </a:solidFill>
              </a:rPr>
              <a:pPr/>
              <a:t>112</a:t>
            </a:fld>
            <a:endParaRPr lang="en-US" altLang="el-GR">
              <a:solidFill>
                <a:srgbClr val="000000"/>
              </a:solidFill>
            </a:endParaRPr>
          </a:p>
        </p:txBody>
      </p:sp>
    </p:spTree>
    <p:extLst>
      <p:ext uri="{BB962C8B-B14F-4D97-AF65-F5344CB8AC3E}">
        <p14:creationId xmlns:p14="http://schemas.microsoft.com/office/powerpoint/2010/main" xmlns="" val="10589230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subTitle" idx="1"/>
          </p:nvPr>
        </p:nvSpPr>
        <p:spPr>
          <a:xfrm>
            <a:off x="251520" y="980141"/>
            <a:ext cx="8856984" cy="2763834"/>
          </a:xfrm>
        </p:spPr>
        <p:txBody>
          <a:bodyPr lIns="108000">
            <a:spAutoFit/>
          </a:bodyPr>
          <a:lstStyle/>
          <a:p>
            <a:pPr marL="87313" indent="-87313" algn="just" eaLnBrk="1" hangingPunct="1">
              <a:lnSpc>
                <a:spcPct val="80000"/>
              </a:lnSpc>
              <a:tabLst>
                <a:tab pos="446088" algn="l"/>
              </a:tabLst>
            </a:pPr>
            <a:r>
              <a:rPr lang="el-GR" altLang="el-GR" sz="2800" dirty="0" smtClean="0"/>
              <a:t> </a:t>
            </a:r>
            <a:r>
              <a:rPr lang="el-GR" altLang="el-GR" sz="2800" dirty="0" smtClean="0">
                <a:solidFill>
                  <a:srgbClr val="FF0000"/>
                </a:solidFill>
              </a:rPr>
              <a:t>Αν </a:t>
            </a:r>
            <a:r>
              <a:rPr lang="en-US" altLang="el-GR" sz="2800" dirty="0" smtClean="0">
                <a:solidFill>
                  <a:srgbClr val="FF0000"/>
                </a:solidFill>
              </a:rPr>
              <a:t> </a:t>
            </a:r>
            <a:r>
              <a:rPr lang="el-GR" altLang="el-GR" sz="2800" dirty="0" smtClean="0">
                <a:solidFill>
                  <a:srgbClr val="FF0000"/>
                </a:solidFill>
              </a:rPr>
              <a:t>1: επιτυχία (δηλαδή έχει </a:t>
            </a:r>
            <a:r>
              <a:rPr lang="el-GR" altLang="el-GR" sz="2800" baseline="6000" dirty="0" smtClean="0">
                <a:solidFill>
                  <a:srgbClr val="FF0000"/>
                </a:solidFill>
              </a:rPr>
              <a:t>πετύχει</a:t>
            </a:r>
            <a:r>
              <a:rPr lang="el-GR" altLang="el-GR" sz="2800" dirty="0" smtClean="0">
                <a:solidFill>
                  <a:srgbClr val="FF0000"/>
                </a:solidFill>
              </a:rPr>
              <a:t> η δίαιτα) </a:t>
            </a:r>
            <a:endParaRPr lang="en-US" altLang="el-GR" sz="2800" dirty="0" smtClean="0">
              <a:solidFill>
                <a:srgbClr val="FF0000"/>
              </a:solidFill>
            </a:endParaRPr>
          </a:p>
          <a:p>
            <a:pPr marL="87313" indent="-87313" algn="just" eaLnBrk="1" hangingPunct="1">
              <a:lnSpc>
                <a:spcPct val="80000"/>
              </a:lnSpc>
              <a:tabLst>
                <a:tab pos="446088" algn="l"/>
              </a:tabLst>
            </a:pPr>
            <a:r>
              <a:rPr lang="el-GR" altLang="el-GR" sz="2800" dirty="0" smtClean="0">
                <a:solidFill>
                  <a:srgbClr val="FF0000"/>
                </a:solidFill>
              </a:rPr>
              <a:t> και 0:   αποτυχία  </a:t>
            </a:r>
            <a:r>
              <a:rPr lang="el-GR" altLang="el-GR" sz="2800" b="1" i="1" dirty="0" smtClean="0">
                <a:solidFill>
                  <a:schemeClr val="accent6">
                    <a:lumMod val="50000"/>
                  </a:schemeClr>
                </a:solidFill>
              </a:rPr>
              <a:t>(πιθανότητα επιτυχίας </a:t>
            </a:r>
            <a:r>
              <a:rPr lang="en-US" altLang="el-GR" sz="2800" b="1" i="1" dirty="0" smtClean="0">
                <a:solidFill>
                  <a:schemeClr val="accent6">
                    <a:lumMod val="50000"/>
                  </a:schemeClr>
                </a:solidFill>
              </a:rPr>
              <a:t>p=0,7</a:t>
            </a:r>
            <a:r>
              <a:rPr lang="el-GR" altLang="el-GR" sz="2800" b="1" i="1" dirty="0" smtClean="0">
                <a:solidFill>
                  <a:schemeClr val="accent6">
                    <a:lumMod val="50000"/>
                  </a:schemeClr>
                </a:solidFill>
              </a:rPr>
              <a:t> και </a:t>
            </a:r>
            <a:r>
              <a:rPr lang="en-US" altLang="el-GR" sz="2800" b="1" i="1" dirty="0" smtClean="0">
                <a:solidFill>
                  <a:schemeClr val="accent6">
                    <a:lumMod val="50000"/>
                  </a:schemeClr>
                </a:solidFill>
              </a:rPr>
              <a:t>q=0,3)</a:t>
            </a:r>
            <a:endParaRPr lang="el-GR" altLang="el-GR" sz="2800" b="1" i="1" dirty="0" smtClean="0">
              <a:solidFill>
                <a:schemeClr val="accent6">
                  <a:lumMod val="50000"/>
                </a:schemeClr>
              </a:solidFill>
            </a:endParaRPr>
          </a:p>
          <a:p>
            <a:pPr algn="just" eaLnBrk="1" hangingPunct="1">
              <a:lnSpc>
                <a:spcPct val="150000"/>
              </a:lnSpc>
            </a:pPr>
            <a:r>
              <a:rPr lang="el-GR" altLang="el-GR" sz="2800" dirty="0" smtClean="0"/>
              <a:t>Μια από τις δυνατές  περιπτώσεις  να έχουμε 3 ακριβώς επιτυχίες στις 4 δοκιμές είναι το ενδεχόμενο 1011</a:t>
            </a:r>
          </a:p>
          <a:p>
            <a:pPr algn="just" eaLnBrk="1" hangingPunct="1"/>
            <a:r>
              <a:rPr lang="el-GR" altLang="el-GR" sz="2800" dirty="0"/>
              <a:t>με πιθανότητα </a:t>
            </a:r>
            <a:r>
              <a:rPr lang="en-US" altLang="el-GR" sz="2800" b="1" dirty="0" smtClean="0">
                <a:solidFill>
                  <a:schemeClr val="accent6">
                    <a:lumMod val="50000"/>
                  </a:schemeClr>
                </a:solidFill>
              </a:rPr>
              <a:t>P(1011): </a:t>
            </a:r>
            <a:r>
              <a:rPr lang="en-US" altLang="el-GR" sz="2800" b="1" spc="300" dirty="0" smtClean="0">
                <a:solidFill>
                  <a:schemeClr val="accent6">
                    <a:lumMod val="50000"/>
                  </a:schemeClr>
                </a:solidFill>
              </a:rPr>
              <a:t>pqpp=p</a:t>
            </a:r>
            <a:r>
              <a:rPr lang="en-US" altLang="el-GR" sz="2800" b="1" spc="300" baseline="30000" dirty="0" smtClean="0">
                <a:solidFill>
                  <a:schemeClr val="accent6">
                    <a:lumMod val="50000"/>
                  </a:schemeClr>
                </a:solidFill>
              </a:rPr>
              <a:t>3</a:t>
            </a:r>
            <a:r>
              <a:rPr lang="en-US" altLang="el-GR" sz="2800" b="1" spc="300" dirty="0" smtClean="0">
                <a:solidFill>
                  <a:schemeClr val="accent6">
                    <a:lumMod val="50000"/>
                  </a:schemeClr>
                </a:solidFill>
              </a:rPr>
              <a:t>q=0,7</a:t>
            </a:r>
            <a:r>
              <a:rPr lang="en-US" altLang="el-GR" sz="2800" b="1" spc="300" baseline="30000" dirty="0" smtClean="0">
                <a:solidFill>
                  <a:schemeClr val="accent6">
                    <a:lumMod val="50000"/>
                  </a:schemeClr>
                </a:solidFill>
              </a:rPr>
              <a:t>3</a:t>
            </a:r>
            <a:r>
              <a:rPr lang="en-US" altLang="el-GR" sz="2800" b="1" spc="300" dirty="0">
                <a:solidFill>
                  <a:schemeClr val="accent6">
                    <a:lumMod val="50000"/>
                  </a:schemeClr>
                </a:solidFill>
              </a:rPr>
              <a:t>.0,3</a:t>
            </a:r>
            <a:endParaRPr lang="el-GR" altLang="el-GR" sz="2800" b="1" spc="300" dirty="0">
              <a:solidFill>
                <a:schemeClr val="accent6">
                  <a:lumMod val="50000"/>
                </a:schemeClr>
              </a:solidFill>
            </a:endParaRPr>
          </a:p>
        </p:txBody>
      </p:sp>
      <p:grpSp>
        <p:nvGrpSpPr>
          <p:cNvPr id="7" name="Ομάδα 6"/>
          <p:cNvGrpSpPr/>
          <p:nvPr/>
        </p:nvGrpSpPr>
        <p:grpSpPr>
          <a:xfrm>
            <a:off x="107504" y="3922871"/>
            <a:ext cx="8424862" cy="2237348"/>
            <a:chOff x="107504" y="3922871"/>
            <a:chExt cx="8424862" cy="2237348"/>
          </a:xfrm>
        </p:grpSpPr>
        <p:sp>
          <p:nvSpPr>
            <p:cNvPr id="16388" name="Rectangle 4"/>
            <p:cNvSpPr>
              <a:spLocks noChangeArrowheads="1"/>
            </p:cNvSpPr>
            <p:nvPr/>
          </p:nvSpPr>
          <p:spPr bwMode="auto">
            <a:xfrm>
              <a:off x="107504" y="3922871"/>
              <a:ext cx="8424862" cy="18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tIns="72000"/>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fontAlgn="base" hangingPunct="1">
                <a:lnSpc>
                  <a:spcPct val="80000"/>
                </a:lnSpc>
                <a:spcBef>
                  <a:spcPct val="20000"/>
                </a:spcBef>
                <a:spcAft>
                  <a:spcPct val="0"/>
                </a:spcAft>
              </a:pPr>
              <a:r>
                <a:rPr lang="el-GR" altLang="el-GR" sz="2400" dirty="0" smtClean="0">
                  <a:solidFill>
                    <a:srgbClr val="000000"/>
                  </a:solidFill>
                </a:rPr>
                <a:t>Όλα όμως τα δυνατά ενδεχόμενα είναι 4,</a:t>
              </a:r>
              <a:r>
                <a:rPr lang="en-US" altLang="el-GR" sz="2400" dirty="0" smtClean="0">
                  <a:solidFill>
                    <a:srgbClr val="000000"/>
                  </a:solidFill>
                </a:rPr>
                <a:t> [</a:t>
              </a:r>
              <a:r>
                <a:rPr lang="el-GR" altLang="el-GR" sz="2400" dirty="0" smtClean="0">
                  <a:solidFill>
                    <a:srgbClr val="000000"/>
                  </a:solidFill>
                </a:rPr>
                <a:t> </a:t>
              </a:r>
              <a:r>
                <a:rPr lang="en-US" altLang="el-GR" sz="2400" dirty="0" smtClean="0">
                  <a:solidFill>
                    <a:srgbClr val="000000"/>
                  </a:solidFill>
                </a:rPr>
                <a:t>       4 ] </a:t>
              </a:r>
              <a:r>
                <a:rPr lang="el-GR" altLang="el-GR" sz="2400" dirty="0" smtClean="0">
                  <a:solidFill>
                    <a:srgbClr val="000000"/>
                  </a:solidFill>
                </a:rPr>
                <a:t>δηλαδή:</a:t>
              </a:r>
            </a:p>
            <a:p>
              <a:pPr algn="just" eaLnBrk="1" fontAlgn="base" hangingPunct="1">
                <a:lnSpc>
                  <a:spcPct val="80000"/>
                </a:lnSpc>
                <a:spcBef>
                  <a:spcPct val="20000"/>
                </a:spcBef>
                <a:spcAft>
                  <a:spcPct val="0"/>
                </a:spcAft>
              </a:pPr>
              <a:endParaRPr lang="el-GR" altLang="el-GR" sz="2400" dirty="0" smtClean="0">
                <a:solidFill>
                  <a:srgbClr val="000000"/>
                </a:solidFill>
              </a:endParaRPr>
            </a:p>
            <a:p>
              <a:pPr lvl="1" algn="just" eaLnBrk="1" fontAlgn="base" hangingPunct="1">
                <a:lnSpc>
                  <a:spcPct val="80000"/>
                </a:lnSpc>
                <a:spcBef>
                  <a:spcPct val="20000"/>
                </a:spcBef>
                <a:spcAft>
                  <a:spcPct val="0"/>
                </a:spcAft>
                <a:buFontTx/>
                <a:buChar char="–"/>
              </a:pPr>
              <a:r>
                <a:rPr lang="en-US" altLang="el-GR" sz="2400" dirty="0" smtClean="0">
                  <a:solidFill>
                    <a:srgbClr val="000000"/>
                  </a:solidFill>
                </a:rPr>
                <a:t> </a:t>
              </a:r>
              <a:r>
                <a:rPr lang="el-GR" altLang="el-GR" sz="2400" dirty="0" smtClean="0">
                  <a:solidFill>
                    <a:srgbClr val="FF0000"/>
                  </a:solidFill>
                </a:rPr>
                <a:t>1110</a:t>
              </a:r>
            </a:p>
            <a:p>
              <a:pPr lvl="1" algn="just" eaLnBrk="1" fontAlgn="base" hangingPunct="1">
                <a:lnSpc>
                  <a:spcPct val="80000"/>
                </a:lnSpc>
                <a:spcBef>
                  <a:spcPct val="20000"/>
                </a:spcBef>
                <a:spcAft>
                  <a:spcPct val="0"/>
                </a:spcAft>
                <a:buFontTx/>
                <a:buChar char="–"/>
              </a:pPr>
              <a:r>
                <a:rPr lang="en-US" altLang="el-GR" sz="2400" dirty="0" smtClean="0">
                  <a:solidFill>
                    <a:srgbClr val="FF0000"/>
                  </a:solidFill>
                </a:rPr>
                <a:t> </a:t>
              </a:r>
              <a:r>
                <a:rPr lang="el-GR" altLang="el-GR" sz="2400" dirty="0" smtClean="0">
                  <a:solidFill>
                    <a:srgbClr val="FF0000"/>
                  </a:solidFill>
                </a:rPr>
                <a:t>1101</a:t>
              </a:r>
            </a:p>
            <a:p>
              <a:pPr lvl="1" algn="just" eaLnBrk="1" fontAlgn="base" hangingPunct="1">
                <a:lnSpc>
                  <a:spcPct val="80000"/>
                </a:lnSpc>
                <a:spcBef>
                  <a:spcPct val="20000"/>
                </a:spcBef>
                <a:spcAft>
                  <a:spcPct val="0"/>
                </a:spcAft>
                <a:buFontTx/>
                <a:buChar char="–"/>
              </a:pPr>
              <a:r>
                <a:rPr lang="en-US" altLang="el-GR" sz="2400" dirty="0" smtClean="0">
                  <a:solidFill>
                    <a:srgbClr val="FF0000"/>
                  </a:solidFill>
                </a:rPr>
                <a:t> </a:t>
              </a:r>
              <a:r>
                <a:rPr lang="el-GR" altLang="el-GR" sz="2400" dirty="0" smtClean="0">
                  <a:solidFill>
                    <a:srgbClr val="FF0000"/>
                  </a:solidFill>
                </a:rPr>
                <a:t>1011</a:t>
              </a:r>
            </a:p>
            <a:p>
              <a:pPr lvl="1" algn="just" eaLnBrk="1" fontAlgn="base" hangingPunct="1">
                <a:lnSpc>
                  <a:spcPct val="80000"/>
                </a:lnSpc>
                <a:spcBef>
                  <a:spcPct val="20000"/>
                </a:spcBef>
                <a:spcAft>
                  <a:spcPct val="0"/>
                </a:spcAft>
                <a:buFontTx/>
                <a:buChar char="–"/>
              </a:pPr>
              <a:r>
                <a:rPr lang="en-US" altLang="el-GR" sz="2400" dirty="0" smtClean="0">
                  <a:solidFill>
                    <a:srgbClr val="FF0000"/>
                  </a:solidFill>
                </a:rPr>
                <a:t> </a:t>
              </a:r>
              <a:r>
                <a:rPr lang="el-GR" altLang="el-GR" sz="2400" dirty="0" smtClean="0">
                  <a:solidFill>
                    <a:srgbClr val="FF0000"/>
                  </a:solidFill>
                </a:rPr>
                <a:t>0111</a:t>
              </a:r>
            </a:p>
          </p:txBody>
        </p:sp>
        <p:sp>
          <p:nvSpPr>
            <p:cNvPr id="2" name="TextBox 1"/>
            <p:cNvSpPr txBox="1"/>
            <p:nvPr/>
          </p:nvSpPr>
          <p:spPr>
            <a:xfrm>
              <a:off x="2241664" y="5524697"/>
              <a:ext cx="4994632" cy="635522"/>
            </a:xfrm>
            <a:prstGeom prst="rect">
              <a:avLst/>
            </a:prstGeom>
            <a:solidFill>
              <a:srgbClr val="A6951A"/>
            </a:solidFill>
            <a:ln w="47625">
              <a:solidFill>
                <a:schemeClr val="tx1"/>
              </a:solidFill>
            </a:ln>
          </p:spPr>
          <p:txBody>
            <a:bodyPr wrap="square" lIns="144000" tIns="180000" rIns="360000" bIns="108000" rtlCol="0">
              <a:spAutoFit/>
            </a:bodyPr>
            <a:lstStyle/>
            <a:p>
              <a:pPr algn="just" fontAlgn="base">
                <a:lnSpc>
                  <a:spcPct val="80000"/>
                </a:lnSpc>
                <a:spcBef>
                  <a:spcPct val="20000"/>
                </a:spcBef>
                <a:spcAft>
                  <a:spcPct val="0"/>
                </a:spcAft>
              </a:pPr>
              <a:r>
                <a:rPr lang="el-GR" sz="2800" kern="0" dirty="0" smtClean="0">
                  <a:solidFill>
                    <a:srgbClr val="000000"/>
                  </a:solidFill>
                </a:rPr>
                <a:t>Άρα   </a:t>
              </a:r>
              <a:r>
                <a:rPr lang="en-US" sz="2800" kern="0" dirty="0" smtClean="0">
                  <a:solidFill>
                    <a:srgbClr val="000000"/>
                  </a:solidFill>
                </a:rPr>
                <a:t>P(X=3)=</a:t>
              </a:r>
              <a:r>
                <a:rPr lang="el-GR" sz="2800" kern="0" dirty="0" smtClean="0">
                  <a:solidFill>
                    <a:srgbClr val="000000"/>
                  </a:solidFill>
                </a:rPr>
                <a:t> </a:t>
              </a:r>
              <a:r>
                <a:rPr lang="en-US" sz="2800" kern="0" dirty="0" smtClean="0">
                  <a:solidFill>
                    <a:srgbClr val="000000"/>
                  </a:solidFill>
                </a:rPr>
                <a:t>     </a:t>
              </a:r>
              <a:r>
                <a:rPr lang="el-GR" sz="2800" kern="0" dirty="0" smtClean="0">
                  <a:solidFill>
                    <a:srgbClr val="000000"/>
                  </a:solidFill>
                </a:rPr>
                <a:t>* </a:t>
              </a:r>
              <a:r>
                <a:rPr lang="en-US" altLang="el-GR" sz="2800" kern="0" dirty="0" smtClean="0">
                  <a:solidFill>
                    <a:srgbClr val="000000"/>
                  </a:solidFill>
                </a:rPr>
                <a:t>0,7</a:t>
              </a:r>
              <a:r>
                <a:rPr lang="en-US" altLang="el-GR" sz="2800" baseline="30000" dirty="0" smtClean="0">
                  <a:solidFill>
                    <a:srgbClr val="000000"/>
                  </a:solidFill>
                </a:rPr>
                <a:t>3</a:t>
              </a:r>
              <a:r>
                <a:rPr lang="el-GR" altLang="el-GR" sz="2800" baseline="30000" dirty="0" smtClean="0">
                  <a:solidFill>
                    <a:srgbClr val="000000"/>
                  </a:solidFill>
                </a:rPr>
                <a:t>  </a:t>
              </a:r>
              <a:r>
                <a:rPr lang="el-GR" sz="2800" kern="0" dirty="0" smtClean="0">
                  <a:solidFill>
                    <a:srgbClr val="000000"/>
                  </a:solidFill>
                </a:rPr>
                <a:t>*</a:t>
              </a:r>
              <a:r>
                <a:rPr lang="el-GR" altLang="el-GR" sz="2800" dirty="0" smtClean="0">
                  <a:solidFill>
                    <a:srgbClr val="000000"/>
                  </a:solidFill>
                </a:rPr>
                <a:t> </a:t>
              </a:r>
              <a:r>
                <a:rPr lang="en-US" altLang="el-GR" sz="2800" kern="0" dirty="0" smtClean="0">
                  <a:solidFill>
                    <a:srgbClr val="000000"/>
                  </a:solidFill>
                </a:rPr>
                <a:t>0,3</a:t>
              </a:r>
              <a:endParaRPr lang="el-GR" altLang="el-GR" sz="2800" kern="0" dirty="0" smtClean="0">
                <a:solidFill>
                  <a:srgbClr val="000000"/>
                </a:solidFill>
              </a:endParaRPr>
            </a:p>
          </p:txBody>
        </p:sp>
      </p:grpSp>
      <p:graphicFrame>
        <p:nvGraphicFramePr>
          <p:cNvPr id="3" name="Αντικείμενο 2"/>
          <p:cNvGraphicFramePr>
            <a:graphicFrameLocks noChangeAspect="1"/>
          </p:cNvGraphicFramePr>
          <p:nvPr>
            <p:extLst>
              <p:ext uri="{D42A27DB-BD31-4B8C-83A1-F6EECF244321}">
                <p14:modId xmlns:p14="http://schemas.microsoft.com/office/powerpoint/2010/main" xmlns="" val="2181402993"/>
              </p:ext>
            </p:extLst>
          </p:nvPr>
        </p:nvGraphicFramePr>
        <p:xfrm>
          <a:off x="5868144" y="3861048"/>
          <a:ext cx="616298" cy="504056"/>
        </p:xfrm>
        <a:graphic>
          <a:graphicData uri="http://schemas.openxmlformats.org/presentationml/2006/ole">
            <p:oleObj spid="_x0000_s41206" name="Εξίσωση" r:id="rId5" imgW="317160" imgH="241200" progId="Equation.3">
              <p:embed/>
            </p:oleObj>
          </a:graphicData>
        </a:graphic>
      </p:graphicFrame>
      <p:graphicFrame>
        <p:nvGraphicFramePr>
          <p:cNvPr id="4" name="Αντικείμενο 3"/>
          <p:cNvGraphicFramePr>
            <a:graphicFrameLocks noChangeAspect="1"/>
          </p:cNvGraphicFramePr>
          <p:nvPr>
            <p:extLst>
              <p:ext uri="{D42A27DB-BD31-4B8C-83A1-F6EECF244321}">
                <p14:modId xmlns:p14="http://schemas.microsoft.com/office/powerpoint/2010/main" xmlns="" val="4168505075"/>
              </p:ext>
            </p:extLst>
          </p:nvPr>
        </p:nvGraphicFramePr>
        <p:xfrm>
          <a:off x="4535996" y="5579160"/>
          <a:ext cx="453700" cy="581059"/>
        </p:xfrm>
        <a:graphic>
          <a:graphicData uri="http://schemas.openxmlformats.org/presentationml/2006/ole">
            <p:oleObj spid="_x0000_s41207" name="Εξίσωση" r:id="rId6" imgW="203040" imgH="241200" progId="Equation.3">
              <p:embed/>
            </p:oleObj>
          </a:graphicData>
        </a:graphic>
      </p:graphicFrame>
      <p:sp>
        <p:nvSpPr>
          <p:cNvPr id="6" name="TextBox 5"/>
          <p:cNvSpPr txBox="1"/>
          <p:nvPr/>
        </p:nvSpPr>
        <p:spPr>
          <a:xfrm>
            <a:off x="251520" y="194539"/>
            <a:ext cx="3312368" cy="646331"/>
          </a:xfrm>
          <a:prstGeom prst="rect">
            <a:avLst/>
          </a:prstGeom>
          <a:noFill/>
        </p:spPr>
        <p:txBody>
          <a:bodyPr wrap="square" rtlCol="0">
            <a:spAutoFit/>
          </a:bodyPr>
          <a:lstStyle/>
          <a:p>
            <a:r>
              <a:rPr lang="el-GR" sz="3600" b="1" dirty="0" smtClean="0">
                <a:solidFill>
                  <a:schemeClr val="accent6">
                    <a:lumMod val="75000"/>
                  </a:schemeClr>
                </a:solidFill>
              </a:rPr>
              <a:t>Απάντηση</a:t>
            </a:r>
            <a:endParaRPr lang="el-GR" sz="3600" b="1" dirty="0">
              <a:solidFill>
                <a:schemeClr val="accent6">
                  <a:lumMod val="75000"/>
                </a:schemeClr>
              </a:solidFill>
            </a:endParaRPr>
          </a:p>
        </p:txBody>
      </p:sp>
      <p:sp>
        <p:nvSpPr>
          <p:cNvPr id="8" name="Θέση αριθμού διαφάνειας 7"/>
          <p:cNvSpPr>
            <a:spLocks noGrp="1"/>
          </p:cNvSpPr>
          <p:nvPr>
            <p:ph type="sldNum" sz="quarter" idx="12"/>
          </p:nvPr>
        </p:nvSpPr>
        <p:spPr/>
        <p:txBody>
          <a:bodyPr/>
          <a:lstStyle/>
          <a:p>
            <a:fld id="{8A49F2EC-0D2C-4B86-88D1-B8724EED33E7}" type="slidenum">
              <a:rPr lang="en-US" altLang="el-GR" smtClean="0">
                <a:solidFill>
                  <a:srgbClr val="000000"/>
                </a:solidFill>
              </a:rPr>
              <a:pPr/>
              <a:t>113</a:t>
            </a:fld>
            <a:endParaRPr lang="en-US" altLang="el-GR">
              <a:solidFill>
                <a:srgbClr val="000000"/>
              </a:solidFill>
            </a:endParaRPr>
          </a:p>
        </p:txBody>
      </p:sp>
    </p:spTree>
    <p:extLst>
      <p:ext uri="{BB962C8B-B14F-4D97-AF65-F5344CB8AC3E}">
        <p14:creationId xmlns:p14="http://schemas.microsoft.com/office/powerpoint/2010/main" xmlns="" val="2897036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3528" y="332656"/>
            <a:ext cx="6696744" cy="523220"/>
          </a:xfrm>
          <a:prstGeom prst="rect">
            <a:avLst/>
          </a:prstGeom>
          <a:noFill/>
        </p:spPr>
        <p:txBody>
          <a:bodyPr wrap="square" rtlCol="0">
            <a:spAutoFit/>
          </a:bodyPr>
          <a:lstStyle/>
          <a:p>
            <a:r>
              <a:rPr lang="el-GR" sz="2800" b="1" i="1" dirty="0" smtClean="0">
                <a:solidFill>
                  <a:srgbClr val="C00000"/>
                </a:solidFill>
              </a:rPr>
              <a:t>Συνέχεια από το προηγούμενο παράδειγμα</a:t>
            </a:r>
            <a:r>
              <a:rPr lang="el-GR" sz="2000" dirty="0" smtClean="0"/>
              <a:t>.</a:t>
            </a:r>
            <a:endParaRPr lang="el-GR" sz="2000" dirty="0"/>
          </a:p>
        </p:txBody>
      </p:sp>
      <p:sp>
        <p:nvSpPr>
          <p:cNvPr id="3" name="TextBox 2"/>
          <p:cNvSpPr txBox="1"/>
          <p:nvPr/>
        </p:nvSpPr>
        <p:spPr>
          <a:xfrm>
            <a:off x="169797" y="935883"/>
            <a:ext cx="7894591" cy="830997"/>
          </a:xfrm>
          <a:prstGeom prst="rect">
            <a:avLst/>
          </a:prstGeom>
          <a:noFill/>
        </p:spPr>
        <p:txBody>
          <a:bodyPr wrap="square" rtlCol="0">
            <a:spAutoFit/>
          </a:bodyPr>
          <a:lstStyle/>
          <a:p>
            <a:r>
              <a:rPr lang="el-GR" sz="2400" dirty="0" smtClean="0"/>
              <a:t>Α).  Ποια είναι η πιθανότητα   λιγότερα  από δύο άτομα να    μην έχουν επανακτήσει το βάρος τους</a:t>
            </a:r>
            <a:r>
              <a:rPr lang="en-US" sz="2400" dirty="0" smtClean="0"/>
              <a:t>;</a:t>
            </a:r>
            <a:endParaRPr lang="el-GR" sz="2400" dirty="0"/>
          </a:p>
        </p:txBody>
      </p:sp>
      <p:sp>
        <p:nvSpPr>
          <p:cNvPr id="4" name="TextBox 3"/>
          <p:cNvSpPr txBox="1"/>
          <p:nvPr/>
        </p:nvSpPr>
        <p:spPr>
          <a:xfrm>
            <a:off x="193654" y="1880752"/>
            <a:ext cx="4882746" cy="461665"/>
          </a:xfrm>
          <a:prstGeom prst="rect">
            <a:avLst/>
          </a:prstGeom>
          <a:noFill/>
        </p:spPr>
        <p:txBody>
          <a:bodyPr wrap="square" rtlCol="0">
            <a:spAutoFit/>
          </a:bodyPr>
          <a:lstStyle/>
          <a:p>
            <a:r>
              <a:rPr lang="en-US" sz="2400" spc="300" dirty="0" smtClean="0"/>
              <a:t>P(X&lt;2)</a:t>
            </a:r>
            <a:r>
              <a:rPr lang="el-GR" sz="2400" spc="300" dirty="0" smtClean="0"/>
              <a:t> </a:t>
            </a:r>
            <a:r>
              <a:rPr lang="en-US" sz="2400" spc="300" dirty="0" smtClean="0"/>
              <a:t>= P(X=0) + P(X=1)</a:t>
            </a:r>
            <a:endParaRPr lang="el-GR" sz="2400" spc="300" dirty="0"/>
          </a:p>
        </p:txBody>
      </p:sp>
      <p:graphicFrame>
        <p:nvGraphicFramePr>
          <p:cNvPr id="10" name="Αντικείμενο 9"/>
          <p:cNvGraphicFramePr>
            <a:graphicFrameLocks noChangeAspect="1"/>
          </p:cNvGraphicFramePr>
          <p:nvPr>
            <p:extLst>
              <p:ext uri="{D42A27DB-BD31-4B8C-83A1-F6EECF244321}">
                <p14:modId xmlns:p14="http://schemas.microsoft.com/office/powerpoint/2010/main" xmlns="" val="1812266028"/>
              </p:ext>
            </p:extLst>
          </p:nvPr>
        </p:nvGraphicFramePr>
        <p:xfrm>
          <a:off x="2454275" y="2463800"/>
          <a:ext cx="234950" cy="533400"/>
        </p:xfrm>
        <a:graphic>
          <a:graphicData uri="http://schemas.openxmlformats.org/presentationml/2006/ole">
            <p:oleObj spid="_x0000_s38885" name="Εξίσωση" r:id="rId3" imgW="114120" imgH="215640" progId="Equation.3">
              <p:embed/>
            </p:oleObj>
          </a:graphicData>
        </a:graphic>
      </p:graphicFrame>
      <p:graphicFrame>
        <p:nvGraphicFramePr>
          <p:cNvPr id="13" name="Αντικείμενο 12"/>
          <p:cNvGraphicFramePr>
            <a:graphicFrameLocks noChangeAspect="1"/>
          </p:cNvGraphicFramePr>
          <p:nvPr>
            <p:extLst>
              <p:ext uri="{D42A27DB-BD31-4B8C-83A1-F6EECF244321}">
                <p14:modId xmlns:p14="http://schemas.microsoft.com/office/powerpoint/2010/main" xmlns="" val="359789544"/>
              </p:ext>
            </p:extLst>
          </p:nvPr>
        </p:nvGraphicFramePr>
        <p:xfrm>
          <a:off x="3891754" y="2525617"/>
          <a:ext cx="345006" cy="328796"/>
        </p:xfrm>
        <a:graphic>
          <a:graphicData uri="http://schemas.openxmlformats.org/presentationml/2006/ole">
            <p:oleObj spid="_x0000_s38886" name="Εξίσωση" r:id="rId4" imgW="139680" imgH="139680" progId="Equation.3">
              <p:embed/>
            </p:oleObj>
          </a:graphicData>
        </a:graphic>
      </p:graphicFrame>
      <p:graphicFrame>
        <p:nvGraphicFramePr>
          <p:cNvPr id="14" name="Αντικείμενο 13"/>
          <p:cNvGraphicFramePr>
            <a:graphicFrameLocks noChangeAspect="1"/>
          </p:cNvGraphicFramePr>
          <p:nvPr>
            <p:extLst>
              <p:ext uri="{D42A27DB-BD31-4B8C-83A1-F6EECF244321}">
                <p14:modId xmlns:p14="http://schemas.microsoft.com/office/powerpoint/2010/main" xmlns="" val="3576462234"/>
              </p:ext>
            </p:extLst>
          </p:nvPr>
        </p:nvGraphicFramePr>
        <p:xfrm>
          <a:off x="1498356" y="2612768"/>
          <a:ext cx="424908" cy="235463"/>
        </p:xfrm>
        <a:graphic>
          <a:graphicData uri="http://schemas.openxmlformats.org/presentationml/2006/ole">
            <p:oleObj spid="_x0000_s38887" name="Εξίσωση" r:id="rId5" imgW="126720" imgH="101520" progId="Equation.3">
              <p:embed/>
            </p:oleObj>
          </a:graphicData>
        </a:graphic>
      </p:graphicFrame>
      <p:sp>
        <p:nvSpPr>
          <p:cNvPr id="16" name="TextBox 15"/>
          <p:cNvSpPr txBox="1"/>
          <p:nvPr/>
        </p:nvSpPr>
        <p:spPr>
          <a:xfrm>
            <a:off x="217512" y="3584066"/>
            <a:ext cx="7594623" cy="830997"/>
          </a:xfrm>
          <a:prstGeom prst="rect">
            <a:avLst/>
          </a:prstGeom>
          <a:noFill/>
        </p:spPr>
        <p:txBody>
          <a:bodyPr wrap="square" rtlCol="0">
            <a:spAutoFit/>
          </a:bodyPr>
          <a:lstStyle/>
          <a:p>
            <a:r>
              <a:rPr lang="en-US" sz="2400" dirty="0" smtClean="0"/>
              <a:t>B).</a:t>
            </a:r>
            <a:r>
              <a:rPr lang="el-GR" sz="2400" dirty="0" smtClean="0"/>
              <a:t>  Ποια είναι η πιθανότητα  δύο τουλάχιστον  να  μην  έχουν επανακτήσει το βάρος τους.</a:t>
            </a:r>
            <a:endParaRPr lang="el-GR" sz="2400" dirty="0"/>
          </a:p>
        </p:txBody>
      </p:sp>
      <p:sp>
        <p:nvSpPr>
          <p:cNvPr id="17" name="TextBox 16"/>
          <p:cNvSpPr txBox="1"/>
          <p:nvPr/>
        </p:nvSpPr>
        <p:spPr>
          <a:xfrm>
            <a:off x="323527" y="4745154"/>
            <a:ext cx="7488607" cy="523220"/>
          </a:xfrm>
          <a:prstGeom prst="rect">
            <a:avLst/>
          </a:prstGeom>
          <a:noFill/>
        </p:spPr>
        <p:txBody>
          <a:bodyPr wrap="square" rtlCol="0">
            <a:spAutoFit/>
          </a:bodyPr>
          <a:lstStyle/>
          <a:p>
            <a:r>
              <a:rPr lang="en-US" sz="2800" spc="300" dirty="0" smtClean="0"/>
              <a:t>P(X   2) = P(X=2) + P(X=3) + P(X=4)</a:t>
            </a:r>
            <a:endParaRPr lang="el-GR" sz="2800" spc="300" dirty="0"/>
          </a:p>
        </p:txBody>
      </p:sp>
      <p:graphicFrame>
        <p:nvGraphicFramePr>
          <p:cNvPr id="18" name="Αντικείμενο 17"/>
          <p:cNvGraphicFramePr>
            <a:graphicFrameLocks noChangeAspect="1"/>
          </p:cNvGraphicFramePr>
          <p:nvPr>
            <p:extLst>
              <p:ext uri="{D42A27DB-BD31-4B8C-83A1-F6EECF244321}">
                <p14:modId xmlns:p14="http://schemas.microsoft.com/office/powerpoint/2010/main" xmlns="" val="2177496253"/>
              </p:ext>
            </p:extLst>
          </p:nvPr>
        </p:nvGraphicFramePr>
        <p:xfrm>
          <a:off x="1115616" y="4869160"/>
          <a:ext cx="258148" cy="372053"/>
        </p:xfrm>
        <a:graphic>
          <a:graphicData uri="http://schemas.openxmlformats.org/presentationml/2006/ole">
            <p:oleObj spid="_x0000_s38888" name="Εξίσωση" r:id="rId6" imgW="126720" imgH="152280" progId="Equation.3">
              <p:embed/>
            </p:oleObj>
          </a:graphicData>
        </a:graphic>
      </p:graphicFrame>
      <p:sp>
        <p:nvSpPr>
          <p:cNvPr id="19" name="TextBox 18"/>
          <p:cNvSpPr txBox="1"/>
          <p:nvPr/>
        </p:nvSpPr>
        <p:spPr>
          <a:xfrm>
            <a:off x="193654" y="5816750"/>
            <a:ext cx="8626818" cy="830997"/>
          </a:xfrm>
          <a:prstGeom prst="rect">
            <a:avLst/>
          </a:prstGeom>
          <a:noFill/>
        </p:spPr>
        <p:txBody>
          <a:bodyPr wrap="square" rtlCol="0">
            <a:spAutoFit/>
          </a:bodyPr>
          <a:lstStyle/>
          <a:p>
            <a:r>
              <a:rPr lang="el-GR" sz="2400" i="1" dirty="0" smtClean="0">
                <a:solidFill>
                  <a:srgbClr val="FF0000"/>
                </a:solidFill>
              </a:rPr>
              <a:t>(υπολογίστε το με το</a:t>
            </a:r>
            <a:r>
              <a:rPr lang="el-GR" sz="2400" i="1" dirty="0">
                <a:solidFill>
                  <a:srgbClr val="FF0000"/>
                </a:solidFill>
              </a:rPr>
              <a:t>ν</a:t>
            </a:r>
            <a:r>
              <a:rPr lang="el-GR" sz="2400" i="1" dirty="0" smtClean="0">
                <a:solidFill>
                  <a:srgbClr val="FF0000"/>
                </a:solidFill>
              </a:rPr>
              <a:t> τύπο ). </a:t>
            </a:r>
          </a:p>
          <a:p>
            <a:r>
              <a:rPr lang="el-GR" sz="2400" i="1" dirty="0" smtClean="0">
                <a:solidFill>
                  <a:srgbClr val="FF0000"/>
                </a:solidFill>
              </a:rPr>
              <a:t>Μπορεί όμως να υπολογισθεί με τα μέχρι στιγμής ευρεθέντα</a:t>
            </a:r>
            <a:r>
              <a:rPr lang="en-US" sz="2400" i="1" dirty="0" smtClean="0">
                <a:solidFill>
                  <a:srgbClr val="FF0000"/>
                </a:solidFill>
              </a:rPr>
              <a:t> ;;</a:t>
            </a:r>
            <a:endParaRPr lang="el-GR" sz="2400" i="1" dirty="0">
              <a:solidFill>
                <a:srgbClr val="FF0000"/>
              </a:solidFill>
            </a:endParaRPr>
          </a:p>
        </p:txBody>
      </p:sp>
      <p:graphicFrame>
        <p:nvGraphicFramePr>
          <p:cNvPr id="5" name="Αντικείμενο 4"/>
          <p:cNvGraphicFramePr>
            <a:graphicFrameLocks noChangeAspect="1"/>
          </p:cNvGraphicFramePr>
          <p:nvPr>
            <p:extLst>
              <p:ext uri="{D42A27DB-BD31-4B8C-83A1-F6EECF244321}">
                <p14:modId xmlns:p14="http://schemas.microsoft.com/office/powerpoint/2010/main" xmlns="" val="933328789"/>
              </p:ext>
            </p:extLst>
          </p:nvPr>
        </p:nvGraphicFramePr>
        <p:xfrm>
          <a:off x="1889125" y="2436813"/>
          <a:ext cx="2024063" cy="603250"/>
        </p:xfrm>
        <a:graphic>
          <a:graphicData uri="http://schemas.openxmlformats.org/presentationml/2006/ole">
            <p:oleObj spid="_x0000_s38889" name="Εξίσωση" r:id="rId7" imgW="901440" imgH="241200" progId="Equation.3">
              <p:embed/>
            </p:oleObj>
          </a:graphicData>
        </a:graphic>
      </p:graphicFrame>
      <p:graphicFrame>
        <p:nvGraphicFramePr>
          <p:cNvPr id="6" name="Αντικείμενο 5"/>
          <p:cNvGraphicFramePr>
            <a:graphicFrameLocks noChangeAspect="1"/>
          </p:cNvGraphicFramePr>
          <p:nvPr>
            <p:extLst>
              <p:ext uri="{D42A27DB-BD31-4B8C-83A1-F6EECF244321}">
                <p14:modId xmlns:p14="http://schemas.microsoft.com/office/powerpoint/2010/main" xmlns="" val="3262355943"/>
              </p:ext>
            </p:extLst>
          </p:nvPr>
        </p:nvGraphicFramePr>
        <p:xfrm>
          <a:off x="4244975" y="2471738"/>
          <a:ext cx="1931988" cy="565150"/>
        </p:xfrm>
        <a:graphic>
          <a:graphicData uri="http://schemas.openxmlformats.org/presentationml/2006/ole">
            <p:oleObj spid="_x0000_s38890" name="Εξίσωση" r:id="rId8" imgW="876240" imgH="228600" progId="Equation.3">
              <p:embed/>
            </p:oleObj>
          </a:graphicData>
        </a:graphic>
      </p:graphicFrame>
      <p:sp>
        <p:nvSpPr>
          <p:cNvPr id="8" name="Θέση αριθμού διαφάνειας 7"/>
          <p:cNvSpPr>
            <a:spLocks noGrp="1"/>
          </p:cNvSpPr>
          <p:nvPr>
            <p:ph type="sldNum" sz="quarter" idx="12"/>
          </p:nvPr>
        </p:nvSpPr>
        <p:spPr/>
        <p:txBody>
          <a:bodyPr/>
          <a:lstStyle/>
          <a:p>
            <a:fld id="{FC53442B-9059-4995-AD00-11B44EEE6C23}" type="slidenum">
              <a:rPr lang="en-US" altLang="el-GR" smtClean="0">
                <a:solidFill>
                  <a:srgbClr val="000000"/>
                </a:solidFill>
              </a:rPr>
              <a:pPr/>
              <a:t>114</a:t>
            </a:fld>
            <a:endParaRPr lang="en-US" altLang="el-GR">
              <a:solidFill>
                <a:srgbClr val="000000"/>
              </a:solidFill>
            </a:endParaRPr>
          </a:p>
        </p:txBody>
      </p:sp>
    </p:spTree>
    <p:extLst>
      <p:ext uri="{BB962C8B-B14F-4D97-AF65-F5344CB8AC3E}">
        <p14:creationId xmlns:p14="http://schemas.microsoft.com/office/powerpoint/2010/main" xmlns="" val="426535948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115</a:t>
            </a:fld>
            <a:endParaRPr lang="en-US" altLang="el-GR">
              <a:solidFill>
                <a:srgbClr val="000000"/>
              </a:solidFill>
            </a:endParaRPr>
          </a:p>
        </p:txBody>
      </p:sp>
      <p:cxnSp>
        <p:nvCxnSpPr>
          <p:cNvPr id="6" name="Ευθεία γραμμή σύνδεσης 5"/>
          <p:cNvCxnSpPr/>
          <p:nvPr/>
        </p:nvCxnSpPr>
        <p:spPr>
          <a:xfrm flipV="1">
            <a:off x="160595" y="1343760"/>
            <a:ext cx="8011805" cy="4352"/>
          </a:xfrm>
          <a:prstGeom prst="line">
            <a:avLst/>
          </a:prstGeom>
        </p:spPr>
        <p:style>
          <a:lnRef idx="3">
            <a:schemeClr val="dk1"/>
          </a:lnRef>
          <a:fillRef idx="0">
            <a:schemeClr val="dk1"/>
          </a:fillRef>
          <a:effectRef idx="2">
            <a:schemeClr val="dk1"/>
          </a:effectRef>
          <a:fontRef idx="minor">
            <a:schemeClr val="tx1"/>
          </a:fontRef>
        </p:style>
      </p:cxnSp>
      <p:sp>
        <p:nvSpPr>
          <p:cNvPr id="81924" name="Text Box 4"/>
          <p:cNvSpPr txBox="1">
            <a:spLocks noChangeArrowheads="1"/>
          </p:cNvSpPr>
          <p:nvPr/>
        </p:nvSpPr>
        <p:spPr bwMode="auto">
          <a:xfrm>
            <a:off x="424605" y="1492625"/>
            <a:ext cx="7990253"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50000"/>
              </a:spcBef>
              <a:spcAft>
                <a:spcPct val="0"/>
              </a:spcAft>
            </a:pPr>
            <a:r>
              <a:rPr lang="en-US" altLang="el-GR" sz="2000" b="1" spc="-300" dirty="0" smtClean="0">
                <a:latin typeface="Courier New" panose="02070309020205020404" pitchFamily="49" charset="0"/>
                <a:ea typeface="BatangChe" panose="02030609000101010101" pitchFamily="49" charset="-127"/>
                <a:cs typeface="Courier New" panose="02070309020205020404" pitchFamily="49" charset="0"/>
              </a:rPr>
              <a:t>1o</a:t>
            </a:r>
            <a:r>
              <a:rPr lang="el-GR" altLang="el-GR" sz="2000" b="1" spc="-300" dirty="0" smtClean="0">
                <a:latin typeface="Courier New" panose="02070309020205020404" pitchFamily="49" charset="0"/>
                <a:ea typeface="BatangChe" panose="02030609000101010101" pitchFamily="49" charset="-127"/>
                <a:cs typeface="Courier New" panose="02070309020205020404" pitchFamily="49" charset="0"/>
              </a:rPr>
              <a:t>ν. Πιθανότητες </a:t>
            </a:r>
            <a:r>
              <a:rPr lang="el-GR" altLang="el-GR" sz="2000" b="1" spc="-300" dirty="0">
                <a:latin typeface="Courier New" panose="02070309020205020404" pitchFamily="49" charset="0"/>
                <a:ea typeface="BatangChe" panose="02030609000101010101" pitchFamily="49" charset="-127"/>
                <a:cs typeface="Courier New" panose="02070309020205020404" pitchFamily="49" charset="0"/>
              </a:rPr>
              <a:t>μέχρι μία συγκεκριμένη τιμή</a:t>
            </a:r>
            <a:r>
              <a:rPr lang="en-US" altLang="el-GR" sz="2000" b="1" spc="-300" dirty="0">
                <a:latin typeface="Courier New" panose="02070309020205020404" pitchFamily="49" charset="0"/>
                <a:ea typeface="BatangChe" panose="02030609000101010101" pitchFamily="49" charset="-127"/>
                <a:cs typeface="Courier New" panose="02070309020205020404" pitchFamily="49" charset="0"/>
              </a:rPr>
              <a:t> </a:t>
            </a:r>
            <a:r>
              <a:rPr lang="en-US" altLang="el-GR" sz="2000" b="1" spc="-300" dirty="0" err="1">
                <a:latin typeface="Courier New" panose="02070309020205020404" pitchFamily="49" charset="0"/>
                <a:ea typeface="BatangChe" panose="02030609000101010101" pitchFamily="49" charset="-127"/>
                <a:cs typeface="Courier New" panose="02070309020205020404" pitchFamily="49" charset="0"/>
              </a:rPr>
              <a:t>x</a:t>
            </a:r>
            <a:r>
              <a:rPr lang="en-US" altLang="el-GR" sz="2000" b="1" spc="-300" baseline="-25000" dirty="0" err="1">
                <a:latin typeface="Courier New" panose="02070309020205020404" pitchFamily="49" charset="0"/>
                <a:ea typeface="BatangChe" panose="02030609000101010101" pitchFamily="49" charset="-127"/>
                <a:cs typeface="Courier New" panose="02070309020205020404" pitchFamily="49" charset="0"/>
              </a:rPr>
              <a:t>j</a:t>
            </a:r>
            <a:r>
              <a:rPr lang="el-GR" altLang="el-GR" sz="2400" b="1" spc="-300" dirty="0" smtClean="0">
                <a:latin typeface="Courier New" panose="02070309020205020404" pitchFamily="49" charset="0"/>
                <a:ea typeface="BatangChe" panose="02030609000101010101" pitchFamily="49" charset="-127"/>
                <a:cs typeface="Courier New" panose="02070309020205020404" pitchFamily="49" charset="0"/>
              </a:rPr>
              <a:t>:</a:t>
            </a:r>
            <a:endParaRPr lang="el-GR" altLang="el-GR" sz="2400" b="1" spc="-300" dirty="0">
              <a:latin typeface="Courier New" panose="02070309020205020404" pitchFamily="49" charset="0"/>
              <a:ea typeface="BatangChe" panose="02030609000101010101" pitchFamily="49" charset="-127"/>
              <a:cs typeface="Courier New" panose="02070309020205020404" pitchFamily="49" charset="0"/>
            </a:endParaRPr>
          </a:p>
        </p:txBody>
      </p:sp>
      <p:sp>
        <p:nvSpPr>
          <p:cNvPr id="81926" name="Text Box 6"/>
          <p:cNvSpPr txBox="1">
            <a:spLocks noChangeArrowheads="1"/>
          </p:cNvSpPr>
          <p:nvPr/>
        </p:nvSpPr>
        <p:spPr bwMode="auto">
          <a:xfrm>
            <a:off x="134341" y="257698"/>
            <a:ext cx="8280517"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fontAlgn="base">
              <a:spcBef>
                <a:spcPct val="50000"/>
              </a:spcBef>
              <a:spcAft>
                <a:spcPct val="0"/>
              </a:spcAft>
            </a:pPr>
            <a:r>
              <a:rPr lang="el-GR" altLang="el-GR" sz="2800" b="1" dirty="0" smtClean="0">
                <a:solidFill>
                  <a:srgbClr val="C00000"/>
                </a:solidFill>
                <a:latin typeface="+mj-lt"/>
                <a:ea typeface="Batang" panose="02030600000101010101" pitchFamily="18" charset="-127"/>
              </a:rPr>
              <a:t>ΑΘΡΟΙΣΤΙΚΗ</a:t>
            </a:r>
            <a:r>
              <a:rPr lang="el-GR" altLang="el-GR" sz="2800" b="1" dirty="0" smtClean="0">
                <a:solidFill>
                  <a:srgbClr val="002060"/>
                </a:solidFill>
                <a:latin typeface="+mj-lt"/>
                <a:ea typeface="BatangChe" panose="02030609000101010101" pitchFamily="49" charset="-127"/>
              </a:rPr>
              <a:t> </a:t>
            </a:r>
            <a:r>
              <a:rPr lang="el-GR" altLang="el-GR" sz="2800" b="1" dirty="0">
                <a:solidFill>
                  <a:srgbClr val="C00000"/>
                </a:solidFill>
                <a:latin typeface="+mj-lt"/>
                <a:ea typeface="Batang" panose="02030600000101010101" pitchFamily="18" charset="-127"/>
              </a:rPr>
              <a:t>ΠΙΘΑΝΟΤΗΤΑ ΔΙΩΝΥΜΙΚΗΣ ΚΑΤΑΝΟΜΗΣ</a:t>
            </a:r>
          </a:p>
        </p:txBody>
      </p:sp>
      <p:graphicFrame>
        <p:nvGraphicFramePr>
          <p:cNvPr id="4" name="Αντικείμενο 3"/>
          <p:cNvGraphicFramePr>
            <a:graphicFrameLocks noChangeAspect="1"/>
          </p:cNvGraphicFramePr>
          <p:nvPr>
            <p:extLst>
              <p:ext uri="{D42A27DB-BD31-4B8C-83A1-F6EECF244321}">
                <p14:modId xmlns:p14="http://schemas.microsoft.com/office/powerpoint/2010/main" xmlns="" val="664741070"/>
              </p:ext>
            </p:extLst>
          </p:nvPr>
        </p:nvGraphicFramePr>
        <p:xfrm>
          <a:off x="779896" y="2261009"/>
          <a:ext cx="6816439" cy="1103195"/>
        </p:xfrm>
        <a:graphic>
          <a:graphicData uri="http://schemas.openxmlformats.org/presentationml/2006/ole">
            <p:oleObj spid="_x0000_s32964" name="Εξίσωση" r:id="rId4" imgW="1828800" imgH="444240" progId="Equation.3">
              <p:embed/>
            </p:oleObj>
          </a:graphicData>
        </a:graphic>
      </p:graphicFrame>
      <p:sp>
        <p:nvSpPr>
          <p:cNvPr id="7" name="Rectangle 5"/>
          <p:cNvSpPr txBox="1">
            <a:spLocks noRot="1" noChangeArrowheads="1"/>
          </p:cNvSpPr>
          <p:nvPr/>
        </p:nvSpPr>
        <p:spPr>
          <a:xfrm>
            <a:off x="513924" y="3730528"/>
            <a:ext cx="6988597" cy="796245"/>
          </a:xfrm>
          <a:prstGeom prst="rect">
            <a:avLst/>
          </a:prstGeom>
        </p:spPr>
        <p:txBody>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pPr algn="l">
              <a:defRPr/>
            </a:pPr>
            <a:r>
              <a:rPr lang="el-GR" altLang="el-GR" sz="2000" b="1" dirty="0" smtClean="0">
                <a:solidFill>
                  <a:schemeClr val="tx1"/>
                </a:solidFill>
              </a:rPr>
              <a:t>2</a:t>
            </a:r>
            <a:r>
              <a:rPr lang="el-GR" altLang="el-GR" sz="2000" b="1" baseline="30000" dirty="0" smtClean="0">
                <a:solidFill>
                  <a:schemeClr val="tx1"/>
                </a:solidFill>
              </a:rPr>
              <a:t>ον</a:t>
            </a:r>
            <a:r>
              <a:rPr lang="el-GR" altLang="el-GR" sz="2000" b="1" dirty="0" smtClean="0">
                <a:solidFill>
                  <a:schemeClr val="tx1"/>
                </a:solidFill>
              </a:rPr>
              <a:t>.  Πιθανότητα εμφάνισης του ενδεχομένου που έχουμε ορίσει</a:t>
            </a:r>
            <a:r>
              <a:rPr lang="en-US" altLang="el-GR" sz="2000" b="1" dirty="0" smtClean="0">
                <a:solidFill>
                  <a:schemeClr val="tx1"/>
                </a:solidFill>
              </a:rPr>
              <a:t> </a:t>
            </a:r>
            <a:r>
              <a:rPr lang="el-GR" altLang="el-GR" sz="2000" b="1" dirty="0" smtClean="0">
                <a:solidFill>
                  <a:schemeClr val="tx1"/>
                </a:solidFill>
              </a:rPr>
              <a:t>ως επιτυχία να εμφανιστεί περισσότερες από (χ</a:t>
            </a:r>
            <a:r>
              <a:rPr lang="en-US" altLang="el-GR" sz="2000" b="1" baseline="-25000" dirty="0" smtClean="0">
                <a:solidFill>
                  <a:schemeClr val="tx1"/>
                </a:solidFill>
              </a:rPr>
              <a:t>j</a:t>
            </a:r>
            <a:r>
              <a:rPr lang="en-US" altLang="el-GR" sz="2000" b="1" dirty="0" smtClean="0">
                <a:solidFill>
                  <a:schemeClr val="tx1"/>
                </a:solidFill>
              </a:rPr>
              <a:t>)  </a:t>
            </a:r>
            <a:r>
              <a:rPr lang="el-GR" altLang="el-GR" sz="2000" b="1" dirty="0" smtClean="0">
                <a:solidFill>
                  <a:schemeClr val="tx1"/>
                </a:solidFill>
              </a:rPr>
              <a:t>φορές:</a:t>
            </a:r>
          </a:p>
        </p:txBody>
      </p:sp>
      <p:graphicFrame>
        <p:nvGraphicFramePr>
          <p:cNvPr id="10" name="Object 4"/>
          <p:cNvGraphicFramePr>
            <a:graphicFrameLocks noChangeAspect="1"/>
          </p:cNvGraphicFramePr>
          <p:nvPr>
            <p:extLst>
              <p:ext uri="{D42A27DB-BD31-4B8C-83A1-F6EECF244321}">
                <p14:modId xmlns:p14="http://schemas.microsoft.com/office/powerpoint/2010/main" xmlns="" val="4257084158"/>
              </p:ext>
            </p:extLst>
          </p:nvPr>
        </p:nvGraphicFramePr>
        <p:xfrm>
          <a:off x="836613" y="4899025"/>
          <a:ext cx="6865937" cy="1193800"/>
        </p:xfrm>
        <a:graphic>
          <a:graphicData uri="http://schemas.openxmlformats.org/presentationml/2006/ole">
            <p:oleObj spid="_x0000_s32965" name="Εξίσωση" r:id="rId5" imgW="2336760" imgH="482400" progId="Equation.3">
              <p:embed/>
            </p:oleObj>
          </a:graphicData>
        </a:graphic>
      </p:graphicFrame>
    </p:spTree>
    <p:extLst>
      <p:ext uri="{BB962C8B-B14F-4D97-AF65-F5344CB8AC3E}">
        <p14:creationId xmlns:p14="http://schemas.microsoft.com/office/powerpoint/2010/main" xmlns="" val="106267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a:xfrm>
            <a:off x="179387" y="188640"/>
            <a:ext cx="7992888" cy="1143000"/>
          </a:xfrm>
        </p:spPr>
        <p:txBody>
          <a:bodyPr/>
          <a:lstStyle/>
          <a:p>
            <a:pPr eaLnBrk="1" hangingPunct="1"/>
            <a:r>
              <a:rPr lang="el-GR" altLang="el-GR" sz="4000" b="1" dirty="0" smtClean="0">
                <a:solidFill>
                  <a:srgbClr val="002060"/>
                </a:solidFill>
              </a:rPr>
              <a:t>Μέση Τιμή και Διακύμανση</a:t>
            </a:r>
            <a:br>
              <a:rPr lang="el-GR" altLang="el-GR" sz="4000" b="1" dirty="0" smtClean="0">
                <a:solidFill>
                  <a:srgbClr val="002060"/>
                </a:solidFill>
              </a:rPr>
            </a:br>
            <a:r>
              <a:rPr lang="el-GR" altLang="el-GR" sz="4000" b="1" dirty="0" smtClean="0">
                <a:solidFill>
                  <a:srgbClr val="002060"/>
                </a:solidFill>
              </a:rPr>
              <a:t> </a:t>
            </a:r>
            <a:r>
              <a:rPr lang="el-GR" altLang="el-GR" sz="3200" b="1" dirty="0" smtClean="0">
                <a:solidFill>
                  <a:srgbClr val="002060"/>
                </a:solidFill>
              </a:rPr>
              <a:t>Διωνυμικής Κατανομής</a:t>
            </a:r>
          </a:p>
        </p:txBody>
      </p:sp>
      <p:pic>
        <p:nvPicPr>
          <p:cNvPr id="22531" name="Picture 6" descr="σάρωση000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22820" y="1844824"/>
            <a:ext cx="8353053" cy="2566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3"/>
          <p:cNvSpPr txBox="1">
            <a:spLocks noChangeArrowheads="1"/>
          </p:cNvSpPr>
          <p:nvPr/>
        </p:nvSpPr>
        <p:spPr>
          <a:xfrm>
            <a:off x="611558" y="4725144"/>
            <a:ext cx="7775575" cy="2016125"/>
          </a:xfrm>
          <a:prstGeom prst="rect">
            <a:avLst/>
          </a:prstGeom>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l-GR" altLang="el-GR" sz="2800" dirty="0" smtClean="0"/>
              <a:t>Δοθέντος του </a:t>
            </a:r>
            <a:r>
              <a:rPr lang="en-US" altLang="el-GR" sz="2800" dirty="0" smtClean="0"/>
              <a:t>n,</a:t>
            </a:r>
            <a:r>
              <a:rPr lang="el-GR" altLang="el-GR" sz="2800" dirty="0" smtClean="0"/>
              <a:t> η διωνυμική κατανομή παρουσιάζει τη μεγαλύτερη διασπορά για </a:t>
            </a:r>
            <a:r>
              <a:rPr lang="en-US" altLang="el-GR" sz="2800" dirty="0" smtClean="0"/>
              <a:t>p=0.5, </a:t>
            </a:r>
            <a:r>
              <a:rPr lang="el-GR" altLang="el-GR" sz="2800" dirty="0" smtClean="0"/>
              <a:t>ενώ η διασπορά ελαττώνεται καθώς το </a:t>
            </a:r>
            <a:r>
              <a:rPr lang="en-US" altLang="el-GR" sz="2800" dirty="0" smtClean="0"/>
              <a:t>p </a:t>
            </a:r>
            <a:r>
              <a:rPr lang="el-GR" altLang="el-GR" sz="2800" dirty="0" smtClean="0"/>
              <a:t>τείνει στο 0 ή στο 1.</a:t>
            </a:r>
          </a:p>
        </p:txBody>
      </p:sp>
      <p:sp>
        <p:nvSpPr>
          <p:cNvPr id="3" name="Θέση αριθμού διαφάνειας 2"/>
          <p:cNvSpPr>
            <a:spLocks noGrp="1"/>
          </p:cNvSpPr>
          <p:nvPr>
            <p:ph type="sldNum" sz="quarter" idx="12"/>
          </p:nvPr>
        </p:nvSpPr>
        <p:spPr/>
        <p:txBody>
          <a:bodyPr/>
          <a:lstStyle/>
          <a:p>
            <a:fld id="{91CF8699-DEF0-4253-874C-485846F459C7}" type="slidenum">
              <a:rPr lang="en-US" altLang="el-GR" smtClean="0">
                <a:solidFill>
                  <a:srgbClr val="000000"/>
                </a:solidFill>
              </a:rPr>
              <a:pPr/>
              <a:t>116</a:t>
            </a:fld>
            <a:endParaRPr lang="en-US" altLang="el-GR">
              <a:solidFill>
                <a:srgbClr val="000000"/>
              </a:solidFill>
            </a:endParaRPr>
          </a:p>
        </p:txBody>
      </p:sp>
    </p:spTree>
    <p:extLst>
      <p:ext uri="{BB962C8B-B14F-4D97-AF65-F5344CB8AC3E}">
        <p14:creationId xmlns:p14="http://schemas.microsoft.com/office/powerpoint/2010/main" xmlns="" val="16755275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0" y="0"/>
            <a:ext cx="9144000" cy="1066800"/>
          </a:xfrm>
          <a:ln w="76200" cmpd="tri">
            <a:solidFill>
              <a:schemeClr val="tx1"/>
            </a:solidFill>
            <a:miter lim="800000"/>
            <a:headEnd/>
            <a:tailEnd/>
          </a:ln>
        </p:spPr>
        <p:txBody>
          <a:bodyPr/>
          <a:lstStyle/>
          <a:p>
            <a:pPr eaLnBrk="1" hangingPunct="1"/>
            <a:r>
              <a:rPr lang="el-GR" altLang="el-GR" smtClean="0"/>
              <a:t>ΚΑΝΟΝΙΚΗ ΚΑΤΑΝΟΜΗ</a:t>
            </a:r>
          </a:p>
        </p:txBody>
      </p:sp>
      <p:sp>
        <p:nvSpPr>
          <p:cNvPr id="3075" name="Rectangle 3"/>
          <p:cNvSpPr>
            <a:spLocks noGrp="1" noChangeArrowheads="1"/>
          </p:cNvSpPr>
          <p:nvPr>
            <p:ph idx="1"/>
          </p:nvPr>
        </p:nvSpPr>
        <p:spPr>
          <a:xfrm>
            <a:off x="0" y="1219200"/>
            <a:ext cx="9144000" cy="5638800"/>
          </a:xfrm>
        </p:spPr>
        <p:txBody>
          <a:bodyPr/>
          <a:lstStyle/>
          <a:p>
            <a:pPr eaLnBrk="1" hangingPunct="1"/>
            <a:r>
              <a:rPr lang="el-GR" altLang="el-GR" dirty="0" smtClean="0">
                <a:latin typeface="Cambria Math" panose="02040503050406030204" pitchFamily="18" charset="0"/>
                <a:ea typeface="Cambria Math" panose="02040503050406030204" pitchFamily="18" charset="0"/>
                <a:cs typeface="Tahoma" pitchFamily="34" charset="0"/>
              </a:rPr>
              <a:t>Η πιο σημαντική κατανομή στη στατιστική είναι η κανονική κατανομή. </a:t>
            </a:r>
          </a:p>
          <a:p>
            <a:pPr marL="0" indent="0" eaLnBrk="1" hangingPunct="1">
              <a:buNone/>
            </a:pPr>
            <a:endParaRPr lang="el-GR" altLang="el-GR" dirty="0" smtClean="0">
              <a:latin typeface="Cambria Math" panose="02040503050406030204" pitchFamily="18" charset="0"/>
              <a:ea typeface="Cambria Math" panose="02040503050406030204" pitchFamily="18" charset="0"/>
              <a:cs typeface="Tahoma" pitchFamily="34" charset="0"/>
            </a:endParaRPr>
          </a:p>
          <a:p>
            <a:pPr algn="just" eaLnBrk="1" hangingPunct="1"/>
            <a:r>
              <a:rPr lang="el-GR" altLang="el-GR" dirty="0" smtClean="0">
                <a:latin typeface="Cambria Math" panose="02040503050406030204" pitchFamily="18" charset="0"/>
                <a:ea typeface="Cambria Math" panose="02040503050406030204" pitchFamily="18" charset="0"/>
                <a:cs typeface="Tahoma" pitchFamily="34" charset="0"/>
              </a:rPr>
              <a:t>Η Κανονική Κατανομή έχει τεράστια σημασία </a:t>
            </a:r>
            <a:endParaRPr lang="en-US" altLang="el-GR" dirty="0" smtClean="0">
              <a:latin typeface="Cambria Math" panose="02040503050406030204" pitchFamily="18" charset="0"/>
              <a:ea typeface="Cambria Math" panose="02040503050406030204" pitchFamily="18" charset="0"/>
              <a:cs typeface="Tahoma" pitchFamily="34" charset="0"/>
            </a:endParaRPr>
          </a:p>
          <a:p>
            <a:pPr lvl="1" algn="just" eaLnBrk="1" hangingPunct="1">
              <a:lnSpc>
                <a:spcPct val="200000"/>
              </a:lnSpc>
            </a:pPr>
            <a:r>
              <a:rPr lang="el-GR" altLang="el-GR" b="1" dirty="0" smtClean="0">
                <a:latin typeface="Cambria Math" panose="02040503050406030204" pitchFamily="18" charset="0"/>
                <a:ea typeface="Cambria Math" panose="02040503050406030204" pitchFamily="18" charset="0"/>
                <a:cs typeface="Tahoma" pitchFamily="34" charset="0"/>
              </a:rPr>
              <a:t>στη Στατιστική, </a:t>
            </a:r>
            <a:endParaRPr lang="en-US" altLang="el-GR" b="1" dirty="0" smtClean="0">
              <a:latin typeface="Cambria Math" panose="02040503050406030204" pitchFamily="18" charset="0"/>
              <a:ea typeface="Cambria Math" panose="02040503050406030204" pitchFamily="18" charset="0"/>
              <a:cs typeface="Tahoma" pitchFamily="34" charset="0"/>
            </a:endParaRPr>
          </a:p>
          <a:p>
            <a:pPr lvl="1" algn="just" eaLnBrk="1" hangingPunct="1">
              <a:lnSpc>
                <a:spcPct val="200000"/>
              </a:lnSpc>
            </a:pPr>
            <a:r>
              <a:rPr lang="el-GR" altLang="el-GR" b="1" dirty="0" smtClean="0">
                <a:latin typeface="Cambria Math" panose="02040503050406030204" pitchFamily="18" charset="0"/>
                <a:ea typeface="Cambria Math" panose="02040503050406030204" pitchFamily="18" charset="0"/>
                <a:cs typeface="Tahoma" pitchFamily="34" charset="0"/>
              </a:rPr>
              <a:t>στην Οικονομετρία, </a:t>
            </a:r>
            <a:endParaRPr lang="en-US" altLang="el-GR" b="1" dirty="0" smtClean="0">
              <a:latin typeface="Cambria Math" panose="02040503050406030204" pitchFamily="18" charset="0"/>
              <a:ea typeface="Cambria Math" panose="02040503050406030204" pitchFamily="18" charset="0"/>
              <a:cs typeface="Tahoma" pitchFamily="34" charset="0"/>
            </a:endParaRPr>
          </a:p>
          <a:p>
            <a:pPr lvl="1" algn="just" eaLnBrk="1" hangingPunct="1">
              <a:lnSpc>
                <a:spcPct val="200000"/>
              </a:lnSpc>
            </a:pPr>
            <a:r>
              <a:rPr lang="el-GR" altLang="el-GR" b="1" dirty="0" smtClean="0">
                <a:latin typeface="Cambria Math" panose="02040503050406030204" pitchFamily="18" charset="0"/>
                <a:ea typeface="Cambria Math" panose="02040503050406030204" pitchFamily="18" charset="0"/>
                <a:cs typeface="Tahoma" pitchFamily="34" charset="0"/>
              </a:rPr>
              <a:t>στη Δειγματοληψία, κλπ</a:t>
            </a:r>
            <a:r>
              <a:rPr lang="el-GR" altLang="el-GR" dirty="0" smtClean="0">
                <a:latin typeface="Cambria Math" panose="02040503050406030204" pitchFamily="18" charset="0"/>
                <a:ea typeface="Cambria Math" panose="02040503050406030204" pitchFamily="18" charset="0"/>
                <a:cs typeface="Tahoma" pitchFamily="34" charset="0"/>
              </a:rPr>
              <a:t>. </a:t>
            </a:r>
            <a:endParaRPr lang="en-US" altLang="el-GR" dirty="0" smtClean="0">
              <a:latin typeface="Cambria Math" panose="02040503050406030204" pitchFamily="18" charset="0"/>
              <a:ea typeface="Cambria Math" panose="02040503050406030204" pitchFamily="18" charset="0"/>
              <a:cs typeface="Tahoma" pitchFamily="34" charset="0"/>
            </a:endParaRPr>
          </a:p>
        </p:txBody>
      </p:sp>
    </p:spTree>
    <p:extLst>
      <p:ext uri="{BB962C8B-B14F-4D97-AF65-F5344CB8AC3E}">
        <p14:creationId xmlns:p14="http://schemas.microsoft.com/office/powerpoint/2010/main" xmlns="" val="233196492"/>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 name="Θέση αριθμού διαφάνειας 1"/>
          <p:cNvSpPr>
            <a:spLocks noGrp="1"/>
          </p:cNvSpPr>
          <p:nvPr>
            <p:ph type="sldNum" sz="quarter" idx="12"/>
          </p:nvPr>
        </p:nvSpPr>
        <p:spPr/>
        <p:txBody>
          <a:bodyPr/>
          <a:lstStyle/>
          <a:p>
            <a:fld id="{FC53442B-9059-4995-AD00-11B44EEE6C23}" type="slidenum">
              <a:rPr lang="en-US" altLang="el-GR" smtClean="0">
                <a:solidFill>
                  <a:srgbClr val="000000"/>
                </a:solidFill>
              </a:rPr>
              <a:pPr/>
              <a:t>118</a:t>
            </a:fld>
            <a:endParaRPr lang="en-US" altLang="el-GR">
              <a:solidFill>
                <a:srgbClr val="000000"/>
              </a:solidFill>
            </a:endParaRPr>
          </a:p>
        </p:txBody>
      </p:sp>
      <p:pic>
        <p:nvPicPr>
          <p:cNvPr id="3" name="Εικόνα 2"/>
          <p:cNvPicPr>
            <a:picLocks noChangeAspect="1"/>
          </p:cNvPicPr>
          <p:nvPr/>
        </p:nvPicPr>
        <p:blipFill>
          <a:blip r:embed="rId2">
            <a:lum bright="-20000" contrast="20000"/>
          </a:blip>
          <a:stretch>
            <a:fillRect/>
          </a:stretch>
        </p:blipFill>
        <p:spPr>
          <a:xfrm>
            <a:off x="467544" y="509329"/>
            <a:ext cx="8136904" cy="5655975"/>
          </a:xfrm>
          <a:prstGeom prst="rect">
            <a:avLst/>
          </a:prstGeom>
        </p:spPr>
      </p:pic>
    </p:spTree>
    <p:extLst>
      <p:ext uri="{BB962C8B-B14F-4D97-AF65-F5344CB8AC3E}">
        <p14:creationId xmlns:p14="http://schemas.microsoft.com/office/powerpoint/2010/main" xmlns="" val="384680250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0"/>
            <a:ext cx="9144000" cy="1295400"/>
          </a:xfrm>
        </p:spPr>
        <p:txBody>
          <a:bodyPr/>
          <a:lstStyle/>
          <a:p>
            <a:pPr eaLnBrk="1" hangingPunct="1"/>
            <a:r>
              <a:rPr lang="el-GR" altLang="el-GR" sz="3600" b="1" dirty="0" smtClean="0">
                <a:latin typeface="Cambria" panose="02040503050406030204" pitchFamily="18" charset="0"/>
                <a:cs typeface="Tahoma" pitchFamily="34" charset="0"/>
              </a:rPr>
              <a:t>Λόγοι για την χρησιμοποίηση της κανονικής κατανομής</a:t>
            </a:r>
            <a:r>
              <a:rPr lang="el-GR" altLang="el-GR" sz="3600" dirty="0" smtClean="0">
                <a:latin typeface="Cambria" panose="02040503050406030204" pitchFamily="18" charset="0"/>
                <a:cs typeface="Tahoma" pitchFamily="34" charset="0"/>
              </a:rPr>
              <a:t> </a:t>
            </a:r>
          </a:p>
        </p:txBody>
      </p:sp>
      <p:sp>
        <p:nvSpPr>
          <p:cNvPr id="14339" name="Rectangle 3"/>
          <p:cNvSpPr>
            <a:spLocks noGrp="1" noChangeArrowheads="1"/>
          </p:cNvSpPr>
          <p:nvPr>
            <p:ph idx="1"/>
          </p:nvPr>
        </p:nvSpPr>
        <p:spPr>
          <a:xfrm>
            <a:off x="0" y="1571625"/>
            <a:ext cx="9144000" cy="5286375"/>
          </a:xfrm>
        </p:spPr>
        <p:txBody>
          <a:bodyPr/>
          <a:lstStyle/>
          <a:p>
            <a:pPr algn="just" eaLnBrk="1" hangingPunct="1"/>
            <a:r>
              <a:rPr lang="el-GR" altLang="el-GR" sz="2800" dirty="0" smtClean="0">
                <a:latin typeface="Cambria" panose="02040503050406030204" pitchFamily="18" charset="0"/>
              </a:rPr>
              <a:t>1. Η ευκολία στην εφαρμογή της, δεδομένου και της εκτεταμένης βιβλιογραφίας. </a:t>
            </a:r>
          </a:p>
          <a:p>
            <a:pPr algn="just" eaLnBrk="1" hangingPunct="1"/>
            <a:r>
              <a:rPr lang="el-GR" altLang="el-GR" sz="2800" dirty="0" smtClean="0">
                <a:latin typeface="Cambria" panose="02040503050406030204" pitchFamily="18" charset="0"/>
              </a:rPr>
              <a:t>2. Οι κατανομές πολλών μεταβλητών στην φύση ακολουθούν την κανονική (τουλάχιστον προσεγγιστικά), βάρος, ύψος,  κλπ. </a:t>
            </a:r>
          </a:p>
          <a:p>
            <a:pPr algn="just" eaLnBrk="1" hangingPunct="1"/>
            <a:r>
              <a:rPr lang="el-GR" altLang="el-GR" sz="2800" dirty="0" smtClean="0">
                <a:latin typeface="Cambria" panose="02040503050406030204" pitchFamily="18" charset="0"/>
              </a:rPr>
              <a:t>3. Η επαγωγική με βάση το κεντρικό οριακό θεώρημα έχει καταστήσει την κανονική κατανομή ως την πιο σημαντική, καθώς ανεξαρτήτως της κατανομής του γεννήτορα πληθυσμού όταν το δείγμα είναι μεγάλο δύναται η χρήση της κανονικής για την εξαγωγή των σχετικών συμπερασμάτων </a:t>
            </a:r>
            <a:r>
              <a:rPr lang="el-GR" altLang="el-GR" sz="2800" dirty="0" smtClean="0">
                <a:latin typeface="Tahoma" pitchFamily="34" charset="0"/>
              </a:rPr>
              <a:t>. </a:t>
            </a:r>
          </a:p>
        </p:txBody>
      </p:sp>
    </p:spTree>
    <p:extLst>
      <p:ext uri="{BB962C8B-B14F-4D97-AF65-F5344CB8AC3E}">
        <p14:creationId xmlns:p14="http://schemas.microsoft.com/office/powerpoint/2010/main" xmlns="" val="37571010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dissolve">
                                      <p:cBhvr>
                                        <p:cTn id="7" dur="500"/>
                                        <p:tgtEl>
                                          <p:spTgt spid="143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dissolve">
                                      <p:cBhvr>
                                        <p:cTn id="12" dur="500"/>
                                        <p:tgtEl>
                                          <p:spTgt spid="143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dissolve">
                                      <p:cBhvr>
                                        <p:cTn id="17" dur="500"/>
                                        <p:tgtEl>
                                          <p:spTgt spid="143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solidFill>
            <a:srgbClr val="E0FCAE"/>
          </a:solid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12</a:t>
            </a:fld>
            <a:endParaRPr lang="en-US" altLang="el-GR">
              <a:solidFill>
                <a:srgbClr val="00000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0"/>
            <a:ext cx="9144000" cy="1447800"/>
          </a:xfrm>
          <a:ln w="76200" cmpd="tri">
            <a:solidFill>
              <a:schemeClr val="tx1"/>
            </a:solidFill>
            <a:miter lim="800000"/>
            <a:headEnd/>
            <a:tailEnd/>
          </a:ln>
        </p:spPr>
        <p:txBody>
          <a:bodyPr/>
          <a:lstStyle/>
          <a:p>
            <a:pPr eaLnBrk="1" hangingPunct="1"/>
            <a:r>
              <a:rPr lang="el-GR" altLang="el-GR" b="1" dirty="0" smtClean="0">
                <a:solidFill>
                  <a:srgbClr val="000000"/>
                </a:solidFill>
                <a:latin typeface="Cambria" panose="02040503050406030204" pitchFamily="18" charset="0"/>
                <a:cs typeface="Courier New" pitchFamily="49" charset="0"/>
              </a:rPr>
              <a:t>Γενικά χαρακτηριστικά της Κανονικής Κατανομής</a:t>
            </a:r>
            <a:r>
              <a:rPr lang="el-GR" altLang="el-GR" dirty="0" smtClean="0">
                <a:latin typeface="Cambria" panose="02040503050406030204" pitchFamily="18" charset="0"/>
              </a:rPr>
              <a:t> </a:t>
            </a:r>
          </a:p>
        </p:txBody>
      </p:sp>
      <p:sp>
        <p:nvSpPr>
          <p:cNvPr id="4099" name="Rectangle 3"/>
          <p:cNvSpPr>
            <a:spLocks noGrp="1" noChangeArrowheads="1"/>
          </p:cNvSpPr>
          <p:nvPr>
            <p:ph idx="1"/>
          </p:nvPr>
        </p:nvSpPr>
        <p:spPr>
          <a:xfrm>
            <a:off x="0" y="1447800"/>
            <a:ext cx="9144000" cy="5410200"/>
          </a:xfrm>
        </p:spPr>
        <p:txBody>
          <a:bodyPr/>
          <a:lstStyle/>
          <a:p>
            <a:pPr algn="just" eaLnBrk="1" hangingPunct="1"/>
            <a:r>
              <a:rPr lang="el-GR" altLang="el-GR" dirty="0" smtClean="0">
                <a:latin typeface="Cambria" panose="02040503050406030204" pitchFamily="18" charset="0"/>
                <a:cs typeface="Tahoma" pitchFamily="34" charset="0"/>
              </a:rPr>
              <a:t>συνάρτηση πιθανότητας της Κανονικής Κατανομής είναι η ακόλουθη</a:t>
            </a:r>
            <a:r>
              <a:rPr lang="el-GR" altLang="el-GR" dirty="0" smtClean="0">
                <a:latin typeface="Tahoma" pitchFamily="34" charset="0"/>
                <a:cs typeface="Tahoma" pitchFamily="34" charset="0"/>
              </a:rPr>
              <a:t>:</a:t>
            </a:r>
          </a:p>
        </p:txBody>
      </p:sp>
      <p:graphicFrame>
        <p:nvGraphicFramePr>
          <p:cNvPr id="101380" name="Object 2"/>
          <p:cNvGraphicFramePr>
            <a:graphicFrameLocks noChangeAspect="1"/>
          </p:cNvGraphicFramePr>
          <p:nvPr/>
        </p:nvGraphicFramePr>
        <p:xfrm>
          <a:off x="609600" y="2438400"/>
          <a:ext cx="7239000" cy="2514600"/>
        </p:xfrm>
        <a:graphic>
          <a:graphicData uri="http://schemas.openxmlformats.org/presentationml/2006/ole">
            <p:oleObj spid="_x0000_s43078" name="Εξίσωση" r:id="rId3" imgW="1206500" imgH="482600" progId="Equation.3">
              <p:embed/>
            </p:oleObj>
          </a:graphicData>
        </a:graphic>
      </p:graphicFrame>
      <p:sp>
        <p:nvSpPr>
          <p:cNvPr id="4101" name="Text Box 5"/>
          <p:cNvSpPr txBox="1">
            <a:spLocks noChangeArrowheads="1"/>
          </p:cNvSpPr>
          <p:nvPr/>
        </p:nvSpPr>
        <p:spPr bwMode="auto">
          <a:xfrm>
            <a:off x="533400" y="4876800"/>
            <a:ext cx="3902075"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cs typeface="Times New Roman" pitchFamily="18" charset="0"/>
              </a:defRPr>
            </a:lvl1pPr>
            <a:lvl2pPr marL="742950" indent="-285750" eaLnBrk="0" hangingPunct="0">
              <a:spcBef>
                <a:spcPct val="20000"/>
              </a:spcBef>
              <a:buChar char="–"/>
              <a:defRPr sz="2800">
                <a:solidFill>
                  <a:schemeClr val="tx1"/>
                </a:solidFill>
                <a:latin typeface="Times New Roman" pitchFamily="18" charset="0"/>
                <a:cs typeface="Times New Roman" pitchFamily="18" charset="0"/>
              </a:defRPr>
            </a:lvl2pPr>
            <a:lvl3pPr marL="1143000" indent="-228600" eaLnBrk="0" hangingPunct="0">
              <a:spcBef>
                <a:spcPct val="20000"/>
              </a:spcBef>
              <a:buChar char="•"/>
              <a:defRPr sz="2400">
                <a:solidFill>
                  <a:schemeClr val="tx1"/>
                </a:solidFill>
                <a:latin typeface="Times New Roman" pitchFamily="18" charset="0"/>
                <a:cs typeface="Times New Roman" pitchFamily="18" charset="0"/>
              </a:defRPr>
            </a:lvl3pPr>
            <a:lvl4pPr marL="1600200" indent="-228600" eaLnBrk="0" hangingPunct="0">
              <a:spcBef>
                <a:spcPct val="20000"/>
              </a:spcBef>
              <a:buChar char="–"/>
              <a:defRPr sz="2000">
                <a:solidFill>
                  <a:schemeClr val="tx1"/>
                </a:solidFill>
                <a:latin typeface="Times New Roman" pitchFamily="18" charset="0"/>
                <a:cs typeface="Times New Roman" pitchFamily="18" charset="0"/>
              </a:defRPr>
            </a:lvl4pPr>
            <a:lvl5pPr marL="2057400" indent="-228600" eaLnBrk="0" hangingPunct="0">
              <a:spcBef>
                <a:spcPct val="20000"/>
              </a:spcBef>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9pPr>
          </a:lstStyle>
          <a:p>
            <a:pPr eaLnBrk="1" hangingPunct="1">
              <a:spcBef>
                <a:spcPct val="0"/>
              </a:spcBef>
              <a:buFontTx/>
              <a:buNone/>
            </a:pPr>
            <a:r>
              <a:rPr lang="el-GR" altLang="el-GR" sz="2800"/>
              <a:t>μ = μέσος</a:t>
            </a:r>
          </a:p>
          <a:p>
            <a:pPr eaLnBrk="1" hangingPunct="1">
              <a:spcBef>
                <a:spcPct val="0"/>
              </a:spcBef>
              <a:buFontTx/>
              <a:buNone/>
            </a:pPr>
            <a:r>
              <a:rPr lang="el-GR" altLang="el-GR" sz="2800"/>
              <a:t>σ = τυπική απόκλιση</a:t>
            </a:r>
          </a:p>
          <a:p>
            <a:pPr eaLnBrk="1" hangingPunct="1">
              <a:spcBef>
                <a:spcPct val="0"/>
              </a:spcBef>
              <a:buFontTx/>
              <a:buNone/>
            </a:pPr>
            <a:r>
              <a:rPr lang="el-GR" altLang="el-GR" sz="2800"/>
              <a:t>π = 3,14</a:t>
            </a:r>
          </a:p>
          <a:p>
            <a:pPr eaLnBrk="1" hangingPunct="1">
              <a:spcBef>
                <a:spcPct val="0"/>
              </a:spcBef>
              <a:buFontTx/>
              <a:buNone/>
            </a:pPr>
            <a:r>
              <a:rPr lang="en-US" altLang="el-GR" sz="2800"/>
              <a:t>e</a:t>
            </a:r>
            <a:r>
              <a:rPr lang="el-GR" altLang="el-GR" sz="2800"/>
              <a:t> = 2,71 </a:t>
            </a:r>
          </a:p>
        </p:txBody>
      </p:sp>
      <p:sp>
        <p:nvSpPr>
          <p:cNvPr id="2" name="TextBox 1"/>
          <p:cNvSpPr txBox="1"/>
          <p:nvPr/>
        </p:nvSpPr>
        <p:spPr>
          <a:xfrm>
            <a:off x="4951705" y="5551557"/>
            <a:ext cx="3076679" cy="707886"/>
          </a:xfrm>
          <a:prstGeom prst="rect">
            <a:avLst/>
          </a:prstGeom>
          <a:noFill/>
        </p:spPr>
        <p:txBody>
          <a:bodyPr wrap="square" rtlCol="0">
            <a:spAutoFit/>
          </a:bodyPr>
          <a:lstStyle/>
          <a:p>
            <a:r>
              <a:rPr lang="el-GR" sz="4000" b="1" dirty="0" smtClean="0"/>
              <a:t>Χ </a:t>
            </a:r>
            <a:r>
              <a:rPr lang="el-GR" sz="4000" b="1" dirty="0">
                <a:solidFill>
                  <a:srgbClr val="000000"/>
                </a:solidFill>
              </a:rPr>
              <a:t>≈</a:t>
            </a:r>
            <a:r>
              <a:rPr lang="el-GR" sz="4000" b="1" dirty="0" smtClean="0"/>
              <a:t> Ν(μ,σ</a:t>
            </a:r>
            <a:r>
              <a:rPr lang="el-GR" sz="4000" b="1" baseline="30000" dirty="0" smtClean="0"/>
              <a:t>2</a:t>
            </a:r>
            <a:r>
              <a:rPr lang="el-GR" sz="4000" b="1" dirty="0"/>
              <a:t>)</a:t>
            </a:r>
          </a:p>
        </p:txBody>
      </p:sp>
      <p:sp>
        <p:nvSpPr>
          <p:cNvPr id="4" name="Ορθογώνιο 3"/>
          <p:cNvSpPr/>
          <p:nvPr/>
        </p:nvSpPr>
        <p:spPr>
          <a:xfrm>
            <a:off x="5508104" y="5805264"/>
            <a:ext cx="288032" cy="138336"/>
          </a:xfrm>
          <a:prstGeom prst="rect">
            <a:avLst/>
          </a:prstGeom>
          <a:solidFill>
            <a:schemeClr val="bg2">
              <a:lumMod val="20000"/>
              <a:lumOff val="80000"/>
            </a:schemeClr>
          </a:solidFill>
          <a:ln>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xmlns="" val="37704141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01380"/>
                                        </p:tgtEl>
                                        <p:attrNameLst>
                                          <p:attrName>style.visibility</p:attrName>
                                        </p:attrNameLst>
                                      </p:cBhvr>
                                      <p:to>
                                        <p:strVal val="visible"/>
                                      </p:to>
                                    </p:set>
                                    <p:animEffect transition="in" filter="dissolve">
                                      <p:cBhvr>
                                        <p:cTn id="7" dur="500"/>
                                        <p:tgtEl>
                                          <p:spTgt spid="101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9144000" cy="1556792"/>
          </a:xfrm>
          <a:solidFill>
            <a:schemeClr val="bg2">
              <a:lumMod val="20000"/>
              <a:lumOff val="80000"/>
            </a:schemeClr>
          </a:solidFill>
        </p:spPr>
        <p:txBody>
          <a:bodyPr/>
          <a:lstStyle/>
          <a:p>
            <a:pPr eaLnBrk="1" hangingPunct="1"/>
            <a:r>
              <a:rPr lang="el-GR" altLang="el-GR" sz="3600" dirty="0" smtClean="0">
                <a:latin typeface="Tahoma" pitchFamily="34" charset="0"/>
                <a:cs typeface="Tahoma" pitchFamily="34" charset="0"/>
              </a:rPr>
              <a:t>Χαρακτηριστικά Κανονικής Κατανομής</a:t>
            </a:r>
            <a:r>
              <a:rPr lang="el-GR" altLang="el-GR" sz="3600" dirty="0" smtClean="0"/>
              <a:t> </a:t>
            </a:r>
          </a:p>
        </p:txBody>
      </p:sp>
      <p:sp>
        <p:nvSpPr>
          <p:cNvPr id="6147"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cs typeface="Times New Roman" pitchFamily="18" charset="0"/>
              </a:defRPr>
            </a:lvl1pPr>
            <a:lvl2pPr marL="742950" indent="-285750" eaLnBrk="0" hangingPunct="0">
              <a:spcBef>
                <a:spcPct val="20000"/>
              </a:spcBef>
              <a:buChar char="–"/>
              <a:defRPr sz="2800">
                <a:solidFill>
                  <a:schemeClr val="tx1"/>
                </a:solidFill>
                <a:latin typeface="Times New Roman" pitchFamily="18" charset="0"/>
                <a:cs typeface="Times New Roman" pitchFamily="18" charset="0"/>
              </a:defRPr>
            </a:lvl2pPr>
            <a:lvl3pPr marL="1143000" indent="-228600" eaLnBrk="0" hangingPunct="0">
              <a:spcBef>
                <a:spcPct val="20000"/>
              </a:spcBef>
              <a:buChar char="•"/>
              <a:defRPr sz="2400">
                <a:solidFill>
                  <a:schemeClr val="tx1"/>
                </a:solidFill>
                <a:latin typeface="Times New Roman" pitchFamily="18" charset="0"/>
                <a:cs typeface="Times New Roman" pitchFamily="18" charset="0"/>
              </a:defRPr>
            </a:lvl3pPr>
            <a:lvl4pPr marL="1600200" indent="-228600" eaLnBrk="0" hangingPunct="0">
              <a:spcBef>
                <a:spcPct val="20000"/>
              </a:spcBef>
              <a:buChar char="–"/>
              <a:defRPr sz="2000">
                <a:solidFill>
                  <a:schemeClr val="tx1"/>
                </a:solidFill>
                <a:latin typeface="Times New Roman" pitchFamily="18" charset="0"/>
                <a:cs typeface="Times New Roman" pitchFamily="18" charset="0"/>
              </a:defRPr>
            </a:lvl4pPr>
            <a:lvl5pPr marL="2057400" indent="-228600" eaLnBrk="0" hangingPunct="0">
              <a:spcBef>
                <a:spcPct val="20000"/>
              </a:spcBef>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9pPr>
          </a:lstStyle>
          <a:p>
            <a:pPr eaLnBrk="1" hangingPunct="1">
              <a:spcBef>
                <a:spcPct val="0"/>
              </a:spcBef>
              <a:buFontTx/>
              <a:buNone/>
            </a:pPr>
            <a:endParaRPr lang="el-GR" altLang="el-GR" sz="2400"/>
          </a:p>
        </p:txBody>
      </p:sp>
      <p:graphicFrame>
        <p:nvGraphicFramePr>
          <p:cNvPr id="6148" name="Object 1"/>
          <p:cNvGraphicFramePr>
            <a:graphicFrameLocks noChangeAspect="1"/>
          </p:cNvGraphicFramePr>
          <p:nvPr>
            <p:extLst>
              <p:ext uri="{D42A27DB-BD31-4B8C-83A1-F6EECF244321}">
                <p14:modId xmlns:p14="http://schemas.microsoft.com/office/powerpoint/2010/main" xmlns="" val="2747542894"/>
              </p:ext>
            </p:extLst>
          </p:nvPr>
        </p:nvGraphicFramePr>
        <p:xfrm>
          <a:off x="0" y="1340768"/>
          <a:ext cx="9144000" cy="5517232"/>
        </p:xfrm>
        <a:graphic>
          <a:graphicData uri="http://schemas.openxmlformats.org/presentationml/2006/ole">
            <p:oleObj spid="_x0000_s44101" r:id="rId3" imgW="4764996" imgH="2451807" progId="">
              <p:embed/>
            </p:oleObj>
          </a:graphicData>
        </a:graphic>
      </p:graphicFrame>
    </p:spTree>
    <p:extLst>
      <p:ext uri="{BB962C8B-B14F-4D97-AF65-F5344CB8AC3E}">
        <p14:creationId xmlns:p14="http://schemas.microsoft.com/office/powerpoint/2010/main" xmlns="" val="3740628827"/>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79512" y="260648"/>
            <a:ext cx="8534400" cy="1143000"/>
          </a:xfrm>
          <a:solidFill>
            <a:schemeClr val="bg2">
              <a:lumMod val="20000"/>
              <a:lumOff val="80000"/>
            </a:schemeClr>
          </a:solidFill>
        </p:spPr>
        <p:txBody>
          <a:bodyPr/>
          <a:lstStyle/>
          <a:p>
            <a:pPr algn="just" eaLnBrk="1" hangingPunct="1"/>
            <a:r>
              <a:rPr lang="el-GR" altLang="el-GR" sz="3200" dirty="0" smtClean="0">
                <a:latin typeface="Cambria" panose="02040503050406030204" pitchFamily="18" charset="0"/>
                <a:cs typeface="Tahoma" pitchFamily="34" charset="0"/>
              </a:rPr>
              <a:t>Υπάρχει ολόκληρη οικογένεια κανονικών κατανομών και η κάθε μια διαφέρει από τις άλλες στον μέσο και την τυπική απόκλιση</a:t>
            </a:r>
            <a:r>
              <a:rPr lang="el-GR" altLang="el-GR" dirty="0" smtClean="0">
                <a:latin typeface="Cambria" panose="02040503050406030204" pitchFamily="18" charset="0"/>
              </a:rPr>
              <a:t> </a:t>
            </a:r>
          </a:p>
        </p:txBody>
      </p:sp>
      <p:pic>
        <p:nvPicPr>
          <p:cNvPr id="7171" name="Picture 6"/>
          <p:cNvPicPr>
            <a:picLocks noGrp="1" noChangeAspect="1" noChangeArrowheads="1"/>
          </p:cNvPicPr>
          <p:nvPr>
            <p:ph idx="1"/>
          </p:nvPr>
        </p:nvPicPr>
        <p:blipFill>
          <a:blip r:embed="rId2">
            <a:grayscl/>
            <a:extLst>
              <a:ext uri="{28A0092B-C50C-407E-A947-70E740481C1C}">
                <a14:useLocalDpi xmlns:a14="http://schemas.microsoft.com/office/drawing/2010/main" xmlns="" val="0"/>
              </a:ext>
            </a:extLst>
          </a:blip>
          <a:srcRect/>
          <a:stretch>
            <a:fillRect/>
          </a:stretch>
        </p:blipFill>
        <p:spPr>
          <a:xfrm>
            <a:off x="0" y="1905000"/>
            <a:ext cx="9144000" cy="4953000"/>
          </a:xfrm>
          <a:noFill/>
        </p:spPr>
      </p:pic>
    </p:spTree>
    <p:extLst>
      <p:ext uri="{BB962C8B-B14F-4D97-AF65-F5344CB8AC3E}">
        <p14:creationId xmlns:p14="http://schemas.microsoft.com/office/powerpoint/2010/main" xmlns="" val="2799432504"/>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03426" name="Rectangle 2"/>
          <p:cNvSpPr>
            <a:spLocks noGrp="1" noChangeArrowheads="1"/>
          </p:cNvSpPr>
          <p:nvPr>
            <p:ph type="body" sz="half" idx="1"/>
          </p:nvPr>
        </p:nvSpPr>
        <p:spPr>
          <a:xfrm>
            <a:off x="0" y="0"/>
            <a:ext cx="9144000" cy="2928938"/>
          </a:xfrm>
          <a:solidFill>
            <a:schemeClr val="bg2">
              <a:lumMod val="20000"/>
              <a:lumOff val="80000"/>
            </a:schemeClr>
          </a:solidFill>
        </p:spPr>
        <p:txBody>
          <a:bodyPr/>
          <a:lstStyle/>
          <a:p>
            <a:pPr algn="just" eaLnBrk="1" hangingPunct="1"/>
            <a:r>
              <a:rPr lang="el-GR" altLang="el-GR" sz="2800" dirty="0" smtClean="0">
                <a:latin typeface="Cambria Math" panose="02040503050406030204" pitchFamily="18" charset="0"/>
                <a:ea typeface="Cambria Math" panose="02040503050406030204" pitchFamily="18" charset="0"/>
                <a:cs typeface="Tahoma" pitchFamily="34" charset="0"/>
              </a:rPr>
              <a:t>Στο υψηλότερο σημείο της κανονικής κατανομής αντιστοιχεί ο μέσος ο οποίος είναι και διάμεσος και επικρατούσα τιμή</a:t>
            </a:r>
            <a:endParaRPr lang="el-GR" altLang="el-GR" sz="2800" dirty="0" smtClean="0">
              <a:latin typeface="Cambria Math" panose="02040503050406030204" pitchFamily="18" charset="0"/>
              <a:ea typeface="Cambria Math" panose="02040503050406030204" pitchFamily="18" charset="0"/>
            </a:endParaRPr>
          </a:p>
          <a:p>
            <a:pPr algn="just" eaLnBrk="1" hangingPunct="1"/>
            <a:r>
              <a:rPr lang="el-GR" altLang="el-GR" sz="2800" dirty="0" smtClean="0">
                <a:latin typeface="Cambria Math" panose="02040503050406030204" pitchFamily="18" charset="0"/>
                <a:ea typeface="Cambria Math" panose="02040503050406030204" pitchFamily="18" charset="0"/>
                <a:cs typeface="Tahoma" pitchFamily="34" charset="0"/>
              </a:rPr>
              <a:t>Η κανονική κατανομή είναι συμμετρική κατανομή </a:t>
            </a:r>
            <a:endParaRPr lang="el-GR" altLang="el-GR" sz="2800" dirty="0" smtClean="0">
              <a:latin typeface="Cambria Math" panose="02040503050406030204" pitchFamily="18" charset="0"/>
              <a:ea typeface="Cambria Math" panose="02040503050406030204" pitchFamily="18" charset="0"/>
            </a:endParaRPr>
          </a:p>
          <a:p>
            <a:pPr algn="just" eaLnBrk="1" hangingPunct="1"/>
            <a:r>
              <a:rPr lang="el-GR" altLang="el-GR" sz="2800" dirty="0" smtClean="0">
                <a:latin typeface="Cambria Math" panose="02040503050406030204" pitchFamily="18" charset="0"/>
                <a:ea typeface="Cambria Math" panose="02040503050406030204" pitchFamily="18" charset="0"/>
                <a:cs typeface="Tahoma" pitchFamily="34" charset="0"/>
              </a:rPr>
              <a:t>οι ουρές από αριστερά και δεξιά θεωρητικά είναι ασύμπτωτες με τον οριζόντιο άξονα</a:t>
            </a:r>
            <a:r>
              <a:rPr lang="en-US" altLang="el-GR" sz="2800" dirty="0" smtClean="0">
                <a:latin typeface="Cambria Math" panose="02040503050406030204" pitchFamily="18" charset="0"/>
                <a:ea typeface="Cambria Math" panose="02040503050406030204" pitchFamily="18" charset="0"/>
                <a:cs typeface="Tahoma" pitchFamily="34" charset="0"/>
              </a:rPr>
              <a:t>.</a:t>
            </a:r>
            <a:r>
              <a:rPr lang="el-GR" altLang="el-GR" sz="2800" dirty="0" smtClean="0">
                <a:latin typeface="Cambria Math" panose="02040503050406030204" pitchFamily="18" charset="0"/>
                <a:ea typeface="Cambria Math" panose="02040503050406030204" pitchFamily="18" charset="0"/>
                <a:cs typeface="Tahoma" pitchFamily="34" charset="0"/>
              </a:rPr>
              <a:t> </a:t>
            </a:r>
            <a:endParaRPr lang="en-US" altLang="el-GR" sz="2800" dirty="0" smtClean="0">
              <a:latin typeface="Cambria Math" panose="02040503050406030204" pitchFamily="18" charset="0"/>
              <a:ea typeface="Cambria Math" panose="02040503050406030204" pitchFamily="18" charset="0"/>
              <a:cs typeface="Tahoma" pitchFamily="34" charset="0"/>
            </a:endParaRPr>
          </a:p>
        </p:txBody>
      </p:sp>
      <p:sp>
        <p:nvSpPr>
          <p:cNvPr id="9219" name="Rectangle 3"/>
          <p:cNvSpPr>
            <a:spLocks noChangeArrowheads="1"/>
          </p:cNvSpPr>
          <p:nvPr/>
        </p:nvSpPr>
        <p:spPr bwMode="auto">
          <a:xfrm>
            <a:off x="3262313" y="25384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cs typeface="Times New Roman" pitchFamily="18" charset="0"/>
              </a:defRPr>
            </a:lvl1pPr>
            <a:lvl2pPr marL="742950" indent="-285750" eaLnBrk="0" hangingPunct="0">
              <a:spcBef>
                <a:spcPct val="20000"/>
              </a:spcBef>
              <a:buChar char="–"/>
              <a:defRPr sz="2800">
                <a:solidFill>
                  <a:schemeClr val="tx1"/>
                </a:solidFill>
                <a:latin typeface="Times New Roman" pitchFamily="18" charset="0"/>
                <a:cs typeface="Times New Roman" pitchFamily="18" charset="0"/>
              </a:defRPr>
            </a:lvl2pPr>
            <a:lvl3pPr marL="1143000" indent="-228600" eaLnBrk="0" hangingPunct="0">
              <a:spcBef>
                <a:spcPct val="20000"/>
              </a:spcBef>
              <a:buChar char="•"/>
              <a:defRPr sz="2400">
                <a:solidFill>
                  <a:schemeClr val="tx1"/>
                </a:solidFill>
                <a:latin typeface="Times New Roman" pitchFamily="18" charset="0"/>
                <a:cs typeface="Times New Roman" pitchFamily="18" charset="0"/>
              </a:defRPr>
            </a:lvl3pPr>
            <a:lvl4pPr marL="1600200" indent="-228600" eaLnBrk="0" hangingPunct="0">
              <a:spcBef>
                <a:spcPct val="20000"/>
              </a:spcBef>
              <a:buChar char="–"/>
              <a:defRPr sz="2000">
                <a:solidFill>
                  <a:schemeClr val="tx1"/>
                </a:solidFill>
                <a:latin typeface="Times New Roman" pitchFamily="18" charset="0"/>
                <a:cs typeface="Times New Roman" pitchFamily="18" charset="0"/>
              </a:defRPr>
            </a:lvl4pPr>
            <a:lvl5pPr marL="2057400" indent="-228600" eaLnBrk="0" hangingPunct="0">
              <a:spcBef>
                <a:spcPct val="20000"/>
              </a:spcBef>
              <a:buChar char="»"/>
              <a:defRPr sz="2000">
                <a:solidFill>
                  <a:schemeClr val="tx1"/>
                </a:solidFill>
                <a:latin typeface="Times New Roman" pitchFamily="18" charset="0"/>
                <a:cs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cs typeface="Times New Roman" pitchFamily="18" charset="0"/>
              </a:defRPr>
            </a:lvl9pPr>
          </a:lstStyle>
          <a:p>
            <a:pPr eaLnBrk="1" hangingPunct="1">
              <a:spcBef>
                <a:spcPct val="0"/>
              </a:spcBef>
              <a:buFontTx/>
              <a:buNone/>
            </a:pPr>
            <a:endParaRPr lang="el-GR" altLang="el-GR" sz="2400"/>
          </a:p>
        </p:txBody>
      </p:sp>
      <p:pic>
        <p:nvPicPr>
          <p:cNvPr id="9220" name="5 - Εικόνα"/>
          <p:cNvPicPr>
            <a:picLocks noChangeAspect="1" noChangeArrowheads="1"/>
          </p:cNvPicPr>
          <p:nvPr/>
        </p:nvPicPr>
        <p:blipFill>
          <a:blip r:embed="rId3">
            <a:lum bright="-20000" contrast="20000"/>
            <a:extLst>
              <a:ext uri="{28A0092B-C50C-407E-A947-70E740481C1C}">
                <a14:useLocalDpi xmlns:a14="http://schemas.microsoft.com/office/drawing/2010/main" xmlns="" val="0"/>
              </a:ext>
            </a:extLst>
          </a:blip>
          <a:srcRect/>
          <a:stretch>
            <a:fillRect/>
          </a:stretch>
        </p:blipFill>
        <p:spPr bwMode="auto">
          <a:xfrm>
            <a:off x="0" y="2928938"/>
            <a:ext cx="9144000" cy="3929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7493633"/>
      </p:ext>
    </p:extLst>
  </p:cSld>
  <p:clrMapOvr>
    <a:masterClrMapping/>
  </p:clrMapOvr>
  <p:transition spd="med">
    <p:random/>
    <p:sndAc>
      <p:stSnd>
        <p:snd r:embed="rId2"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3426">
                                            <p:txEl>
                                              <p:pRg st="0" end="0"/>
                                            </p:txEl>
                                          </p:spTgt>
                                        </p:tgtEl>
                                        <p:attrNameLst>
                                          <p:attrName>style.visibility</p:attrName>
                                        </p:attrNameLst>
                                      </p:cBhvr>
                                      <p:to>
                                        <p:strVal val="visible"/>
                                      </p:to>
                                    </p:set>
                                    <p:animEffect transition="in" filter="dissolve">
                                      <p:cBhvr>
                                        <p:cTn id="7" dur="500"/>
                                        <p:tgtEl>
                                          <p:spTgt spid="10342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26">
                                            <p:txEl>
                                              <p:pRg st="1" end="1"/>
                                            </p:txEl>
                                          </p:spTgt>
                                        </p:tgtEl>
                                        <p:attrNameLst>
                                          <p:attrName>style.visibility</p:attrName>
                                        </p:attrNameLst>
                                      </p:cBhvr>
                                      <p:to>
                                        <p:strVal val="visible"/>
                                      </p:to>
                                    </p:set>
                                    <p:animEffect transition="in" filter="dissolve">
                                      <p:cBhvr>
                                        <p:cTn id="12" dur="500"/>
                                        <p:tgtEl>
                                          <p:spTgt spid="10342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3426">
                                            <p:txEl>
                                              <p:pRg st="2" end="2"/>
                                            </p:txEl>
                                          </p:spTgt>
                                        </p:tgtEl>
                                        <p:attrNameLst>
                                          <p:attrName>style.visibility</p:attrName>
                                        </p:attrNameLst>
                                      </p:cBhvr>
                                      <p:to>
                                        <p:strVal val="visible"/>
                                      </p:to>
                                    </p:set>
                                    <p:animEffect transition="in" filter="dissolve">
                                      <p:cBhvr>
                                        <p:cTn id="17" dur="500"/>
                                        <p:tgtEl>
                                          <p:spTgt spid="1034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6"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12290" name="1 - Τίτλος"/>
          <p:cNvSpPr>
            <a:spLocks noGrp="1"/>
          </p:cNvSpPr>
          <p:nvPr>
            <p:ph type="title"/>
          </p:nvPr>
        </p:nvSpPr>
        <p:spPr>
          <a:xfrm>
            <a:off x="229113" y="144280"/>
            <a:ext cx="4248472" cy="785813"/>
          </a:xfrm>
        </p:spPr>
        <p:txBody>
          <a:bodyPr/>
          <a:lstStyle/>
          <a:p>
            <a:pPr eaLnBrk="1" hangingPunct="1"/>
            <a:r>
              <a:rPr lang="el-GR" altLang="el-GR" sz="2000" b="1" dirty="0" smtClean="0"/>
              <a:t>Μία τυπική απόκλιση από το μέσο</a:t>
            </a:r>
            <a:endParaRPr lang="el-GR" altLang="el-GR" sz="2000" dirty="0" smtClean="0"/>
          </a:p>
        </p:txBody>
      </p:sp>
      <p:graphicFrame>
        <p:nvGraphicFramePr>
          <p:cNvPr id="12291" name="Object 2"/>
          <p:cNvGraphicFramePr>
            <a:graphicFrameLocks noChangeAspect="1"/>
          </p:cNvGraphicFramePr>
          <p:nvPr>
            <p:extLst>
              <p:ext uri="{D42A27DB-BD31-4B8C-83A1-F6EECF244321}">
                <p14:modId xmlns:p14="http://schemas.microsoft.com/office/powerpoint/2010/main" xmlns="" val="227271471"/>
              </p:ext>
            </p:extLst>
          </p:nvPr>
        </p:nvGraphicFramePr>
        <p:xfrm>
          <a:off x="18458" y="931039"/>
          <a:ext cx="4248472" cy="2232248"/>
        </p:xfrm>
        <a:graphic>
          <a:graphicData uri="http://schemas.openxmlformats.org/presentationml/2006/ole">
            <p:oleObj spid="_x0000_s45263" r:id="rId3" imgW="4746640" imgH="2491487" progId="">
              <p:embed/>
            </p:oleObj>
          </a:graphicData>
        </a:graphic>
      </p:graphicFrame>
      <p:sp>
        <p:nvSpPr>
          <p:cNvPr id="4" name="1 - Τίτλος"/>
          <p:cNvSpPr txBox="1">
            <a:spLocks/>
          </p:cNvSpPr>
          <p:nvPr/>
        </p:nvSpPr>
        <p:spPr bwMode="auto">
          <a:xfrm>
            <a:off x="268302" y="3284985"/>
            <a:ext cx="4231690" cy="136280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l-GR" altLang="el-GR" sz="2000" b="1" dirty="0" smtClean="0"/>
              <a:t>Δύο τυπικές αποκλίσεις από το μέσο</a:t>
            </a:r>
            <a:endParaRPr lang="el-GR" altLang="el-GR" sz="2000" dirty="0" smtClean="0"/>
          </a:p>
        </p:txBody>
      </p:sp>
      <p:graphicFrame>
        <p:nvGraphicFramePr>
          <p:cNvPr id="5" name="Object 1"/>
          <p:cNvGraphicFramePr>
            <a:graphicFrameLocks noChangeAspect="1"/>
          </p:cNvGraphicFramePr>
          <p:nvPr>
            <p:extLst>
              <p:ext uri="{D42A27DB-BD31-4B8C-83A1-F6EECF244321}">
                <p14:modId xmlns:p14="http://schemas.microsoft.com/office/powerpoint/2010/main" xmlns="" val="2356315627"/>
              </p:ext>
            </p:extLst>
          </p:nvPr>
        </p:nvGraphicFramePr>
        <p:xfrm>
          <a:off x="31108" y="4493677"/>
          <a:ext cx="4223171" cy="2049004"/>
        </p:xfrm>
        <a:graphic>
          <a:graphicData uri="http://schemas.openxmlformats.org/presentationml/2006/ole">
            <p:oleObj spid="_x0000_s45264" r:id="rId4" imgW="4746640" imgH="2491487" progId="">
              <p:embed/>
            </p:oleObj>
          </a:graphicData>
        </a:graphic>
      </p:graphicFrame>
      <p:graphicFrame>
        <p:nvGraphicFramePr>
          <p:cNvPr id="6" name="Object 1"/>
          <p:cNvGraphicFramePr>
            <a:graphicFrameLocks noChangeAspect="1"/>
          </p:cNvGraphicFramePr>
          <p:nvPr>
            <p:extLst>
              <p:ext uri="{D42A27DB-BD31-4B8C-83A1-F6EECF244321}">
                <p14:modId xmlns:p14="http://schemas.microsoft.com/office/powerpoint/2010/main" xmlns="" val="486399030"/>
              </p:ext>
            </p:extLst>
          </p:nvPr>
        </p:nvGraphicFramePr>
        <p:xfrm>
          <a:off x="4521561" y="2708920"/>
          <a:ext cx="4390121" cy="2232248"/>
        </p:xfrm>
        <a:graphic>
          <a:graphicData uri="http://schemas.openxmlformats.org/presentationml/2006/ole">
            <p:oleObj spid="_x0000_s45265" r:id="rId5" imgW="5254939" imgH="2491487" progId="">
              <p:embed/>
            </p:oleObj>
          </a:graphicData>
        </a:graphic>
      </p:graphicFrame>
      <p:sp>
        <p:nvSpPr>
          <p:cNvPr id="2" name="Ορθογώνιο 1"/>
          <p:cNvSpPr/>
          <p:nvPr/>
        </p:nvSpPr>
        <p:spPr>
          <a:xfrm>
            <a:off x="4731943" y="2069583"/>
            <a:ext cx="3969356" cy="369332"/>
          </a:xfrm>
          <a:prstGeom prst="rect">
            <a:avLst/>
          </a:prstGeom>
        </p:spPr>
        <p:txBody>
          <a:bodyPr wrap="none">
            <a:spAutoFit/>
          </a:bodyPr>
          <a:lstStyle/>
          <a:p>
            <a:r>
              <a:rPr lang="el-GR" altLang="el-GR" b="1" dirty="0" smtClean="0"/>
              <a:t>Τρεις</a:t>
            </a:r>
            <a:r>
              <a:rPr lang="el-GR" altLang="el-GR" b="1" dirty="0"/>
              <a:t> τυπικές αποκλίσεις από το μέσο</a:t>
            </a:r>
            <a:r>
              <a:rPr lang="el-GR" altLang="el-GR" b="1" dirty="0" smtClean="0"/>
              <a:t> </a:t>
            </a:r>
            <a:endParaRPr lang="el-GR" dirty="0"/>
          </a:p>
        </p:txBody>
      </p:sp>
      <p:sp>
        <p:nvSpPr>
          <p:cNvPr id="3" name="TextBox 2"/>
          <p:cNvSpPr txBox="1"/>
          <p:nvPr/>
        </p:nvSpPr>
        <p:spPr>
          <a:xfrm>
            <a:off x="611560" y="1352070"/>
            <a:ext cx="792088" cy="369332"/>
          </a:xfrm>
          <a:prstGeom prst="rect">
            <a:avLst/>
          </a:prstGeom>
          <a:noFill/>
        </p:spPr>
        <p:txBody>
          <a:bodyPr wrap="square" rtlCol="0">
            <a:spAutoFit/>
          </a:bodyPr>
          <a:lstStyle/>
          <a:p>
            <a:r>
              <a:rPr lang="en-US" b="1" dirty="0" smtClean="0">
                <a:solidFill>
                  <a:srgbClr val="C00000"/>
                </a:solidFill>
              </a:rPr>
              <a:t>68%</a:t>
            </a:r>
            <a:endParaRPr lang="el-GR" b="1" dirty="0">
              <a:solidFill>
                <a:srgbClr val="C00000"/>
              </a:solidFill>
            </a:endParaRPr>
          </a:p>
        </p:txBody>
      </p:sp>
      <p:sp>
        <p:nvSpPr>
          <p:cNvPr id="8" name="TextBox 7"/>
          <p:cNvSpPr txBox="1"/>
          <p:nvPr/>
        </p:nvSpPr>
        <p:spPr>
          <a:xfrm>
            <a:off x="301026" y="4941168"/>
            <a:ext cx="847314" cy="369332"/>
          </a:xfrm>
          <a:prstGeom prst="rect">
            <a:avLst/>
          </a:prstGeom>
          <a:noFill/>
        </p:spPr>
        <p:txBody>
          <a:bodyPr wrap="square" rtlCol="0">
            <a:spAutoFit/>
          </a:bodyPr>
          <a:lstStyle/>
          <a:p>
            <a:r>
              <a:rPr lang="en-US" b="1" dirty="0" smtClean="0">
                <a:solidFill>
                  <a:srgbClr val="C00000"/>
                </a:solidFill>
              </a:rPr>
              <a:t>95,9%</a:t>
            </a:r>
            <a:endParaRPr lang="el-GR" b="1" dirty="0">
              <a:solidFill>
                <a:srgbClr val="C00000"/>
              </a:solidFill>
            </a:endParaRPr>
          </a:p>
        </p:txBody>
      </p:sp>
      <p:sp>
        <p:nvSpPr>
          <p:cNvPr id="10" name="TextBox 9"/>
          <p:cNvSpPr txBox="1"/>
          <p:nvPr/>
        </p:nvSpPr>
        <p:spPr>
          <a:xfrm>
            <a:off x="7426031" y="3387897"/>
            <a:ext cx="864096" cy="369332"/>
          </a:xfrm>
          <a:prstGeom prst="rect">
            <a:avLst/>
          </a:prstGeom>
          <a:noFill/>
        </p:spPr>
        <p:txBody>
          <a:bodyPr wrap="square" rtlCol="0">
            <a:spAutoFit/>
          </a:bodyPr>
          <a:lstStyle/>
          <a:p>
            <a:r>
              <a:rPr lang="en-US" b="1" dirty="0" smtClean="0">
                <a:solidFill>
                  <a:srgbClr val="C00000"/>
                </a:solidFill>
              </a:rPr>
              <a:t>99,7%</a:t>
            </a:r>
            <a:endParaRPr lang="el-GR" b="1" dirty="0">
              <a:solidFill>
                <a:srgbClr val="C00000"/>
              </a:solidFill>
            </a:endParaRPr>
          </a:p>
        </p:txBody>
      </p:sp>
    </p:spTree>
    <p:extLst>
      <p:ext uri="{BB962C8B-B14F-4D97-AF65-F5344CB8AC3E}">
        <p14:creationId xmlns:p14="http://schemas.microsoft.com/office/powerpoint/2010/main" xmlns="" val="335555043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467544" y="476672"/>
            <a:ext cx="8280920" cy="5976664"/>
          </a:xfrm>
          <a:prstGeom prst="rect">
            <a:avLst/>
          </a:prstGeom>
        </p:spPr>
      </p:pic>
    </p:spTree>
    <p:extLst>
      <p:ext uri="{BB962C8B-B14F-4D97-AF65-F5344CB8AC3E}">
        <p14:creationId xmlns:p14="http://schemas.microsoft.com/office/powerpoint/2010/main" xmlns="" val="344010655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ctrTitle"/>
          </p:nvPr>
        </p:nvSpPr>
        <p:spPr>
          <a:xfrm>
            <a:off x="0" y="0"/>
            <a:ext cx="9144000" cy="1470025"/>
          </a:xfrm>
        </p:spPr>
        <p:txBody>
          <a:bodyPr/>
          <a:lstStyle/>
          <a:p>
            <a:pPr eaLnBrk="1" hangingPunct="1"/>
            <a:r>
              <a:rPr lang="el-GR" altLang="el-GR" dirty="0" smtClean="0"/>
              <a:t>Τυποποιημένη Κανονική Κατανομή</a:t>
            </a:r>
          </a:p>
        </p:txBody>
      </p:sp>
      <p:sp>
        <p:nvSpPr>
          <p:cNvPr id="44035" name="Rectangle 3"/>
          <p:cNvSpPr>
            <a:spLocks noGrp="1" noChangeArrowheads="1"/>
          </p:cNvSpPr>
          <p:nvPr>
            <p:ph type="subTitle" idx="1"/>
          </p:nvPr>
        </p:nvSpPr>
        <p:spPr>
          <a:xfrm>
            <a:off x="250825" y="1700213"/>
            <a:ext cx="8642350" cy="2880915"/>
          </a:xfrm>
        </p:spPr>
        <p:txBody>
          <a:bodyPr/>
          <a:lstStyle/>
          <a:p>
            <a:pPr algn="just" eaLnBrk="1" hangingPunct="1">
              <a:spcBef>
                <a:spcPct val="25000"/>
              </a:spcBef>
            </a:pPr>
            <a:r>
              <a:rPr lang="el-GR" altLang="el-GR" sz="2800" dirty="0" smtClean="0">
                <a:latin typeface="Cambria" panose="02040503050406030204" pitchFamily="18" charset="0"/>
              </a:rPr>
              <a:t>Η μετατροπή της κανονικής τυχαίας μεταβλητής Χ στην τυποποιημένη κατανομή Ζ ονομάζεται τυποποίηση της Χ.</a:t>
            </a:r>
          </a:p>
          <a:p>
            <a:pPr algn="just" eaLnBrk="1" hangingPunct="1">
              <a:spcBef>
                <a:spcPct val="25000"/>
              </a:spcBef>
            </a:pPr>
            <a:r>
              <a:rPr lang="el-GR" altLang="el-GR" sz="2800" dirty="0" smtClean="0">
                <a:latin typeface="Cambria" panose="02040503050406030204" pitchFamily="18" charset="0"/>
              </a:rPr>
              <a:t>Με την τυποποίηση χρησιμοποιείται ως μονάδα μέτρησης η τυπική απόκλιση σ και ως αρχή μέτρησης το σημείο 0, </a:t>
            </a:r>
            <a:r>
              <a:rPr lang="en-US" altLang="el-GR" sz="2800" dirty="0" smtClean="0">
                <a:latin typeface="Cambria" panose="02040503050406030204" pitchFamily="18" charset="0"/>
              </a:rPr>
              <a:t> </a:t>
            </a:r>
            <a:r>
              <a:rPr lang="el-GR" altLang="el-GR" sz="2800" dirty="0" smtClean="0">
                <a:latin typeface="Cambria" panose="02040503050406030204" pitchFamily="18" charset="0"/>
              </a:rPr>
              <a:t>στον άξονα των χ.</a:t>
            </a:r>
          </a:p>
        </p:txBody>
      </p:sp>
      <p:pic>
        <p:nvPicPr>
          <p:cNvPr id="2" name="Εικόνα 1"/>
          <p:cNvPicPr>
            <a:picLocks noChangeAspect="1"/>
          </p:cNvPicPr>
          <p:nvPr/>
        </p:nvPicPr>
        <p:blipFill>
          <a:blip r:embed="rId2"/>
          <a:stretch>
            <a:fillRect/>
          </a:stretch>
        </p:blipFill>
        <p:spPr>
          <a:xfrm>
            <a:off x="250825" y="5013176"/>
            <a:ext cx="8497639" cy="1512168"/>
          </a:xfrm>
          <a:prstGeom prst="rect">
            <a:avLst/>
          </a:prstGeom>
        </p:spPr>
      </p:pic>
    </p:spTree>
    <p:extLst>
      <p:ext uri="{BB962C8B-B14F-4D97-AF65-F5344CB8AC3E}">
        <p14:creationId xmlns:p14="http://schemas.microsoft.com/office/powerpoint/2010/main" xmlns="" val="166584131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41986" name="Rectangle 4"/>
          <p:cNvSpPr>
            <a:spLocks noGrp="1" noChangeArrowheads="1"/>
          </p:cNvSpPr>
          <p:nvPr>
            <p:ph type="title"/>
          </p:nvPr>
        </p:nvSpPr>
        <p:spPr>
          <a:xfrm>
            <a:off x="0" y="-54428"/>
            <a:ext cx="9144000" cy="1143000"/>
          </a:xfrm>
          <a:solidFill>
            <a:schemeClr val="bg2">
              <a:lumMod val="20000"/>
              <a:lumOff val="80000"/>
            </a:schemeClr>
          </a:solidFill>
        </p:spPr>
        <p:txBody>
          <a:bodyPr/>
          <a:lstStyle/>
          <a:p>
            <a:pPr eaLnBrk="1" hangingPunct="1"/>
            <a:r>
              <a:rPr lang="el-GR" altLang="el-GR" dirty="0" smtClean="0"/>
              <a:t>Τυποποιημένη Κανονική Κατανομή</a:t>
            </a:r>
          </a:p>
        </p:txBody>
      </p:sp>
      <p:pic>
        <p:nvPicPr>
          <p:cNvPr id="41987" name="Picture 6" descr="σάρωση002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27584" y="1088572"/>
            <a:ext cx="7200800" cy="5709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6778047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0483" name="Rectangle 3"/>
          <p:cNvSpPr>
            <a:spLocks noGrp="1" noChangeArrowheads="1"/>
          </p:cNvSpPr>
          <p:nvPr>
            <p:ph type="body" sz="half" idx="1"/>
          </p:nvPr>
        </p:nvSpPr>
        <p:spPr>
          <a:xfrm>
            <a:off x="0" y="0"/>
            <a:ext cx="9144000" cy="3286125"/>
          </a:xfrm>
        </p:spPr>
        <p:txBody>
          <a:bodyPr/>
          <a:lstStyle/>
          <a:p>
            <a:pPr algn="just" eaLnBrk="1" hangingPunct="1">
              <a:lnSpc>
                <a:spcPct val="90000"/>
              </a:lnSpc>
            </a:pPr>
            <a:r>
              <a:rPr lang="el-GR" altLang="el-GR" sz="2800" b="1" dirty="0" smtClean="0">
                <a:solidFill>
                  <a:srgbClr val="002060"/>
                </a:solidFill>
                <a:latin typeface="Tahoma" pitchFamily="34" charset="0"/>
                <a:cs typeface="Tahoma" pitchFamily="34" charset="0"/>
              </a:rPr>
              <a:t>Ζ~Ν (0, 1), δηλαδή μ=0 και σ</a:t>
            </a:r>
            <a:r>
              <a:rPr lang="en-US" altLang="el-GR" sz="2800" b="1" baseline="30000" dirty="0" smtClean="0">
                <a:solidFill>
                  <a:srgbClr val="002060"/>
                </a:solidFill>
                <a:latin typeface="Tahoma" pitchFamily="34" charset="0"/>
                <a:cs typeface="Tahoma" pitchFamily="34" charset="0"/>
              </a:rPr>
              <a:t>2</a:t>
            </a:r>
            <a:r>
              <a:rPr lang="el-GR" altLang="el-GR" sz="2800" b="1" dirty="0" smtClean="0">
                <a:solidFill>
                  <a:srgbClr val="002060"/>
                </a:solidFill>
                <a:latin typeface="Tahoma" pitchFamily="34" charset="0"/>
                <a:cs typeface="Tahoma" pitchFamily="34" charset="0"/>
              </a:rPr>
              <a:t>=</a:t>
            </a:r>
            <a:r>
              <a:rPr lang="en-US" altLang="el-GR" sz="2800" b="1" dirty="0" smtClean="0">
                <a:solidFill>
                  <a:srgbClr val="002060"/>
                </a:solidFill>
                <a:latin typeface="Tahoma" pitchFamily="34" charset="0"/>
                <a:cs typeface="Tahoma" pitchFamily="34" charset="0"/>
              </a:rPr>
              <a:t>1</a:t>
            </a:r>
            <a:endParaRPr lang="el-GR" altLang="el-GR" sz="2800" b="1" dirty="0" smtClean="0">
              <a:solidFill>
                <a:srgbClr val="002060"/>
              </a:solidFill>
              <a:latin typeface="Tahoma" pitchFamily="34" charset="0"/>
              <a:cs typeface="Tahoma" pitchFamily="34" charset="0"/>
            </a:endParaRPr>
          </a:p>
          <a:p>
            <a:pPr algn="just" eaLnBrk="1" hangingPunct="1">
              <a:lnSpc>
                <a:spcPct val="90000"/>
              </a:lnSpc>
            </a:pPr>
            <a:r>
              <a:rPr lang="el-GR" altLang="el-GR" sz="2800" dirty="0" smtClean="0">
                <a:latin typeface="Tahoma" pitchFamily="34" charset="0"/>
                <a:cs typeface="Tahoma" pitchFamily="34" charset="0"/>
              </a:rPr>
              <a:t>Σύμφωνα με τον κανόνα:</a:t>
            </a:r>
          </a:p>
          <a:p>
            <a:pPr algn="just" eaLnBrk="1" hangingPunct="1">
              <a:lnSpc>
                <a:spcPct val="90000"/>
              </a:lnSpc>
            </a:pPr>
            <a:endParaRPr lang="el-GR" altLang="el-GR" sz="2400" dirty="0" smtClean="0">
              <a:latin typeface="Tahoma" pitchFamily="34" charset="0"/>
              <a:cs typeface="Tahoma" pitchFamily="34" charset="0"/>
            </a:endParaRPr>
          </a:p>
          <a:p>
            <a:pPr algn="just" eaLnBrk="1" hangingPunct="1">
              <a:lnSpc>
                <a:spcPct val="90000"/>
              </a:lnSpc>
              <a:buFontTx/>
              <a:buNone/>
            </a:pPr>
            <a:endParaRPr lang="el-GR" altLang="el-GR" sz="2400" dirty="0" smtClean="0">
              <a:latin typeface="Tahoma" pitchFamily="34" charset="0"/>
              <a:cs typeface="Tahoma" pitchFamily="34" charset="0"/>
            </a:endParaRPr>
          </a:p>
        </p:txBody>
      </p:sp>
      <p:graphicFrame>
        <p:nvGraphicFramePr>
          <p:cNvPr id="19459" name="Object 1"/>
          <p:cNvGraphicFramePr>
            <a:graphicFrameLocks noChangeAspect="1"/>
          </p:cNvGraphicFramePr>
          <p:nvPr>
            <p:extLst>
              <p:ext uri="{D42A27DB-BD31-4B8C-83A1-F6EECF244321}">
                <p14:modId xmlns:p14="http://schemas.microsoft.com/office/powerpoint/2010/main" xmlns="" val="725272110"/>
              </p:ext>
            </p:extLst>
          </p:nvPr>
        </p:nvGraphicFramePr>
        <p:xfrm>
          <a:off x="-108520" y="3318857"/>
          <a:ext cx="9144000" cy="3714750"/>
        </p:xfrm>
        <a:graphic>
          <a:graphicData uri="http://schemas.openxmlformats.org/presentationml/2006/ole">
            <p:oleObj spid="_x0000_s48402" r:id="rId4" imgW="5125637" imgH="3210050" progId="">
              <p:embed/>
            </p:oleObj>
          </a:graphicData>
        </a:graphic>
      </p:graphicFrame>
      <p:graphicFrame>
        <p:nvGraphicFramePr>
          <p:cNvPr id="19460" name="Object 2"/>
          <p:cNvGraphicFramePr>
            <a:graphicFrameLocks noChangeAspect="1"/>
          </p:cNvGraphicFramePr>
          <p:nvPr/>
        </p:nvGraphicFramePr>
        <p:xfrm>
          <a:off x="-214313" y="928688"/>
          <a:ext cx="9144001" cy="928687"/>
        </p:xfrm>
        <a:graphic>
          <a:graphicData uri="http://schemas.openxmlformats.org/presentationml/2006/ole">
            <p:oleObj spid="_x0000_s48403" name="Έγγραφο" r:id="rId5" imgW="5290909" imgH="332859" progId="Word.Document.12">
              <p:embed/>
            </p:oleObj>
          </a:graphicData>
        </a:graphic>
      </p:graphicFrame>
      <p:graphicFrame>
        <p:nvGraphicFramePr>
          <p:cNvPr id="19461" name="Object 3"/>
          <p:cNvGraphicFramePr>
            <a:graphicFrameLocks noChangeAspect="1"/>
          </p:cNvGraphicFramePr>
          <p:nvPr/>
        </p:nvGraphicFramePr>
        <p:xfrm>
          <a:off x="-1143000" y="1571625"/>
          <a:ext cx="12471400" cy="785813"/>
        </p:xfrm>
        <a:graphic>
          <a:graphicData uri="http://schemas.openxmlformats.org/presentationml/2006/ole">
            <p:oleObj spid="_x0000_s48404" name="Έγγραφο" r:id="rId6" imgW="5290909" imgH="332859" progId="Word.Document.12">
              <p:embed/>
            </p:oleObj>
          </a:graphicData>
        </a:graphic>
      </p:graphicFrame>
      <p:graphicFrame>
        <p:nvGraphicFramePr>
          <p:cNvPr id="19462" name="Object 4"/>
          <p:cNvGraphicFramePr>
            <a:graphicFrameLocks noChangeAspect="1"/>
          </p:cNvGraphicFramePr>
          <p:nvPr/>
        </p:nvGraphicFramePr>
        <p:xfrm>
          <a:off x="-428625" y="2214563"/>
          <a:ext cx="10287000" cy="1095375"/>
        </p:xfrm>
        <a:graphic>
          <a:graphicData uri="http://schemas.openxmlformats.org/presentationml/2006/ole">
            <p:oleObj spid="_x0000_s48405" name="Έγγραφο" r:id="rId7" imgW="5290909" imgH="332859" progId="Word.Document.12">
              <p:embed/>
            </p:oleObj>
          </a:graphicData>
        </a:graphic>
      </p:graphicFrame>
    </p:spTree>
    <p:extLst>
      <p:ext uri="{BB962C8B-B14F-4D97-AF65-F5344CB8AC3E}">
        <p14:creationId xmlns:p14="http://schemas.microsoft.com/office/powerpoint/2010/main" xmlns="" val="2420271474"/>
      </p:ext>
    </p:extLst>
  </p:cSld>
  <p:clrMapOvr>
    <a:masterClrMapping/>
  </p:clrMapOvr>
  <p:transition spd="med">
    <p:random/>
    <p:sndAc>
      <p:stSnd>
        <p:snd r:embed="rId3" name="camera.wav"/>
      </p:stSnd>
    </p:sndAc>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animEffect transition="in" filter="dissolve">
                                      <p:cBhvr>
                                        <p:cTn id="7" dur="500"/>
                                        <p:tgtEl>
                                          <p:spTgt spid="204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483">
                                            <p:txEl>
                                              <p:pRg st="1" end="1"/>
                                            </p:txEl>
                                          </p:spTgt>
                                        </p:tgtEl>
                                        <p:attrNameLst>
                                          <p:attrName>style.visibility</p:attrName>
                                        </p:attrNameLst>
                                      </p:cBhvr>
                                      <p:to>
                                        <p:strVal val="visible"/>
                                      </p:to>
                                    </p:set>
                                    <p:animEffect transition="in" filter="dissolve">
                                      <p:cBhvr>
                                        <p:cTn id="12" dur="500"/>
                                        <p:tgtEl>
                                          <p:spTgt spid="204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539553" y="260648"/>
            <a:ext cx="7992888" cy="6480720"/>
          </a:xfrm>
          <a:prstGeom prst="rect">
            <a:avLst/>
          </a:prstGeom>
        </p:spPr>
      </p:pic>
      <p:sp>
        <p:nvSpPr>
          <p:cNvPr id="3" name="Ορθογώνιο 2"/>
          <p:cNvSpPr/>
          <p:nvPr/>
        </p:nvSpPr>
        <p:spPr>
          <a:xfrm>
            <a:off x="567035" y="549821"/>
            <a:ext cx="326572" cy="28575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4" name="Ορθογώνιο 3"/>
          <p:cNvSpPr/>
          <p:nvPr/>
        </p:nvSpPr>
        <p:spPr>
          <a:xfrm>
            <a:off x="533567" y="332656"/>
            <a:ext cx="360040" cy="36004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xmlns="" val="32768290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Ορθογώνιο"/>
          <p:cNvSpPr/>
          <p:nvPr/>
        </p:nvSpPr>
        <p:spPr>
          <a:xfrm>
            <a:off x="1098948" y="2132856"/>
            <a:ext cx="6766276" cy="769441"/>
          </a:xfrm>
          <a:prstGeom prst="rect">
            <a:avLst/>
          </a:prstGeom>
          <a:noFill/>
        </p:spPr>
        <p:txBody>
          <a:bodyPr wrap="none" lIns="91440" tIns="45720" rIns="91440" bIns="45720">
            <a:spAutoFit/>
          </a:bodyPr>
          <a:lstStyle/>
          <a:p>
            <a:pPr algn="ctr"/>
            <a:r>
              <a:rPr lang="el-GR" sz="4400" dirty="0" smtClean="0">
                <a:ln w="0"/>
                <a:effectLst>
                  <a:outerShdw blurRad="38100" dist="19050" dir="2700000" algn="tl" rotWithShape="0">
                    <a:schemeClr val="dk1">
                      <a:alpha val="40000"/>
                    </a:schemeClr>
                  </a:outerShdw>
                </a:effectLst>
              </a:rPr>
              <a:t>Συνδυαστική- </a:t>
            </a:r>
            <a:r>
              <a:rPr lang="en-US" sz="4400" dirty="0" smtClean="0">
                <a:ln w="0"/>
                <a:effectLst>
                  <a:outerShdw blurRad="38100" dist="19050" dir="2700000" algn="tl" rotWithShape="0">
                    <a:schemeClr val="dk1">
                      <a:alpha val="40000"/>
                    </a:schemeClr>
                  </a:outerShdw>
                </a:effectLst>
              </a:rPr>
              <a:t>Combinatorics</a:t>
            </a:r>
            <a:endParaRPr lang="el-GR" sz="4400" dirty="0">
              <a:ln w="0"/>
              <a:effectLst>
                <a:outerShdw blurRad="38100" dist="19050" dir="2700000" algn="tl" rotWithShape="0">
                  <a:schemeClr val="dk1">
                    <a:alpha val="40000"/>
                  </a:schemeClr>
                </a:outerShdw>
              </a:effectLst>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13</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395536" y="188640"/>
            <a:ext cx="8568952" cy="6552728"/>
          </a:xfrm>
          <a:prstGeom prst="rect">
            <a:avLst/>
          </a:prstGeom>
        </p:spPr>
      </p:pic>
    </p:spTree>
    <p:extLst>
      <p:ext uri="{BB962C8B-B14F-4D97-AF65-F5344CB8AC3E}">
        <p14:creationId xmlns:p14="http://schemas.microsoft.com/office/powerpoint/2010/main" xmlns="" val="114348743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0" y="11431"/>
            <a:ext cx="9252520" cy="6857999"/>
          </a:xfrm>
          <a:prstGeom prst="rect">
            <a:avLst/>
          </a:prstGeom>
        </p:spPr>
      </p:pic>
    </p:spTree>
    <p:extLst>
      <p:ext uri="{BB962C8B-B14F-4D97-AF65-F5344CB8AC3E}">
        <p14:creationId xmlns:p14="http://schemas.microsoft.com/office/powerpoint/2010/main" xmlns="" val="120424304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467544" y="678717"/>
            <a:ext cx="7272807" cy="6179283"/>
          </a:xfrm>
          <a:prstGeom prst="rect">
            <a:avLst/>
          </a:prstGeom>
        </p:spPr>
      </p:pic>
      <p:sp>
        <p:nvSpPr>
          <p:cNvPr id="3" name="TextBox 2"/>
          <p:cNvSpPr txBox="1"/>
          <p:nvPr/>
        </p:nvSpPr>
        <p:spPr>
          <a:xfrm>
            <a:off x="395536" y="278607"/>
            <a:ext cx="5688632" cy="400110"/>
          </a:xfrm>
          <a:prstGeom prst="rect">
            <a:avLst/>
          </a:prstGeom>
          <a:noFill/>
        </p:spPr>
        <p:txBody>
          <a:bodyPr wrap="square" rtlCol="0">
            <a:spAutoFit/>
          </a:bodyPr>
          <a:lstStyle/>
          <a:p>
            <a:r>
              <a:rPr lang="el-GR" sz="2000" b="1" dirty="0">
                <a:solidFill>
                  <a:srgbClr val="000000"/>
                </a:solidFill>
              </a:rPr>
              <a:t>Να ευρεθεί η πιθανότητα στην κανονική κατανομή</a:t>
            </a:r>
          </a:p>
        </p:txBody>
      </p:sp>
      <p:pic>
        <p:nvPicPr>
          <p:cNvPr id="4" name="Εικόνα 3"/>
          <p:cNvPicPr>
            <a:picLocks noChangeAspect="1"/>
          </p:cNvPicPr>
          <p:nvPr/>
        </p:nvPicPr>
        <p:blipFill>
          <a:blip r:embed="rId3">
            <a:lum contrast="-20000"/>
          </a:blip>
          <a:stretch>
            <a:fillRect/>
          </a:stretch>
        </p:blipFill>
        <p:spPr>
          <a:xfrm>
            <a:off x="6300193" y="278607"/>
            <a:ext cx="1304782" cy="476715"/>
          </a:xfrm>
          <a:prstGeom prst="rect">
            <a:avLst/>
          </a:prstGeom>
        </p:spPr>
      </p:pic>
    </p:spTree>
    <p:extLst>
      <p:ext uri="{BB962C8B-B14F-4D97-AF65-F5344CB8AC3E}">
        <p14:creationId xmlns:p14="http://schemas.microsoft.com/office/powerpoint/2010/main" xmlns="" val="36598320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34818" name="Rectangle 3"/>
          <p:cNvSpPr>
            <a:spLocks noGrp="1" noChangeArrowheads="1"/>
          </p:cNvSpPr>
          <p:nvPr>
            <p:ph type="body" sz="half" idx="1"/>
          </p:nvPr>
        </p:nvSpPr>
        <p:spPr>
          <a:xfrm>
            <a:off x="0" y="0"/>
            <a:ext cx="9144000" cy="4429125"/>
          </a:xfrm>
          <a:solidFill>
            <a:schemeClr val="bg2">
              <a:lumMod val="20000"/>
              <a:lumOff val="80000"/>
            </a:schemeClr>
          </a:solidFill>
        </p:spPr>
        <p:txBody>
          <a:bodyPr/>
          <a:lstStyle/>
          <a:p>
            <a:pPr algn="just" eaLnBrk="1" hangingPunct="1"/>
            <a:r>
              <a:rPr lang="el-GR" altLang="el-GR" sz="2800" dirty="0" smtClean="0">
                <a:latin typeface="Tahoma" pitchFamily="34" charset="0"/>
                <a:cs typeface="Tahoma" pitchFamily="34" charset="0"/>
              </a:rPr>
              <a:t>Το βάρος των ανθρώπων ακολουθεί την κατανομή  Χ~Ν(70, 100). Να βρεθεί η πιθανότητα ένας άνθρωπος να ζυγίζει κάτω 60</a:t>
            </a:r>
            <a:r>
              <a:rPr lang="el-GR" altLang="el-GR" sz="2800" dirty="0" smtClean="0"/>
              <a:t>.</a:t>
            </a:r>
          </a:p>
          <a:p>
            <a:pPr algn="just" eaLnBrk="1" hangingPunct="1"/>
            <a:r>
              <a:rPr lang="el-GR" altLang="el-GR" sz="2800" dirty="0" smtClean="0">
                <a:latin typeface="Tahoma" pitchFamily="34" charset="0"/>
                <a:cs typeface="Tahoma" pitchFamily="34" charset="0"/>
              </a:rPr>
              <a:t>Λύση </a:t>
            </a:r>
          </a:p>
          <a:p>
            <a:pPr algn="just" eaLnBrk="1" hangingPunct="1"/>
            <a:r>
              <a:rPr lang="el-GR" altLang="el-GR" sz="2800" dirty="0" smtClean="0">
                <a:latin typeface="Tahoma" pitchFamily="34" charset="0"/>
                <a:cs typeface="Tahoma" pitchFamily="34" charset="0"/>
              </a:rPr>
              <a:t>Θα υπολογίσουμε την πιθανότητα </a:t>
            </a:r>
            <a:r>
              <a:rPr lang="en-US" altLang="el-GR" sz="2800" dirty="0" smtClean="0">
                <a:latin typeface="Tahoma" pitchFamily="34" charset="0"/>
                <a:cs typeface="Tahoma" pitchFamily="34" charset="0"/>
              </a:rPr>
              <a:t>P(X</a:t>
            </a:r>
            <a:r>
              <a:rPr lang="el-GR" altLang="el-GR" sz="2800" dirty="0" smtClean="0">
                <a:latin typeface="Tahoma" pitchFamily="34" charset="0"/>
                <a:cs typeface="Tahoma" pitchFamily="34" charset="0"/>
              </a:rPr>
              <a:t>&lt;6</a:t>
            </a:r>
            <a:r>
              <a:rPr lang="en-US" altLang="el-GR" sz="2800" dirty="0" smtClean="0">
                <a:latin typeface="Tahoma" pitchFamily="34" charset="0"/>
                <a:cs typeface="Tahoma" pitchFamily="34" charset="0"/>
              </a:rPr>
              <a:t>0).</a:t>
            </a:r>
          </a:p>
          <a:p>
            <a:pPr algn="just" eaLnBrk="1" hangingPunct="1"/>
            <a:r>
              <a:rPr lang="el-GR" altLang="el-GR" sz="2800" dirty="0" smtClean="0">
                <a:latin typeface="Tahoma" pitchFamily="34" charset="0"/>
                <a:cs typeface="Tahoma" pitchFamily="34" charset="0"/>
              </a:rPr>
              <a:t>Τυποποιούμε τη σχέση και έχουμε </a:t>
            </a:r>
            <a:r>
              <a:rPr lang="en-US" altLang="el-GR" sz="2800" dirty="0" smtClean="0">
                <a:latin typeface="Tahoma" pitchFamily="34" charset="0"/>
                <a:cs typeface="Tahoma" pitchFamily="34" charset="0"/>
              </a:rPr>
              <a:t>  </a:t>
            </a:r>
            <a:r>
              <a:rPr lang="el-GR" altLang="el-GR" sz="2800" dirty="0" smtClean="0">
                <a:latin typeface="Tahoma" pitchFamily="34" charset="0"/>
                <a:cs typeface="Tahoma" pitchFamily="34" charset="0"/>
              </a:rPr>
              <a:t> </a:t>
            </a:r>
            <a:endParaRPr lang="el-GR" altLang="el-GR" dirty="0" smtClean="0">
              <a:latin typeface="Tahoma" pitchFamily="34" charset="0"/>
              <a:cs typeface="Tahoma" pitchFamily="34" charset="0"/>
            </a:endParaRPr>
          </a:p>
          <a:p>
            <a:pPr lvl="1" eaLnBrk="1" hangingPunct="1">
              <a:buFontTx/>
              <a:buNone/>
            </a:pPr>
            <a:endParaRPr lang="el-GR" altLang="el-GR" dirty="0" smtClean="0">
              <a:latin typeface="Tahoma" pitchFamily="34" charset="0"/>
              <a:cs typeface="Tahoma" pitchFamily="34" charset="0"/>
            </a:endParaRPr>
          </a:p>
        </p:txBody>
      </p:sp>
      <p:pic>
        <p:nvPicPr>
          <p:cNvPr id="34819"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0"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1"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2"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3"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34824" name="Object 2"/>
          <p:cNvGraphicFramePr>
            <a:graphicFrameLocks noChangeAspect="1"/>
          </p:cNvGraphicFramePr>
          <p:nvPr/>
        </p:nvGraphicFramePr>
        <p:xfrm>
          <a:off x="-433388" y="3071813"/>
          <a:ext cx="9472613" cy="890587"/>
        </p:xfrm>
        <a:graphic>
          <a:graphicData uri="http://schemas.openxmlformats.org/presentationml/2006/ole">
            <p:oleObj spid="_x0000_s47240" name="Έγγραφο" r:id="rId5" imgW="5303439" imgH="499249" progId="Word.Document.12">
              <p:embed/>
            </p:oleObj>
          </a:graphicData>
        </a:graphic>
      </p:graphicFrame>
      <p:graphicFrame>
        <p:nvGraphicFramePr>
          <p:cNvPr id="34825" name="Object 3"/>
          <p:cNvGraphicFramePr>
            <a:graphicFrameLocks noChangeAspect="1"/>
          </p:cNvGraphicFramePr>
          <p:nvPr>
            <p:extLst>
              <p:ext uri="{D42A27DB-BD31-4B8C-83A1-F6EECF244321}">
                <p14:modId xmlns:p14="http://schemas.microsoft.com/office/powerpoint/2010/main" xmlns="" val="3047571671"/>
              </p:ext>
            </p:extLst>
          </p:nvPr>
        </p:nvGraphicFramePr>
        <p:xfrm>
          <a:off x="-1" y="4067175"/>
          <a:ext cx="9085263" cy="892175"/>
        </p:xfrm>
        <a:graphic>
          <a:graphicData uri="http://schemas.openxmlformats.org/presentationml/2006/ole">
            <p:oleObj spid="_x0000_s47241" name="Έγγραφο" r:id="rId6" imgW="5318587" imgH="499249" progId="Word.Document.12">
              <p:embed/>
            </p:oleObj>
          </a:graphicData>
        </a:graphic>
      </p:graphicFrame>
      <p:graphicFrame>
        <p:nvGraphicFramePr>
          <p:cNvPr id="2" name="Πίνακας 1"/>
          <p:cNvGraphicFramePr>
            <a:graphicFrameLocks noGrp="1"/>
          </p:cNvGraphicFramePr>
          <p:nvPr>
            <p:extLst>
              <p:ext uri="{D42A27DB-BD31-4B8C-83A1-F6EECF244321}">
                <p14:modId xmlns:p14="http://schemas.microsoft.com/office/powerpoint/2010/main" xmlns="" val="1014530616"/>
              </p:ext>
            </p:extLst>
          </p:nvPr>
        </p:nvGraphicFramePr>
        <p:xfrm>
          <a:off x="46038" y="4941888"/>
          <a:ext cx="8836025" cy="1795462"/>
        </p:xfrm>
        <a:graphic>
          <a:graphicData uri="http://schemas.openxmlformats.org/drawingml/2006/table">
            <a:tbl>
              <a:tblPr>
                <a:tableStyleId>{5C22544A-7EE6-4342-B048-85BDC9FD1C3A}</a:tableStyleId>
              </a:tblPr>
              <a:tblGrid>
                <a:gridCol w="1767205"/>
                <a:gridCol w="1767205"/>
                <a:gridCol w="1767205"/>
                <a:gridCol w="1767205"/>
                <a:gridCol w="1767205"/>
              </a:tblGrid>
              <a:tr h="678676">
                <a:tc>
                  <a:txBody>
                    <a:bodyPr/>
                    <a:lstStyle/>
                    <a:p>
                      <a:pPr algn="ctr" fontAlgn="ctr"/>
                      <a:r>
                        <a:rPr lang="el-GR" sz="2400" u="none" strike="noStrike" dirty="0">
                          <a:effectLst/>
                        </a:rPr>
                        <a:t>Ζ</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0,00</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a:effectLst/>
                        </a:rPr>
                        <a:t>0,01</a:t>
                      </a:r>
                      <a:endParaRPr lang="el-GR" sz="2400" b="0"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a:effectLst/>
                        </a:rPr>
                        <a:t>0,02</a:t>
                      </a:r>
                      <a:endParaRPr lang="el-GR" sz="2400" b="0"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0,03</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r>
              <a:tr h="372262">
                <a:tc>
                  <a:txBody>
                    <a:bodyPr/>
                    <a:lstStyle/>
                    <a:p>
                      <a:pPr algn="ctr" fontAlgn="ctr"/>
                      <a:r>
                        <a:rPr lang="el-GR" sz="2400" u="none" strike="noStrike" dirty="0">
                          <a:effectLst/>
                        </a:rPr>
                        <a:t>0,9</a:t>
                      </a:r>
                      <a:endParaRPr lang="el-GR" sz="2400" b="1"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0,8159</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0,8186</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0,8212</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a:effectLst/>
                        </a:rPr>
                        <a:t>0,8238</a:t>
                      </a:r>
                      <a:endParaRPr lang="el-GR" sz="2400" b="0" i="0" u="none" strike="noStrike">
                        <a:solidFill>
                          <a:srgbClr val="000000"/>
                        </a:solidFill>
                        <a:effectLst/>
                        <a:latin typeface="Calibri"/>
                      </a:endParaRPr>
                    </a:p>
                  </a:txBody>
                  <a:tcPr marL="6350" marR="6350" marT="6348" marB="0" anchor="ctr">
                    <a:solidFill>
                      <a:schemeClr val="bg2">
                        <a:lumMod val="20000"/>
                        <a:lumOff val="80000"/>
                      </a:schemeClr>
                    </a:solidFill>
                  </a:tcPr>
                </a:tc>
              </a:tr>
              <a:tr h="372262">
                <a:tc>
                  <a:txBody>
                    <a:bodyPr/>
                    <a:lstStyle/>
                    <a:p>
                      <a:pPr algn="ctr" fontAlgn="ctr"/>
                      <a:r>
                        <a:rPr lang="el-GR" sz="2400" u="none" strike="noStrike">
                          <a:effectLst/>
                        </a:rPr>
                        <a:t>1,0</a:t>
                      </a:r>
                      <a:endParaRPr lang="el-GR" sz="2400" b="1"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solidFill>
                            <a:srgbClr val="C00000"/>
                          </a:solidFill>
                          <a:effectLst/>
                        </a:rPr>
                        <a:t>0,8413</a:t>
                      </a:r>
                      <a:endParaRPr lang="el-GR" sz="2400" b="0" i="0" u="none" strike="noStrike" dirty="0">
                        <a:solidFill>
                          <a:srgbClr val="C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0,8438</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0,8461</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0,8485</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r>
              <a:tr h="372262">
                <a:tc>
                  <a:txBody>
                    <a:bodyPr/>
                    <a:lstStyle/>
                    <a:p>
                      <a:pPr algn="ctr" fontAlgn="ctr"/>
                      <a:r>
                        <a:rPr lang="el-GR" sz="2400" u="none" strike="noStrike">
                          <a:effectLst/>
                        </a:rPr>
                        <a:t>1,1</a:t>
                      </a:r>
                      <a:endParaRPr lang="el-GR" sz="2400" b="1"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a:effectLst/>
                        </a:rPr>
                        <a:t>0,8643</a:t>
                      </a:r>
                      <a:endParaRPr lang="el-GR" sz="2400" b="0"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a:effectLst/>
                        </a:rPr>
                        <a:t>0,8665</a:t>
                      </a:r>
                      <a:endParaRPr lang="el-GR" sz="2400" b="0"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a:effectLst/>
                        </a:rPr>
                        <a:t>0,8686</a:t>
                      </a:r>
                      <a:endParaRPr lang="el-GR" sz="2400" b="0" i="0" u="none" strike="noStrike">
                        <a:solidFill>
                          <a:srgbClr val="000000"/>
                        </a:solidFill>
                        <a:effectLst/>
                        <a:latin typeface="Calibri"/>
                      </a:endParaRPr>
                    </a:p>
                  </a:txBody>
                  <a:tcPr marL="6350" marR="6350" marT="6348" marB="0" anchor="ctr">
                    <a:solidFill>
                      <a:schemeClr val="bg2">
                        <a:lumMod val="20000"/>
                        <a:lumOff val="80000"/>
                      </a:schemeClr>
                    </a:solidFill>
                  </a:tcPr>
                </a:tc>
                <a:tc>
                  <a:txBody>
                    <a:bodyPr/>
                    <a:lstStyle/>
                    <a:p>
                      <a:pPr algn="ctr" fontAlgn="ctr"/>
                      <a:r>
                        <a:rPr lang="el-GR" sz="2400" u="none" strike="noStrike" dirty="0">
                          <a:effectLst/>
                        </a:rPr>
                        <a:t>0,8708</a:t>
                      </a:r>
                      <a:endParaRPr lang="el-GR" sz="2400" b="0" i="0" u="none" strike="noStrike" dirty="0">
                        <a:solidFill>
                          <a:srgbClr val="000000"/>
                        </a:solidFill>
                        <a:effectLst/>
                        <a:latin typeface="Calibri"/>
                      </a:endParaRPr>
                    </a:p>
                  </a:txBody>
                  <a:tcPr marL="6350" marR="6350" marT="6348" marB="0" anchor="ctr">
                    <a:solidFill>
                      <a:schemeClr val="bg2">
                        <a:lumMod val="20000"/>
                        <a:lumOff val="80000"/>
                      </a:schemeClr>
                    </a:solidFill>
                  </a:tcPr>
                </a:tc>
              </a:tr>
            </a:tbl>
          </a:graphicData>
        </a:graphic>
      </p:graphicFrame>
      <p:cxnSp>
        <p:nvCxnSpPr>
          <p:cNvPr id="4" name="Ευθύγραμμο βέλος σύνδεσης 3"/>
          <p:cNvCxnSpPr/>
          <p:nvPr/>
        </p:nvCxnSpPr>
        <p:spPr>
          <a:xfrm>
            <a:off x="1403648" y="6165304"/>
            <a:ext cx="792088"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 name="Ευθύγραμμο βέλος σύνδεσης 5"/>
          <p:cNvCxnSpPr/>
          <p:nvPr/>
        </p:nvCxnSpPr>
        <p:spPr>
          <a:xfrm>
            <a:off x="2195736" y="5517232"/>
            <a:ext cx="0" cy="5760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xmlns="" val="4114552409"/>
      </p:ext>
    </p:extLst>
  </p:cSld>
  <p:clrMapOvr>
    <a:masterClrMapping/>
  </p:clrMapOvr>
  <p:transition spd="med">
    <p:random/>
    <p:sndAc>
      <p:stSnd>
        <p:snd r:embed="rId3" name="camera.wav"/>
      </p:stSnd>
    </p:sndAc>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0" y="0"/>
            <a:ext cx="8748464" cy="6858000"/>
          </a:xfrm>
          <a:prstGeom prst="rect">
            <a:avLst/>
          </a:prstGeom>
        </p:spPr>
      </p:pic>
      <p:sp>
        <p:nvSpPr>
          <p:cNvPr id="3" name="Ορθογώνιο 2"/>
          <p:cNvSpPr/>
          <p:nvPr/>
        </p:nvSpPr>
        <p:spPr>
          <a:xfrm>
            <a:off x="2282428" y="857250"/>
            <a:ext cx="214313" cy="255686"/>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xmlns="" val="58607162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323528" y="188640"/>
            <a:ext cx="7938729" cy="6669360"/>
          </a:xfrm>
          <a:prstGeom prst="rect">
            <a:avLst/>
          </a:prstGeom>
        </p:spPr>
      </p:pic>
    </p:spTree>
    <p:extLst>
      <p:ext uri="{BB962C8B-B14F-4D97-AF65-F5344CB8AC3E}">
        <p14:creationId xmlns:p14="http://schemas.microsoft.com/office/powerpoint/2010/main" xmlns="" val="34890047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11560" y="692696"/>
            <a:ext cx="7324725" cy="1609725"/>
          </a:xfrm>
          <a:prstGeom prst="rect">
            <a:avLst/>
          </a:prstGeom>
        </p:spPr>
      </p:pic>
      <p:pic>
        <p:nvPicPr>
          <p:cNvPr id="3" name="Εικόνα 2"/>
          <p:cNvPicPr>
            <a:picLocks noChangeAspect="1"/>
          </p:cNvPicPr>
          <p:nvPr/>
        </p:nvPicPr>
        <p:blipFill>
          <a:blip r:embed="rId3"/>
          <a:stretch>
            <a:fillRect/>
          </a:stretch>
        </p:blipFill>
        <p:spPr>
          <a:xfrm>
            <a:off x="694521" y="2302421"/>
            <a:ext cx="7972425" cy="3914775"/>
          </a:xfrm>
          <a:prstGeom prst="rect">
            <a:avLst/>
          </a:prstGeom>
        </p:spPr>
      </p:pic>
      <p:sp>
        <p:nvSpPr>
          <p:cNvPr id="4" name="TextBox 3"/>
          <p:cNvSpPr txBox="1"/>
          <p:nvPr/>
        </p:nvSpPr>
        <p:spPr>
          <a:xfrm>
            <a:off x="668625" y="292586"/>
            <a:ext cx="5400600" cy="400110"/>
          </a:xfrm>
          <a:prstGeom prst="rect">
            <a:avLst/>
          </a:prstGeom>
          <a:noFill/>
        </p:spPr>
        <p:txBody>
          <a:bodyPr wrap="square" rtlCol="0">
            <a:spAutoFit/>
          </a:bodyPr>
          <a:lstStyle/>
          <a:p>
            <a:r>
              <a:rPr lang="el-GR" dirty="0" smtClean="0"/>
              <a:t> </a:t>
            </a:r>
            <a:r>
              <a:rPr lang="el-GR" sz="2000" b="1" dirty="0" smtClean="0"/>
              <a:t>Ασκήσεις </a:t>
            </a:r>
            <a:r>
              <a:rPr lang="en-US" sz="2000" b="1" dirty="0" smtClean="0"/>
              <a:t> :</a:t>
            </a:r>
            <a:r>
              <a:rPr lang="el-GR" sz="2000" b="1" dirty="0" smtClean="0"/>
              <a:t> </a:t>
            </a:r>
            <a:r>
              <a:rPr lang="el-GR" sz="2000" dirty="0" smtClean="0"/>
              <a:t>Να υπολογισθούν οι πιθανότητες</a:t>
            </a:r>
            <a:endParaRPr lang="el-GR" sz="2000" dirty="0"/>
          </a:p>
        </p:txBody>
      </p:sp>
      <p:sp>
        <p:nvSpPr>
          <p:cNvPr id="5" name="TextBox 4"/>
          <p:cNvSpPr txBox="1"/>
          <p:nvPr/>
        </p:nvSpPr>
        <p:spPr>
          <a:xfrm>
            <a:off x="683568" y="836712"/>
            <a:ext cx="288032" cy="646331"/>
          </a:xfrm>
          <a:prstGeom prst="rect">
            <a:avLst/>
          </a:prstGeom>
          <a:noFill/>
        </p:spPr>
        <p:txBody>
          <a:bodyPr wrap="square" rtlCol="0">
            <a:spAutoFit/>
          </a:bodyPr>
          <a:lstStyle/>
          <a:p>
            <a:r>
              <a:rPr lang="el-GR" dirty="0" smtClean="0"/>
              <a:t>1.</a:t>
            </a:r>
            <a:endParaRPr lang="el-GR" dirty="0"/>
          </a:p>
        </p:txBody>
      </p:sp>
      <p:sp>
        <p:nvSpPr>
          <p:cNvPr id="6" name="TextBox 5"/>
          <p:cNvSpPr txBox="1"/>
          <p:nvPr/>
        </p:nvSpPr>
        <p:spPr>
          <a:xfrm>
            <a:off x="694521" y="2465417"/>
            <a:ext cx="558215" cy="369332"/>
          </a:xfrm>
          <a:prstGeom prst="rect">
            <a:avLst/>
          </a:prstGeom>
          <a:noFill/>
        </p:spPr>
        <p:txBody>
          <a:bodyPr wrap="square" rtlCol="0">
            <a:spAutoFit/>
          </a:bodyPr>
          <a:lstStyle/>
          <a:p>
            <a:r>
              <a:rPr lang="el-GR" dirty="0" smtClean="0"/>
              <a:t>2.</a:t>
            </a:r>
            <a:endParaRPr lang="el-GR" dirty="0"/>
          </a:p>
        </p:txBody>
      </p:sp>
    </p:spTree>
    <p:extLst>
      <p:ext uri="{BB962C8B-B14F-4D97-AF65-F5344CB8AC3E}">
        <p14:creationId xmlns:p14="http://schemas.microsoft.com/office/powerpoint/2010/main" xmlns="" val="19390270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0"/>
            <a:ext cx="9324528" cy="6669360"/>
          </a:xfrm>
          <a:prstGeom prst="rect">
            <a:avLst/>
          </a:prstGeom>
        </p:spPr>
      </p:pic>
    </p:spTree>
    <p:extLst>
      <p:ext uri="{BB962C8B-B14F-4D97-AF65-F5344CB8AC3E}">
        <p14:creationId xmlns:p14="http://schemas.microsoft.com/office/powerpoint/2010/main" xmlns="" val="46116156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25602" name="Rectangle 3"/>
          <p:cNvSpPr>
            <a:spLocks noGrp="1" noChangeArrowheads="1"/>
          </p:cNvSpPr>
          <p:nvPr>
            <p:ph type="body" sz="half" idx="1"/>
          </p:nvPr>
        </p:nvSpPr>
        <p:spPr>
          <a:xfrm>
            <a:off x="0" y="0"/>
            <a:ext cx="9144000" cy="4429125"/>
          </a:xfrm>
        </p:spPr>
        <p:txBody>
          <a:bodyPr/>
          <a:lstStyle/>
          <a:p>
            <a:pPr algn="just" eaLnBrk="1" hangingPunct="1"/>
            <a:r>
              <a:rPr lang="el-GR" altLang="el-GR" sz="2800" dirty="0" smtClean="0">
                <a:latin typeface="Cambria" panose="02040503050406030204" pitchFamily="18" charset="0"/>
                <a:cs typeface="Tahoma" pitchFamily="34" charset="0"/>
              </a:rPr>
              <a:t>Το ύψος των ανθρώπων ακολουθεί την κατανομή  </a:t>
            </a:r>
            <a:r>
              <a:rPr lang="el-GR" altLang="el-GR" sz="2800" b="1" dirty="0" smtClean="0">
                <a:latin typeface="Cambria" panose="02040503050406030204" pitchFamily="18" charset="0"/>
                <a:cs typeface="Tahoma" pitchFamily="34" charset="0"/>
              </a:rPr>
              <a:t>Χ~Ν(170, 36). </a:t>
            </a:r>
            <a:r>
              <a:rPr lang="el-GR" altLang="el-GR" sz="2800" dirty="0" smtClean="0">
                <a:latin typeface="Cambria" panose="02040503050406030204" pitchFamily="18" charset="0"/>
                <a:cs typeface="Tahoma" pitchFamily="34" charset="0"/>
              </a:rPr>
              <a:t>Να βρεθεί η πιθανότητα ένας άνθρωπος να είναι πάνω από 180</a:t>
            </a:r>
            <a:r>
              <a:rPr lang="el-GR" altLang="el-GR" sz="2800" dirty="0" smtClean="0">
                <a:latin typeface="Cambria" panose="02040503050406030204" pitchFamily="18" charset="0"/>
              </a:rPr>
              <a:t>.</a:t>
            </a:r>
          </a:p>
          <a:p>
            <a:pPr marL="0" indent="0" algn="just" eaLnBrk="1" hangingPunct="1">
              <a:buNone/>
            </a:pPr>
            <a:r>
              <a:rPr lang="el-GR" altLang="el-GR" sz="3600" b="1" dirty="0" smtClean="0">
                <a:solidFill>
                  <a:srgbClr val="FF0000"/>
                </a:solidFill>
                <a:latin typeface="Cambria Math" panose="02040503050406030204" pitchFamily="18" charset="0"/>
                <a:ea typeface="Cambria Math" panose="02040503050406030204" pitchFamily="18" charset="0"/>
                <a:cs typeface="Tahoma" pitchFamily="34" charset="0"/>
              </a:rPr>
              <a:t> </a:t>
            </a:r>
            <a:r>
              <a:rPr lang="el-GR" altLang="el-GR" sz="3600" b="1" dirty="0" smtClean="0">
                <a:solidFill>
                  <a:srgbClr val="C00000"/>
                </a:solidFill>
                <a:latin typeface="Cambria Math" panose="02040503050406030204" pitchFamily="18" charset="0"/>
                <a:ea typeface="Cambria Math" panose="02040503050406030204" pitchFamily="18" charset="0"/>
                <a:cs typeface="Tahoma" pitchFamily="34" charset="0"/>
              </a:rPr>
              <a:t>Λύση </a:t>
            </a:r>
          </a:p>
          <a:p>
            <a:pPr algn="just" eaLnBrk="1" hangingPunct="1"/>
            <a:r>
              <a:rPr lang="el-GR" altLang="el-GR" sz="2800" dirty="0">
                <a:latin typeface="Cambria" panose="02040503050406030204" pitchFamily="18" charset="0"/>
                <a:cs typeface="Tahoma" pitchFamily="34" charset="0"/>
              </a:rPr>
              <a:t>Θα υπολογίσουμε την πιθανότητα </a:t>
            </a:r>
            <a:r>
              <a:rPr lang="el-GR" altLang="el-GR" sz="2800" dirty="0" smtClean="0">
                <a:latin typeface="Cambria" panose="02040503050406030204" pitchFamily="18" charset="0"/>
                <a:cs typeface="Tahoma" pitchFamily="34" charset="0"/>
              </a:rPr>
              <a:t> </a:t>
            </a:r>
            <a:r>
              <a:rPr lang="en-US" altLang="el-GR" sz="2800" b="1" dirty="0" smtClean="0">
                <a:latin typeface="Cambria" panose="02040503050406030204" pitchFamily="18" charset="0"/>
                <a:cs typeface="Tahoma" pitchFamily="34" charset="0"/>
              </a:rPr>
              <a:t>P(X&gt;180</a:t>
            </a:r>
            <a:r>
              <a:rPr lang="en-US" altLang="el-GR" sz="2800" b="1" dirty="0">
                <a:latin typeface="Cambria" panose="02040503050406030204" pitchFamily="18" charset="0"/>
                <a:cs typeface="Tahoma" pitchFamily="34" charset="0"/>
              </a:rPr>
              <a:t>)</a:t>
            </a:r>
            <a:r>
              <a:rPr lang="en-US" altLang="el-GR" sz="2800" dirty="0">
                <a:latin typeface="Cambria" panose="02040503050406030204" pitchFamily="18" charset="0"/>
                <a:cs typeface="Tahoma" pitchFamily="34" charset="0"/>
              </a:rPr>
              <a:t>.</a:t>
            </a:r>
          </a:p>
          <a:p>
            <a:pPr algn="just" eaLnBrk="1" hangingPunct="1"/>
            <a:r>
              <a:rPr lang="el-GR" altLang="el-GR" sz="2800" dirty="0">
                <a:latin typeface="Cambria" panose="02040503050406030204" pitchFamily="18" charset="0"/>
                <a:cs typeface="Tahoma" pitchFamily="34" charset="0"/>
              </a:rPr>
              <a:t>Τυποποιούμε τη σχέση και έχουμε </a:t>
            </a:r>
            <a:r>
              <a:rPr lang="en-US" altLang="el-GR" sz="2800" dirty="0">
                <a:latin typeface="Cambria" panose="02040503050406030204" pitchFamily="18" charset="0"/>
                <a:cs typeface="Tahoma" pitchFamily="34" charset="0"/>
              </a:rPr>
              <a:t>  </a:t>
            </a:r>
            <a:r>
              <a:rPr lang="el-GR" altLang="el-GR" sz="2800" dirty="0">
                <a:latin typeface="Cambria" panose="02040503050406030204" pitchFamily="18" charset="0"/>
                <a:cs typeface="Tahoma" pitchFamily="34" charset="0"/>
              </a:rPr>
              <a:t> </a:t>
            </a:r>
          </a:p>
          <a:p>
            <a:pPr lvl="1" eaLnBrk="1" hangingPunct="1">
              <a:buFontTx/>
              <a:buNone/>
            </a:pPr>
            <a:endParaRPr lang="el-GR" altLang="el-GR" dirty="0" smtClean="0">
              <a:latin typeface="Tahoma" pitchFamily="34" charset="0"/>
              <a:cs typeface="Tahoma" pitchFamily="34" charset="0"/>
            </a:endParaRPr>
          </a:p>
        </p:txBody>
      </p:sp>
      <p:pic>
        <p:nvPicPr>
          <p:cNvPr id="25603" name="Picture 7"/>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5" name="Picture 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6"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7" name="Picture 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0"/>
            <a:ext cx="46038" cy="190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25608" name="Object 2"/>
          <p:cNvGraphicFramePr>
            <a:graphicFrameLocks noChangeAspect="1"/>
          </p:cNvGraphicFramePr>
          <p:nvPr>
            <p:extLst>
              <p:ext uri="{D42A27DB-BD31-4B8C-83A1-F6EECF244321}">
                <p14:modId xmlns:p14="http://schemas.microsoft.com/office/powerpoint/2010/main" xmlns="" val="3265010562"/>
              </p:ext>
            </p:extLst>
          </p:nvPr>
        </p:nvGraphicFramePr>
        <p:xfrm>
          <a:off x="-684584" y="3144983"/>
          <a:ext cx="9577064" cy="1200893"/>
        </p:xfrm>
        <a:graphic>
          <a:graphicData uri="http://schemas.openxmlformats.org/presentationml/2006/ole">
            <p:oleObj spid="_x0000_s42126" name="Έγγραφο" r:id="rId5" imgW="5306427" imgH="498929" progId="Word.Document.12">
              <p:embed/>
            </p:oleObj>
          </a:graphicData>
        </a:graphic>
      </p:graphicFrame>
      <p:graphicFrame>
        <p:nvGraphicFramePr>
          <p:cNvPr id="25609" name="Object 3"/>
          <p:cNvGraphicFramePr>
            <a:graphicFrameLocks noChangeAspect="1"/>
          </p:cNvGraphicFramePr>
          <p:nvPr>
            <p:extLst>
              <p:ext uri="{D42A27DB-BD31-4B8C-83A1-F6EECF244321}">
                <p14:modId xmlns:p14="http://schemas.microsoft.com/office/powerpoint/2010/main" xmlns="" val="1195808389"/>
              </p:ext>
            </p:extLst>
          </p:nvPr>
        </p:nvGraphicFramePr>
        <p:xfrm>
          <a:off x="-204788" y="4149080"/>
          <a:ext cx="9553575" cy="1296144"/>
        </p:xfrm>
        <a:graphic>
          <a:graphicData uri="http://schemas.openxmlformats.org/presentationml/2006/ole">
            <p:oleObj spid="_x0000_s42127" name="Έγγραφο" r:id="rId6" imgW="5321584" imgH="498929" progId="Word.Document.12">
              <p:embed/>
            </p:oleObj>
          </a:graphicData>
        </a:graphic>
      </p:graphicFrame>
      <p:graphicFrame>
        <p:nvGraphicFramePr>
          <p:cNvPr id="11" name="10 - Πίνακας"/>
          <p:cNvGraphicFramePr>
            <a:graphicFrameLocks noGrp="1"/>
          </p:cNvGraphicFramePr>
          <p:nvPr>
            <p:extLst>
              <p:ext uri="{D42A27DB-BD31-4B8C-83A1-F6EECF244321}">
                <p14:modId xmlns:p14="http://schemas.microsoft.com/office/powerpoint/2010/main" xmlns="" val="1981181521"/>
              </p:ext>
            </p:extLst>
          </p:nvPr>
        </p:nvGraphicFramePr>
        <p:xfrm>
          <a:off x="0" y="5000625"/>
          <a:ext cx="9144000" cy="1857376"/>
        </p:xfrm>
        <a:graphic>
          <a:graphicData uri="http://schemas.openxmlformats.org/drawingml/2006/table">
            <a:tbl>
              <a:tblPr/>
              <a:tblGrid>
                <a:gridCol w="1016000"/>
                <a:gridCol w="1016000"/>
                <a:gridCol w="1016000"/>
                <a:gridCol w="1016000"/>
                <a:gridCol w="1016000"/>
                <a:gridCol w="1016000"/>
                <a:gridCol w="1016000"/>
                <a:gridCol w="1016000"/>
                <a:gridCol w="1016000"/>
              </a:tblGrid>
              <a:tr h="464344">
                <a:tc>
                  <a:txBody>
                    <a:bodyPr/>
                    <a:lstStyle/>
                    <a:p>
                      <a:pPr algn="ctr">
                        <a:lnSpc>
                          <a:spcPct val="115000"/>
                        </a:lnSpc>
                        <a:spcBef>
                          <a:spcPts val="200"/>
                        </a:spcBef>
                        <a:spcAft>
                          <a:spcPts val="200"/>
                        </a:spcAft>
                      </a:pPr>
                      <a:r>
                        <a:rPr lang="el-GR" sz="2400" b="1" spc="-75" dirty="0">
                          <a:solidFill>
                            <a:srgbClr val="C00000"/>
                          </a:solidFill>
                          <a:latin typeface="Cambria Math"/>
                          <a:cs typeface="Courier New"/>
                        </a:rPr>
                        <a:t>Ζ</a:t>
                      </a:r>
                      <a:endParaRPr lang="el-GR" sz="2400" dirty="0">
                        <a:solidFill>
                          <a:srgbClr val="C00000"/>
                        </a:solidFill>
                        <a:latin typeface="Calibri"/>
                      </a:endParaRP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2">
                        <a:lumMod val="20000"/>
                        <a:lumOff val="80000"/>
                      </a:schemeClr>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0,00</a:t>
                      </a:r>
                      <a:endParaRPr lang="el-GR" sz="2400" dirty="0">
                        <a:solidFill>
                          <a:srgbClr val="C00000"/>
                        </a:solidFill>
                        <a:latin typeface="Calibri"/>
                      </a:endParaRPr>
                    </a:p>
                  </a:txBody>
                  <a:tcPr marL="9525" marR="9525" marT="9525"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0,01</a:t>
                      </a:r>
                      <a:endParaRPr lang="el-GR" sz="2400" dirty="0">
                        <a:solidFill>
                          <a:srgbClr val="C00000"/>
                        </a:solidFill>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0,02</a:t>
                      </a:r>
                      <a:endParaRPr lang="el-GR" sz="2400" dirty="0">
                        <a:solidFill>
                          <a:srgbClr val="C00000"/>
                        </a:solidFill>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0,03</a:t>
                      </a:r>
                      <a:endParaRPr lang="el-GR" sz="2400" dirty="0">
                        <a:solidFill>
                          <a:srgbClr val="C00000"/>
                        </a:solidFill>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0,04</a:t>
                      </a:r>
                      <a:endParaRPr lang="el-GR" sz="2400" dirty="0">
                        <a:solidFill>
                          <a:srgbClr val="C00000"/>
                        </a:solidFill>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0,05</a:t>
                      </a:r>
                      <a:endParaRPr lang="el-GR" sz="2400" dirty="0">
                        <a:solidFill>
                          <a:srgbClr val="C00000"/>
                        </a:solidFill>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C00000"/>
                          </a:solidFill>
                          <a:latin typeface="Cambria Math"/>
                          <a:cs typeface="Courier New"/>
                        </a:rPr>
                        <a:t>0,06</a:t>
                      </a:r>
                      <a:endParaRPr lang="el-GR" sz="2400" dirty="0">
                        <a:solidFill>
                          <a:srgbClr val="C00000"/>
                        </a:solidFill>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EAF1DD"/>
                    </a:solidFill>
                  </a:tcPr>
                </a:tc>
                <a:tc>
                  <a:txBody>
                    <a:bodyPr/>
                    <a:lstStyle/>
                    <a:p>
                      <a:pPr algn="ctr">
                        <a:lnSpc>
                          <a:spcPct val="115000"/>
                        </a:lnSpc>
                        <a:spcBef>
                          <a:spcPts val="200"/>
                        </a:spcBef>
                        <a:spcAft>
                          <a:spcPts val="200"/>
                        </a:spcAft>
                      </a:pPr>
                      <a:r>
                        <a:rPr lang="el-GR" sz="2400" b="1" dirty="0">
                          <a:solidFill>
                            <a:srgbClr val="000000"/>
                          </a:solidFill>
                          <a:latin typeface="Cambria Math"/>
                          <a:cs typeface="Courier New"/>
                        </a:rPr>
                        <a:t>0,07</a:t>
                      </a:r>
                      <a:endParaRPr lang="el-GR" sz="2400" dirty="0">
                        <a:latin typeface="Calibri"/>
                      </a:endParaRP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FFFF00"/>
                    </a:solidFill>
                  </a:tcPr>
                </a:tc>
              </a:tr>
              <a:tr h="464344">
                <a:tc>
                  <a:txBody>
                    <a:bodyPr/>
                    <a:lstStyle/>
                    <a:p>
                      <a:pPr algn="ctr">
                        <a:lnSpc>
                          <a:spcPct val="115000"/>
                        </a:lnSpc>
                        <a:spcBef>
                          <a:spcPts val="200"/>
                        </a:spcBef>
                        <a:spcAft>
                          <a:spcPts val="200"/>
                        </a:spcAft>
                      </a:pPr>
                      <a:r>
                        <a:rPr lang="el-GR" sz="2400" b="1" dirty="0">
                          <a:solidFill>
                            <a:srgbClr val="C00000"/>
                          </a:solidFill>
                          <a:latin typeface="Calibri"/>
                          <a:cs typeface="Calibri"/>
                        </a:rPr>
                        <a:t>1,5</a:t>
                      </a:r>
                      <a:endParaRPr lang="el-GR" sz="2400" dirty="0">
                        <a:solidFill>
                          <a:srgbClr val="C00000"/>
                        </a:solidFill>
                        <a:latin typeface="Calibri"/>
                      </a:endParaRPr>
                    </a:p>
                  </a:txBody>
                  <a:tcPr marL="9525" marR="952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2">
                        <a:lumMod val="20000"/>
                        <a:lumOff val="80000"/>
                      </a:schemeClr>
                    </a:solidFill>
                  </a:tcPr>
                </a:tc>
                <a:tc>
                  <a:txBody>
                    <a:bodyPr/>
                    <a:lstStyle/>
                    <a:p>
                      <a:pPr algn="r">
                        <a:lnSpc>
                          <a:spcPct val="115000"/>
                        </a:lnSpc>
                        <a:spcBef>
                          <a:spcPts val="200"/>
                        </a:spcBef>
                        <a:spcAft>
                          <a:spcPts val="200"/>
                        </a:spcAft>
                      </a:pPr>
                      <a:r>
                        <a:rPr lang="el-GR" sz="2400" dirty="0">
                          <a:solidFill>
                            <a:srgbClr val="000000"/>
                          </a:solidFill>
                          <a:latin typeface="Calibri"/>
                          <a:cs typeface="Calibri"/>
                        </a:rPr>
                        <a:t>0,9332</a:t>
                      </a:r>
                      <a:endParaRPr lang="el-GR" sz="2400" dirty="0">
                        <a:latin typeface="Calibri"/>
                      </a:endParaRPr>
                    </a:p>
                  </a:txBody>
                  <a:tcPr marL="9525" marR="9525"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0,9345</a:t>
                      </a:r>
                      <a:endParaRPr lang="el-GR" sz="2400" dirty="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0,9357</a:t>
                      </a:r>
                      <a:endParaRPr lang="el-GR" sz="2400" dirty="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0,9370</a:t>
                      </a:r>
                      <a:endParaRPr lang="el-GR" sz="240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0,9382</a:t>
                      </a:r>
                      <a:endParaRPr lang="el-GR" sz="240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0,9394</a:t>
                      </a:r>
                      <a:endParaRPr lang="el-GR" sz="240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0,9406</a:t>
                      </a:r>
                      <a:endParaRPr lang="el-GR" sz="240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0,9418</a:t>
                      </a:r>
                      <a:endParaRPr lang="el-GR" sz="2400">
                        <a:latin typeface="Calibri"/>
                      </a:endParaRPr>
                    </a:p>
                  </a:txBody>
                  <a:tcPr marL="9525" marR="9525" marT="0" marB="0" anchor="b">
                    <a:lnL>
                      <a:noFill/>
                    </a:lnL>
                    <a:lnR>
                      <a:noFill/>
                    </a:lnR>
                    <a:lnT w="12700" cap="flat" cmpd="sng" algn="ctr">
                      <a:solidFill>
                        <a:srgbClr val="000000"/>
                      </a:solidFill>
                      <a:prstDash val="solid"/>
                      <a:round/>
                      <a:headEnd type="none" w="med" len="med"/>
                      <a:tailEnd type="none" w="med" len="med"/>
                    </a:lnT>
                    <a:lnB>
                      <a:noFill/>
                    </a:lnB>
                  </a:tcPr>
                </a:tc>
              </a:tr>
              <a:tr h="464344">
                <a:tc>
                  <a:txBody>
                    <a:bodyPr/>
                    <a:lstStyle/>
                    <a:p>
                      <a:pPr algn="ctr">
                        <a:lnSpc>
                          <a:spcPct val="115000"/>
                        </a:lnSpc>
                        <a:spcBef>
                          <a:spcPts val="200"/>
                        </a:spcBef>
                        <a:spcAft>
                          <a:spcPts val="200"/>
                        </a:spcAft>
                      </a:pPr>
                      <a:r>
                        <a:rPr lang="el-GR" sz="2400" b="1" dirty="0">
                          <a:solidFill>
                            <a:srgbClr val="C00000"/>
                          </a:solidFill>
                          <a:latin typeface="Calibri"/>
                          <a:cs typeface="Calibri"/>
                        </a:rPr>
                        <a:t>1,6</a:t>
                      </a:r>
                      <a:endParaRPr lang="el-GR" sz="2400" dirty="0">
                        <a:solidFill>
                          <a:srgbClr val="C00000"/>
                        </a:solidFill>
                        <a:latin typeface="Calibri"/>
                      </a:endParaRPr>
                    </a:p>
                  </a:txBody>
                  <a:tcPr marL="9525" marR="9525" marT="0" marB="0" anchor="ctr">
                    <a:lnL>
                      <a:noFill/>
                    </a:lnL>
                    <a:lnR w="12700" cap="flat" cmpd="sng" algn="ctr">
                      <a:solidFill>
                        <a:srgbClr val="000000"/>
                      </a:solidFill>
                      <a:prstDash val="solid"/>
                      <a:round/>
                      <a:headEnd type="none" w="med" len="med"/>
                      <a:tailEnd type="none" w="med" len="med"/>
                    </a:lnR>
                    <a:lnT>
                      <a:noFill/>
                    </a:lnT>
                    <a:lnB>
                      <a:noFill/>
                    </a:lnB>
                    <a:solidFill>
                      <a:schemeClr val="bg2">
                        <a:lumMod val="20000"/>
                        <a:lumOff val="80000"/>
                      </a:schemeClr>
                    </a:solidFill>
                  </a:tcPr>
                </a:tc>
                <a:tc>
                  <a:txBody>
                    <a:bodyPr/>
                    <a:lstStyle/>
                    <a:p>
                      <a:pPr algn="r">
                        <a:lnSpc>
                          <a:spcPct val="115000"/>
                        </a:lnSpc>
                        <a:spcBef>
                          <a:spcPts val="200"/>
                        </a:spcBef>
                        <a:spcAft>
                          <a:spcPts val="200"/>
                        </a:spcAft>
                      </a:pPr>
                      <a:r>
                        <a:rPr lang="el-GR" sz="2400">
                          <a:solidFill>
                            <a:srgbClr val="000000"/>
                          </a:solidFill>
                          <a:latin typeface="Calibri"/>
                          <a:cs typeface="Calibri"/>
                        </a:rPr>
                        <a:t>0,9452</a:t>
                      </a:r>
                      <a:endParaRPr lang="el-GR" sz="2400">
                        <a:latin typeface="Calibri"/>
                      </a:endParaRPr>
                    </a:p>
                  </a:txBody>
                  <a:tcPr marL="9525" marR="952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0,9463</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0,9474</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0,9484</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0,9495</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0,9505</a:t>
                      </a:r>
                      <a:endParaRPr lang="el-GR" sz="240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0,9515</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0,9525</a:t>
                      </a:r>
                      <a:endParaRPr lang="el-GR" sz="2400" dirty="0">
                        <a:latin typeface="Calibri"/>
                      </a:endParaRPr>
                    </a:p>
                  </a:txBody>
                  <a:tcPr marL="9525" marR="9525" marT="0" marB="0" anchor="b">
                    <a:lnL>
                      <a:noFill/>
                    </a:lnL>
                    <a:lnR>
                      <a:noFill/>
                    </a:lnR>
                    <a:lnT>
                      <a:noFill/>
                    </a:lnT>
                    <a:lnB>
                      <a:noFill/>
                    </a:lnB>
                    <a:solidFill>
                      <a:srgbClr val="FFFF00"/>
                    </a:solidFill>
                  </a:tcPr>
                </a:tc>
              </a:tr>
              <a:tr h="464344">
                <a:tc>
                  <a:txBody>
                    <a:bodyPr/>
                    <a:lstStyle/>
                    <a:p>
                      <a:pPr algn="ctr">
                        <a:lnSpc>
                          <a:spcPct val="115000"/>
                        </a:lnSpc>
                        <a:spcBef>
                          <a:spcPts val="200"/>
                        </a:spcBef>
                        <a:spcAft>
                          <a:spcPts val="200"/>
                        </a:spcAft>
                      </a:pPr>
                      <a:r>
                        <a:rPr lang="el-GR" sz="2400" b="1" dirty="0">
                          <a:solidFill>
                            <a:srgbClr val="C00000"/>
                          </a:solidFill>
                          <a:latin typeface="Calibri"/>
                          <a:cs typeface="Calibri"/>
                        </a:rPr>
                        <a:t>1,7</a:t>
                      </a:r>
                      <a:endParaRPr lang="el-GR" sz="2400" dirty="0">
                        <a:solidFill>
                          <a:srgbClr val="C00000"/>
                        </a:solidFill>
                        <a:latin typeface="Calibri"/>
                      </a:endParaRPr>
                    </a:p>
                  </a:txBody>
                  <a:tcPr marL="9525" marR="9525" marT="0" marB="0" anchor="ctr">
                    <a:lnL>
                      <a:noFill/>
                    </a:lnL>
                    <a:lnR w="12700" cap="flat" cmpd="sng" algn="ctr">
                      <a:solidFill>
                        <a:srgbClr val="000000"/>
                      </a:solidFill>
                      <a:prstDash val="solid"/>
                      <a:round/>
                      <a:headEnd type="none" w="med" len="med"/>
                      <a:tailEnd type="none" w="med" len="med"/>
                    </a:lnR>
                    <a:lnT>
                      <a:noFill/>
                    </a:lnT>
                    <a:lnB>
                      <a:noFill/>
                    </a:lnB>
                    <a:solidFill>
                      <a:schemeClr val="bg2">
                        <a:lumMod val="20000"/>
                        <a:lumOff val="80000"/>
                      </a:schemeClr>
                    </a:solidFill>
                  </a:tcPr>
                </a:tc>
                <a:tc>
                  <a:txBody>
                    <a:bodyPr/>
                    <a:lstStyle/>
                    <a:p>
                      <a:pPr algn="r">
                        <a:lnSpc>
                          <a:spcPct val="115000"/>
                        </a:lnSpc>
                        <a:spcBef>
                          <a:spcPts val="200"/>
                        </a:spcBef>
                        <a:spcAft>
                          <a:spcPts val="200"/>
                        </a:spcAft>
                      </a:pPr>
                      <a:r>
                        <a:rPr lang="el-GR" sz="2400">
                          <a:solidFill>
                            <a:srgbClr val="000000"/>
                          </a:solidFill>
                          <a:latin typeface="Calibri"/>
                          <a:cs typeface="Calibri"/>
                        </a:rPr>
                        <a:t>0,9554</a:t>
                      </a:r>
                      <a:endParaRPr lang="el-GR" sz="2400">
                        <a:latin typeface="Calibri"/>
                      </a:endParaRPr>
                    </a:p>
                  </a:txBody>
                  <a:tcPr marL="9525" marR="9525"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0,9564</a:t>
                      </a:r>
                      <a:endParaRPr lang="el-GR" sz="240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0,9573</a:t>
                      </a:r>
                      <a:endParaRPr lang="el-GR" sz="240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a:solidFill>
                            <a:srgbClr val="000000"/>
                          </a:solidFill>
                          <a:latin typeface="Calibri"/>
                          <a:cs typeface="Calibri"/>
                        </a:rPr>
                        <a:t>0,9582</a:t>
                      </a:r>
                      <a:endParaRPr lang="el-GR" sz="240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0,9591</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0,9599</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0,9608</a:t>
                      </a:r>
                      <a:endParaRPr lang="el-GR" sz="2400" dirty="0">
                        <a:latin typeface="Calibri"/>
                      </a:endParaRPr>
                    </a:p>
                  </a:txBody>
                  <a:tcPr marL="9525" marR="9525" marT="0" marB="0" anchor="b">
                    <a:lnL>
                      <a:noFill/>
                    </a:lnL>
                    <a:lnR>
                      <a:noFill/>
                    </a:lnR>
                    <a:lnT>
                      <a:noFill/>
                    </a:lnT>
                    <a:lnB>
                      <a:noFill/>
                    </a:lnB>
                  </a:tcPr>
                </a:tc>
                <a:tc>
                  <a:txBody>
                    <a:bodyPr/>
                    <a:lstStyle/>
                    <a:p>
                      <a:pPr algn="r">
                        <a:lnSpc>
                          <a:spcPct val="115000"/>
                        </a:lnSpc>
                        <a:spcBef>
                          <a:spcPts val="200"/>
                        </a:spcBef>
                        <a:spcAft>
                          <a:spcPts val="200"/>
                        </a:spcAft>
                      </a:pPr>
                      <a:r>
                        <a:rPr lang="el-GR" sz="2400" dirty="0">
                          <a:solidFill>
                            <a:srgbClr val="000000"/>
                          </a:solidFill>
                          <a:latin typeface="Calibri"/>
                          <a:cs typeface="Calibri"/>
                        </a:rPr>
                        <a:t>0,9616</a:t>
                      </a:r>
                      <a:endParaRPr lang="el-GR" sz="2400" dirty="0">
                        <a:latin typeface="Calibri"/>
                      </a:endParaRPr>
                    </a:p>
                  </a:txBody>
                  <a:tcPr marL="9525" marR="9525" marT="0" marB="0" anchor="b">
                    <a:lnL>
                      <a:noFill/>
                    </a:lnL>
                    <a:lnR>
                      <a:noFill/>
                    </a:lnR>
                    <a:lnT>
                      <a:noFill/>
                    </a:lnT>
                    <a:lnB>
                      <a:noFill/>
                    </a:lnB>
                  </a:tcPr>
                </a:tc>
              </a:tr>
            </a:tbl>
          </a:graphicData>
        </a:graphic>
      </p:graphicFrame>
    </p:spTree>
    <p:extLst>
      <p:ext uri="{BB962C8B-B14F-4D97-AF65-F5344CB8AC3E}">
        <p14:creationId xmlns:p14="http://schemas.microsoft.com/office/powerpoint/2010/main" xmlns="" val="4024753750"/>
      </p:ext>
    </p:extLst>
  </p:cSld>
  <p:clrMapOvr>
    <a:masterClrMapping/>
  </p:clrMapOvr>
  <p:transition spd="med">
    <p:random/>
    <p:sndAc>
      <p:stSnd>
        <p:snd r:embed="rId3" name="camera.wav"/>
      </p:stSnd>
    </p:sndAc>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lum contrast="-20000"/>
          </a:blip>
          <a:stretch>
            <a:fillRect/>
          </a:stretch>
        </p:blipFill>
        <p:spPr>
          <a:xfrm>
            <a:off x="683568" y="116632"/>
            <a:ext cx="7992888" cy="6552727"/>
          </a:xfrm>
          <a:prstGeom prst="rect">
            <a:avLst/>
          </a:prstGeom>
        </p:spPr>
      </p:pic>
    </p:spTree>
    <p:extLst>
      <p:ext uri="{BB962C8B-B14F-4D97-AF65-F5344CB8AC3E}">
        <p14:creationId xmlns:p14="http://schemas.microsoft.com/office/powerpoint/2010/main" xmlns="" val="483276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247650" y="566738"/>
            <a:ext cx="8648700" cy="5724525"/>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14</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395536" y="93211"/>
            <a:ext cx="8280920" cy="3901957"/>
          </a:xfrm>
          <a:prstGeom prst="rect">
            <a:avLst/>
          </a:prstGeom>
        </p:spPr>
      </p:pic>
      <p:pic>
        <p:nvPicPr>
          <p:cNvPr id="3" name="Εικόνα 2"/>
          <p:cNvPicPr>
            <a:picLocks noChangeAspect="1"/>
          </p:cNvPicPr>
          <p:nvPr/>
        </p:nvPicPr>
        <p:blipFill>
          <a:blip r:embed="rId3">
            <a:lum bright="-20000" contrast="20000"/>
          </a:blip>
          <a:stretch>
            <a:fillRect/>
          </a:stretch>
        </p:blipFill>
        <p:spPr>
          <a:xfrm>
            <a:off x="395536" y="2766070"/>
            <a:ext cx="7992888" cy="4091930"/>
          </a:xfrm>
          <a:prstGeom prst="rect">
            <a:avLst/>
          </a:prstGeom>
        </p:spPr>
      </p:pic>
      <p:sp>
        <p:nvSpPr>
          <p:cNvPr id="4" name="Ορθογώνιο 3"/>
          <p:cNvSpPr/>
          <p:nvPr/>
        </p:nvSpPr>
        <p:spPr>
          <a:xfrm>
            <a:off x="2518172" y="996554"/>
            <a:ext cx="214313" cy="2571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xmlns="" val="251963424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251520" y="144156"/>
            <a:ext cx="8067798" cy="6696744"/>
          </a:xfrm>
          <a:prstGeom prst="rect">
            <a:avLst/>
          </a:prstGeom>
        </p:spPr>
      </p:pic>
    </p:spTree>
    <p:extLst>
      <p:ext uri="{BB962C8B-B14F-4D97-AF65-F5344CB8AC3E}">
        <p14:creationId xmlns:p14="http://schemas.microsoft.com/office/powerpoint/2010/main" xmlns="" val="156867668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251520" y="116632"/>
            <a:ext cx="8136904" cy="6741368"/>
          </a:xfrm>
          <a:prstGeom prst="rect">
            <a:avLst/>
          </a:prstGeom>
        </p:spPr>
      </p:pic>
    </p:spTree>
    <p:extLst>
      <p:ext uri="{BB962C8B-B14F-4D97-AF65-F5344CB8AC3E}">
        <p14:creationId xmlns:p14="http://schemas.microsoft.com/office/powerpoint/2010/main" xmlns="" val="29931541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323528" y="62203"/>
            <a:ext cx="8820472" cy="6453336"/>
          </a:xfrm>
          <a:prstGeom prst="rect">
            <a:avLst/>
          </a:prstGeom>
          <a:ln>
            <a:solidFill>
              <a:schemeClr val="tx1"/>
            </a:solidFill>
          </a:ln>
        </p:spPr>
      </p:pic>
      <p:pic>
        <p:nvPicPr>
          <p:cNvPr id="4" name="Εικόνα 3"/>
          <p:cNvPicPr>
            <a:picLocks noChangeAspect="1"/>
          </p:cNvPicPr>
          <p:nvPr/>
        </p:nvPicPr>
        <p:blipFill>
          <a:blip r:embed="rId3">
            <a:lum bright="-20000" contrast="20000"/>
          </a:blip>
          <a:stretch>
            <a:fillRect/>
          </a:stretch>
        </p:blipFill>
        <p:spPr>
          <a:xfrm>
            <a:off x="539552" y="6003916"/>
            <a:ext cx="6480720" cy="685166"/>
          </a:xfrm>
          <a:prstGeom prst="rect">
            <a:avLst/>
          </a:prstGeom>
        </p:spPr>
      </p:pic>
      <p:sp>
        <p:nvSpPr>
          <p:cNvPr id="5" name="Ορθογώνιο 4"/>
          <p:cNvSpPr/>
          <p:nvPr/>
        </p:nvSpPr>
        <p:spPr>
          <a:xfrm>
            <a:off x="539552" y="169497"/>
            <a:ext cx="300036" cy="23574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
        <p:nvSpPr>
          <p:cNvPr id="3" name="TextBox 2"/>
          <p:cNvSpPr txBox="1"/>
          <p:nvPr/>
        </p:nvSpPr>
        <p:spPr>
          <a:xfrm>
            <a:off x="2195736" y="3717032"/>
            <a:ext cx="1008112" cy="369332"/>
          </a:xfrm>
          <a:prstGeom prst="rect">
            <a:avLst/>
          </a:prstGeom>
          <a:noFill/>
          <a:ln w="19050">
            <a:solidFill>
              <a:srgbClr val="C00000"/>
            </a:solidFill>
          </a:ln>
        </p:spPr>
        <p:txBody>
          <a:bodyPr wrap="square" rtlCol="0">
            <a:spAutoFit/>
          </a:bodyPr>
          <a:lstStyle/>
          <a:p>
            <a:pPr algn="ctr"/>
            <a:r>
              <a:rPr lang="en-US" b="1" dirty="0" smtClean="0">
                <a:solidFill>
                  <a:srgbClr val="FF0000"/>
                </a:solidFill>
                <a:latin typeface="Arial" panose="020B0604020202020204" pitchFamily="34" charset="0"/>
                <a:cs typeface="Arial" panose="020B0604020202020204" pitchFamily="34" charset="0"/>
              </a:rPr>
              <a:t>1 - A</a:t>
            </a:r>
            <a:endParaRPr lang="el-GR" b="1" dirty="0">
              <a:solidFill>
                <a:srgbClr val="FF0000"/>
              </a:solidFill>
              <a:latin typeface="Arial" panose="020B0604020202020204" pitchFamily="34" charset="0"/>
              <a:cs typeface="Arial" panose="020B0604020202020204" pitchFamily="34" charset="0"/>
            </a:endParaRPr>
          </a:p>
        </p:txBody>
      </p:sp>
      <p:cxnSp>
        <p:nvCxnSpPr>
          <p:cNvPr id="7" name="Ευθύγραμμο βέλος σύνδεσης 6"/>
          <p:cNvCxnSpPr/>
          <p:nvPr/>
        </p:nvCxnSpPr>
        <p:spPr>
          <a:xfrm>
            <a:off x="3059832" y="4086364"/>
            <a:ext cx="1224136" cy="63878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xmlns="" val="26065442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51521" y="123145"/>
            <a:ext cx="8064896" cy="4457983"/>
          </a:xfrm>
          <a:prstGeom prst="rect">
            <a:avLst/>
          </a:prstGeom>
        </p:spPr>
      </p:pic>
      <p:pic>
        <p:nvPicPr>
          <p:cNvPr id="3" name="Εικόνα 2"/>
          <p:cNvPicPr>
            <a:picLocks noChangeAspect="1"/>
          </p:cNvPicPr>
          <p:nvPr/>
        </p:nvPicPr>
        <p:blipFill>
          <a:blip r:embed="rId3"/>
          <a:stretch>
            <a:fillRect/>
          </a:stretch>
        </p:blipFill>
        <p:spPr>
          <a:xfrm>
            <a:off x="305892" y="4725144"/>
            <a:ext cx="8010525" cy="1944216"/>
          </a:xfrm>
          <a:prstGeom prst="rect">
            <a:avLst/>
          </a:prstGeom>
        </p:spPr>
      </p:pic>
      <p:cxnSp>
        <p:nvCxnSpPr>
          <p:cNvPr id="5" name="Ευθύγραμμο βέλος σύνδεσης 4"/>
          <p:cNvCxnSpPr/>
          <p:nvPr/>
        </p:nvCxnSpPr>
        <p:spPr>
          <a:xfrm flipV="1">
            <a:off x="2987824" y="4509120"/>
            <a:ext cx="2304256" cy="16561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54010701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lum bright="-20000" contrast="20000"/>
          </a:blip>
          <a:stretch>
            <a:fillRect/>
          </a:stretch>
        </p:blipFill>
        <p:spPr>
          <a:xfrm>
            <a:off x="370404" y="3408373"/>
            <a:ext cx="8208912" cy="3601118"/>
          </a:xfrm>
          <a:prstGeom prst="rect">
            <a:avLst/>
          </a:prstGeom>
        </p:spPr>
      </p:pic>
      <p:sp>
        <p:nvSpPr>
          <p:cNvPr id="4" name="Ορθογώνιο 3"/>
          <p:cNvSpPr/>
          <p:nvPr/>
        </p:nvSpPr>
        <p:spPr>
          <a:xfrm>
            <a:off x="1979712" y="68580"/>
            <a:ext cx="216024" cy="264076"/>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nvGrpSpPr>
          <p:cNvPr id="6" name="Ομάδα 5"/>
          <p:cNvGrpSpPr/>
          <p:nvPr/>
        </p:nvGrpSpPr>
        <p:grpSpPr>
          <a:xfrm>
            <a:off x="226389" y="386425"/>
            <a:ext cx="8496943" cy="3021948"/>
            <a:chOff x="226389" y="386425"/>
            <a:chExt cx="8496943" cy="3021948"/>
          </a:xfrm>
        </p:grpSpPr>
        <p:pic>
          <p:nvPicPr>
            <p:cNvPr id="2" name="Εικόνα 1"/>
            <p:cNvPicPr>
              <a:picLocks noChangeAspect="1"/>
            </p:cNvPicPr>
            <p:nvPr/>
          </p:nvPicPr>
          <p:blipFill>
            <a:blip r:embed="rId3">
              <a:lum bright="-20000" contrast="20000"/>
            </a:blip>
            <a:stretch>
              <a:fillRect/>
            </a:stretch>
          </p:blipFill>
          <p:spPr>
            <a:xfrm>
              <a:off x="226389" y="397280"/>
              <a:ext cx="8496943" cy="3011093"/>
            </a:xfrm>
            <a:prstGeom prst="rect">
              <a:avLst/>
            </a:prstGeom>
          </p:spPr>
        </p:pic>
        <p:sp>
          <p:nvSpPr>
            <p:cNvPr id="5" name="TextBox 4"/>
            <p:cNvSpPr txBox="1"/>
            <p:nvPr/>
          </p:nvSpPr>
          <p:spPr>
            <a:xfrm flipH="1">
              <a:off x="2663788" y="386425"/>
              <a:ext cx="1440160" cy="369332"/>
            </a:xfrm>
            <a:prstGeom prst="rect">
              <a:avLst/>
            </a:prstGeom>
            <a:noFill/>
          </p:spPr>
          <p:txBody>
            <a:bodyPr wrap="square" rtlCol="0">
              <a:spAutoFit/>
            </a:bodyPr>
            <a:lstStyle/>
            <a:p>
              <a:r>
                <a:rPr lang="el-GR" b="1" dirty="0" smtClean="0">
                  <a:solidFill>
                    <a:srgbClr val="C00000"/>
                  </a:solidFill>
                </a:rPr>
                <a:t>Σημαντικό!!</a:t>
              </a:r>
              <a:endParaRPr lang="el-GR" b="1" dirty="0">
                <a:solidFill>
                  <a:srgbClr val="C00000"/>
                </a:solidFill>
              </a:endParaRPr>
            </a:p>
          </p:txBody>
        </p:sp>
      </p:grpSp>
      <p:sp>
        <p:nvSpPr>
          <p:cNvPr id="15" name="Ελεύθερη σχεδίαση 14"/>
          <p:cNvSpPr/>
          <p:nvPr/>
        </p:nvSpPr>
        <p:spPr>
          <a:xfrm>
            <a:off x="971600" y="2973242"/>
            <a:ext cx="1469655" cy="370507"/>
          </a:xfrm>
          <a:custGeom>
            <a:avLst/>
            <a:gdLst>
              <a:gd name="connsiteX0" fmla="*/ 0 w 1469655"/>
              <a:gd name="connsiteY0" fmla="*/ 370115 h 370507"/>
              <a:gd name="connsiteX1" fmla="*/ 32657 w 1469655"/>
              <a:gd name="connsiteY1" fmla="*/ 272143 h 370507"/>
              <a:gd name="connsiteX2" fmla="*/ 97972 w 1469655"/>
              <a:gd name="connsiteY2" fmla="*/ 206829 h 370507"/>
              <a:gd name="connsiteX3" fmla="*/ 119743 w 1469655"/>
              <a:gd name="connsiteY3" fmla="*/ 185057 h 370507"/>
              <a:gd name="connsiteX4" fmla="*/ 141514 w 1469655"/>
              <a:gd name="connsiteY4" fmla="*/ 152400 h 370507"/>
              <a:gd name="connsiteX5" fmla="*/ 174172 w 1469655"/>
              <a:gd name="connsiteY5" fmla="*/ 130629 h 370507"/>
              <a:gd name="connsiteX6" fmla="*/ 228600 w 1469655"/>
              <a:gd name="connsiteY6" fmla="*/ 97972 h 370507"/>
              <a:gd name="connsiteX7" fmla="*/ 261257 w 1469655"/>
              <a:gd name="connsiteY7" fmla="*/ 76200 h 370507"/>
              <a:gd name="connsiteX8" fmla="*/ 315686 w 1469655"/>
              <a:gd name="connsiteY8" fmla="*/ 54429 h 370507"/>
              <a:gd name="connsiteX9" fmla="*/ 424543 w 1469655"/>
              <a:gd name="connsiteY9" fmla="*/ 21772 h 370507"/>
              <a:gd name="connsiteX10" fmla="*/ 511629 w 1469655"/>
              <a:gd name="connsiteY10" fmla="*/ 10886 h 370507"/>
              <a:gd name="connsiteX11" fmla="*/ 566057 w 1469655"/>
              <a:gd name="connsiteY11" fmla="*/ 0 h 370507"/>
              <a:gd name="connsiteX12" fmla="*/ 947057 w 1469655"/>
              <a:gd name="connsiteY12" fmla="*/ 10886 h 370507"/>
              <a:gd name="connsiteX13" fmla="*/ 979714 w 1469655"/>
              <a:gd name="connsiteY13" fmla="*/ 21772 h 370507"/>
              <a:gd name="connsiteX14" fmla="*/ 1045029 w 1469655"/>
              <a:gd name="connsiteY14" fmla="*/ 32657 h 370507"/>
              <a:gd name="connsiteX15" fmla="*/ 1143000 w 1469655"/>
              <a:gd name="connsiteY15" fmla="*/ 65315 h 370507"/>
              <a:gd name="connsiteX16" fmla="*/ 1175657 w 1469655"/>
              <a:gd name="connsiteY16" fmla="*/ 76200 h 370507"/>
              <a:gd name="connsiteX17" fmla="*/ 1219200 w 1469655"/>
              <a:gd name="connsiteY17" fmla="*/ 87086 h 370507"/>
              <a:gd name="connsiteX18" fmla="*/ 1251857 w 1469655"/>
              <a:gd name="connsiteY18" fmla="*/ 108857 h 370507"/>
              <a:gd name="connsiteX19" fmla="*/ 1306286 w 1469655"/>
              <a:gd name="connsiteY19" fmla="*/ 163286 h 370507"/>
              <a:gd name="connsiteX20" fmla="*/ 1338943 w 1469655"/>
              <a:gd name="connsiteY20" fmla="*/ 195943 h 370507"/>
              <a:gd name="connsiteX21" fmla="*/ 1360714 w 1469655"/>
              <a:gd name="connsiteY21" fmla="*/ 217715 h 370507"/>
              <a:gd name="connsiteX22" fmla="*/ 1382486 w 1469655"/>
              <a:gd name="connsiteY22" fmla="*/ 239486 h 370507"/>
              <a:gd name="connsiteX23" fmla="*/ 1426029 w 1469655"/>
              <a:gd name="connsiteY23" fmla="*/ 293915 h 370507"/>
              <a:gd name="connsiteX24" fmla="*/ 1415143 w 1469655"/>
              <a:gd name="connsiteY24" fmla="*/ 326572 h 370507"/>
              <a:gd name="connsiteX25" fmla="*/ 1426029 w 1469655"/>
              <a:gd name="connsiteY25" fmla="*/ 348343 h 370507"/>
              <a:gd name="connsiteX26" fmla="*/ 1447800 w 1469655"/>
              <a:gd name="connsiteY26" fmla="*/ 370115 h 370507"/>
              <a:gd name="connsiteX27" fmla="*/ 1458686 w 1469655"/>
              <a:gd name="connsiteY27" fmla="*/ 337457 h 370507"/>
              <a:gd name="connsiteX28" fmla="*/ 1469572 w 1469655"/>
              <a:gd name="connsiteY28" fmla="*/ 272143 h 37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655" h="370507">
                <a:moveTo>
                  <a:pt x="0" y="370115"/>
                </a:moveTo>
                <a:cubicBezTo>
                  <a:pt x="7839" y="330919"/>
                  <a:pt x="8075" y="304919"/>
                  <a:pt x="32657" y="272143"/>
                </a:cubicBezTo>
                <a:cubicBezTo>
                  <a:pt x="32667" y="272130"/>
                  <a:pt x="87080" y="217721"/>
                  <a:pt x="97972" y="206829"/>
                </a:cubicBezTo>
                <a:cubicBezTo>
                  <a:pt x="105229" y="199572"/>
                  <a:pt x="114050" y="193597"/>
                  <a:pt x="119743" y="185057"/>
                </a:cubicBezTo>
                <a:cubicBezTo>
                  <a:pt x="127000" y="174171"/>
                  <a:pt x="132263" y="161651"/>
                  <a:pt x="141514" y="152400"/>
                </a:cubicBezTo>
                <a:cubicBezTo>
                  <a:pt x="150765" y="143149"/>
                  <a:pt x="163956" y="138802"/>
                  <a:pt x="174172" y="130629"/>
                </a:cubicBezTo>
                <a:cubicBezTo>
                  <a:pt x="216867" y="96473"/>
                  <a:pt x="171884" y="116876"/>
                  <a:pt x="228600" y="97972"/>
                </a:cubicBezTo>
                <a:cubicBezTo>
                  <a:pt x="239486" y="90715"/>
                  <a:pt x="249555" y="82051"/>
                  <a:pt x="261257" y="76200"/>
                </a:cubicBezTo>
                <a:cubicBezTo>
                  <a:pt x="278735" y="67461"/>
                  <a:pt x="297322" y="61107"/>
                  <a:pt x="315686" y="54429"/>
                </a:cubicBezTo>
                <a:cubicBezTo>
                  <a:pt x="340267" y="45491"/>
                  <a:pt x="394544" y="26772"/>
                  <a:pt x="424543" y="21772"/>
                </a:cubicBezTo>
                <a:cubicBezTo>
                  <a:pt x="453400" y="16963"/>
                  <a:pt x="482715" y="15334"/>
                  <a:pt x="511629" y="10886"/>
                </a:cubicBezTo>
                <a:cubicBezTo>
                  <a:pt x="529916" y="8073"/>
                  <a:pt x="547914" y="3629"/>
                  <a:pt x="566057" y="0"/>
                </a:cubicBezTo>
                <a:cubicBezTo>
                  <a:pt x="693057" y="3629"/>
                  <a:pt x="820181" y="4208"/>
                  <a:pt x="947057" y="10886"/>
                </a:cubicBezTo>
                <a:cubicBezTo>
                  <a:pt x="958516" y="11489"/>
                  <a:pt x="968513" y="19283"/>
                  <a:pt x="979714" y="21772"/>
                </a:cubicBezTo>
                <a:cubicBezTo>
                  <a:pt x="1001260" y="26560"/>
                  <a:pt x="1023257" y="29029"/>
                  <a:pt x="1045029" y="32657"/>
                </a:cubicBezTo>
                <a:lnTo>
                  <a:pt x="1143000" y="65315"/>
                </a:lnTo>
                <a:cubicBezTo>
                  <a:pt x="1153886" y="68943"/>
                  <a:pt x="1164525" y="73417"/>
                  <a:pt x="1175657" y="76200"/>
                </a:cubicBezTo>
                <a:lnTo>
                  <a:pt x="1219200" y="87086"/>
                </a:lnTo>
                <a:cubicBezTo>
                  <a:pt x="1230086" y="94343"/>
                  <a:pt x="1242011" y="100242"/>
                  <a:pt x="1251857" y="108857"/>
                </a:cubicBezTo>
                <a:cubicBezTo>
                  <a:pt x="1271167" y="125753"/>
                  <a:pt x="1288143" y="145143"/>
                  <a:pt x="1306286" y="163286"/>
                </a:cubicBezTo>
                <a:lnTo>
                  <a:pt x="1338943" y="195943"/>
                </a:lnTo>
                <a:lnTo>
                  <a:pt x="1360714" y="217715"/>
                </a:lnTo>
                <a:cubicBezTo>
                  <a:pt x="1367971" y="224972"/>
                  <a:pt x="1376793" y="230946"/>
                  <a:pt x="1382486" y="239486"/>
                </a:cubicBezTo>
                <a:cubicBezTo>
                  <a:pt x="1409950" y="280683"/>
                  <a:pt x="1395006" y="262892"/>
                  <a:pt x="1426029" y="293915"/>
                </a:cubicBezTo>
                <a:cubicBezTo>
                  <a:pt x="1422400" y="304801"/>
                  <a:pt x="1423257" y="318458"/>
                  <a:pt x="1415143" y="326572"/>
                </a:cubicBezTo>
                <a:cubicBezTo>
                  <a:pt x="1393280" y="348435"/>
                  <a:pt x="1338774" y="326529"/>
                  <a:pt x="1426029" y="348343"/>
                </a:cubicBezTo>
                <a:cubicBezTo>
                  <a:pt x="1433286" y="355600"/>
                  <a:pt x="1438064" y="373361"/>
                  <a:pt x="1447800" y="370115"/>
                </a:cubicBezTo>
                <a:cubicBezTo>
                  <a:pt x="1458686" y="366486"/>
                  <a:pt x="1455534" y="348490"/>
                  <a:pt x="1458686" y="337457"/>
                </a:cubicBezTo>
                <a:cubicBezTo>
                  <a:pt x="1471332" y="293196"/>
                  <a:pt x="1469572" y="305809"/>
                  <a:pt x="1469572" y="27214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cxnSp>
        <p:nvCxnSpPr>
          <p:cNvPr id="17" name="Ευθεία γραμμή σύνδεσης 16"/>
          <p:cNvCxnSpPr/>
          <p:nvPr/>
        </p:nvCxnSpPr>
        <p:spPr>
          <a:xfrm>
            <a:off x="2087724" y="3717032"/>
            <a:ext cx="129614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9860074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Εικόνα 2"/>
          <p:cNvPicPr>
            <a:picLocks noChangeAspect="1"/>
          </p:cNvPicPr>
          <p:nvPr/>
        </p:nvPicPr>
        <p:blipFill>
          <a:blip r:embed="rId2">
            <a:lum bright="-20000" contrast="20000"/>
          </a:blip>
          <a:stretch>
            <a:fillRect/>
          </a:stretch>
        </p:blipFill>
        <p:spPr>
          <a:xfrm>
            <a:off x="467544" y="1196752"/>
            <a:ext cx="8420766" cy="3096344"/>
          </a:xfrm>
          <a:prstGeom prst="rect">
            <a:avLst/>
          </a:prstGeom>
        </p:spPr>
      </p:pic>
      <p:sp>
        <p:nvSpPr>
          <p:cNvPr id="4" name="Ορθογώνιο 3"/>
          <p:cNvSpPr/>
          <p:nvPr/>
        </p:nvSpPr>
        <p:spPr>
          <a:xfrm>
            <a:off x="2051720" y="2204864"/>
            <a:ext cx="216024" cy="288032"/>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xmlns="" val="210480745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390932" y="462761"/>
            <a:ext cx="7920880" cy="950015"/>
          </a:xfrm>
          <a:prstGeom prst="rect">
            <a:avLst/>
          </a:prstGeom>
        </p:spPr>
      </p:pic>
      <p:pic>
        <p:nvPicPr>
          <p:cNvPr id="3" name="Εικόνα 2"/>
          <p:cNvPicPr>
            <a:picLocks noChangeAspect="1"/>
          </p:cNvPicPr>
          <p:nvPr/>
        </p:nvPicPr>
        <p:blipFill>
          <a:blip r:embed="rId3">
            <a:lum bright="-20000" contrast="20000"/>
          </a:blip>
          <a:stretch>
            <a:fillRect/>
          </a:stretch>
        </p:blipFill>
        <p:spPr>
          <a:xfrm>
            <a:off x="372381" y="1412776"/>
            <a:ext cx="7939431" cy="5256583"/>
          </a:xfrm>
          <a:prstGeom prst="rect">
            <a:avLst/>
          </a:prstGeom>
        </p:spPr>
      </p:pic>
      <p:sp>
        <p:nvSpPr>
          <p:cNvPr id="4" name="Έλλειψη 3"/>
          <p:cNvSpPr/>
          <p:nvPr/>
        </p:nvSpPr>
        <p:spPr>
          <a:xfrm>
            <a:off x="6372200" y="1252041"/>
            <a:ext cx="1735931" cy="321469"/>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sz="1350">
              <a:solidFill>
                <a:prstClr val="white"/>
              </a:solidFill>
            </a:endParaRPr>
          </a:p>
        </p:txBody>
      </p:sp>
    </p:spTree>
    <p:extLst>
      <p:ext uri="{BB962C8B-B14F-4D97-AF65-F5344CB8AC3E}">
        <p14:creationId xmlns:p14="http://schemas.microsoft.com/office/powerpoint/2010/main" xmlns="" val="30259317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lum bright="-20000" contrast="20000"/>
          </a:blip>
          <a:stretch>
            <a:fillRect/>
          </a:stretch>
        </p:blipFill>
        <p:spPr>
          <a:xfrm>
            <a:off x="0" y="116632"/>
            <a:ext cx="9144000" cy="6840760"/>
          </a:xfrm>
          <a:prstGeom prst="rect">
            <a:avLst/>
          </a:prstGeom>
        </p:spPr>
      </p:pic>
    </p:spTree>
    <p:extLst>
      <p:ext uri="{BB962C8B-B14F-4D97-AF65-F5344CB8AC3E}">
        <p14:creationId xmlns:p14="http://schemas.microsoft.com/office/powerpoint/2010/main" xmlns="" val="130731040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412506" y="702937"/>
            <a:ext cx="8280920" cy="1477328"/>
          </a:xfrm>
          <a:prstGeom prst="rect">
            <a:avLst/>
          </a:prstGeom>
        </p:spPr>
        <p:txBody>
          <a:bodyPr wrap="square">
            <a:spAutoFit/>
          </a:bodyPr>
          <a:lstStyle/>
          <a:p>
            <a:pPr algn="just"/>
            <a:r>
              <a:rPr lang="el-GR" dirty="0"/>
              <a:t>1. Η ημερήσια ζήτηση κρέατος σε κιλά στην Κεντρική Αγορά Αθηνών (ΚΑΑ) ακολουθεί την κανονική κατανομή µε </a:t>
            </a:r>
            <a:r>
              <a:rPr lang="el-GR" dirty="0" smtClean="0"/>
              <a:t>μέση </a:t>
            </a:r>
            <a:r>
              <a:rPr lang="el-GR" dirty="0"/>
              <a:t>τιμή 5000Κg και τυπική απόκλιση 300Kg. (α) Αν σε µ</a:t>
            </a:r>
            <a:r>
              <a:rPr lang="el-GR" dirty="0" err="1"/>
              <a:t>ια</a:t>
            </a:r>
            <a:r>
              <a:rPr lang="el-GR" dirty="0"/>
              <a:t> ημέρα η ΚΑΑ εφοδιαστεί µε 5300Kg τότε ποια είναι η πιθανότητα να καλυφθεί όλη η ζήτηση; (β) Ποια είναι η ποσότητα q που πρέπει να εφοδιαστεί η ΚΑΑ σε </a:t>
            </a:r>
            <a:r>
              <a:rPr lang="el-GR" dirty="0" smtClean="0"/>
              <a:t>μία </a:t>
            </a:r>
            <a:r>
              <a:rPr lang="el-GR" dirty="0"/>
              <a:t>ημέρα έτσι ώστε να καλυφθεί η ζήτηση µε πιθανότητα 0.9; </a:t>
            </a:r>
          </a:p>
        </p:txBody>
      </p:sp>
      <p:sp>
        <p:nvSpPr>
          <p:cNvPr id="3" name="Ορθογώνιο 2"/>
          <p:cNvSpPr/>
          <p:nvPr/>
        </p:nvSpPr>
        <p:spPr>
          <a:xfrm>
            <a:off x="402499" y="2420888"/>
            <a:ext cx="8424936" cy="2585323"/>
          </a:xfrm>
          <a:prstGeom prst="rect">
            <a:avLst/>
          </a:prstGeom>
        </p:spPr>
        <p:txBody>
          <a:bodyPr wrap="square">
            <a:spAutoFit/>
          </a:bodyPr>
          <a:lstStyle/>
          <a:p>
            <a:r>
              <a:rPr lang="el-GR" dirty="0" smtClean="0"/>
              <a:t>2. </a:t>
            </a:r>
            <a:r>
              <a:rPr lang="el-GR" dirty="0"/>
              <a:t>Τα </a:t>
            </a:r>
            <a:r>
              <a:rPr lang="el-GR" dirty="0" smtClean="0"/>
              <a:t>αποτελέσματα </a:t>
            </a:r>
            <a:r>
              <a:rPr lang="el-GR" dirty="0"/>
              <a:t>σε ένα τεστ δεξιοτήτων ακολουθούν κανονική </a:t>
            </a:r>
            <a:r>
              <a:rPr lang="el-GR" dirty="0" smtClean="0"/>
              <a:t>κατανομή </a:t>
            </a:r>
            <a:r>
              <a:rPr lang="el-GR" dirty="0"/>
              <a:t>µε µ=500 και σ=100. Ποιος είναι ο </a:t>
            </a:r>
            <a:r>
              <a:rPr lang="el-GR" dirty="0" smtClean="0"/>
              <a:t>μεγαλύτερος   βαθμός  </a:t>
            </a:r>
            <a:r>
              <a:rPr lang="el-GR" dirty="0"/>
              <a:t>που </a:t>
            </a:r>
            <a:r>
              <a:rPr lang="el-GR" dirty="0" smtClean="0"/>
              <a:t>μπορεί </a:t>
            </a:r>
            <a:r>
              <a:rPr lang="el-GR" dirty="0"/>
              <a:t>να έχει ένας </a:t>
            </a:r>
            <a:r>
              <a:rPr lang="el-GR" dirty="0" smtClean="0"/>
              <a:t>μαθητής, ώστε </a:t>
            </a:r>
            <a:r>
              <a:rPr lang="el-GR" dirty="0"/>
              <a:t>να βρίσκεται στο 20% της </a:t>
            </a:r>
            <a:r>
              <a:rPr lang="el-GR" dirty="0" smtClean="0"/>
              <a:t>μικρότερης  βαθμολογίας </a:t>
            </a:r>
            <a:r>
              <a:rPr lang="el-GR" dirty="0"/>
              <a:t>της κατανοµής</a:t>
            </a:r>
            <a:r>
              <a:rPr lang="el-GR" dirty="0" smtClean="0"/>
              <a:t>;</a:t>
            </a:r>
          </a:p>
          <a:p>
            <a:endParaRPr lang="el-GR" dirty="0" smtClean="0"/>
          </a:p>
          <a:p>
            <a:r>
              <a:rPr lang="el-GR" dirty="0" smtClean="0"/>
              <a:t> 3. </a:t>
            </a:r>
            <a:r>
              <a:rPr lang="el-GR" dirty="0"/>
              <a:t>Από το αρχείο ενός ιατρείου προκύπτει ότι η πιθανότητα </a:t>
            </a:r>
            <a:r>
              <a:rPr lang="el-GR" dirty="0" smtClean="0"/>
              <a:t>αναμονής </a:t>
            </a:r>
            <a:r>
              <a:rPr lang="el-GR" dirty="0"/>
              <a:t>ενός ασθενούς για χρόνο περισσότερο από 20 λεπτά είναι </a:t>
            </a:r>
            <a:r>
              <a:rPr lang="el-GR" dirty="0" smtClean="0"/>
              <a:t>0,0239. </a:t>
            </a:r>
            <a:r>
              <a:rPr lang="el-GR" dirty="0"/>
              <a:t>Αν ο χρόνος </a:t>
            </a:r>
            <a:r>
              <a:rPr lang="el-GR" dirty="0" smtClean="0"/>
              <a:t>αναμονής </a:t>
            </a:r>
            <a:r>
              <a:rPr lang="el-GR" dirty="0"/>
              <a:t>ακολουθεί κανονική </a:t>
            </a:r>
            <a:r>
              <a:rPr lang="el-GR" dirty="0" smtClean="0"/>
              <a:t>κατανομή </a:t>
            </a:r>
            <a:r>
              <a:rPr lang="el-GR" dirty="0"/>
              <a:t>µε σ=3,75 λεπτά, να υπολογίσετε: (α) το </a:t>
            </a:r>
            <a:r>
              <a:rPr lang="el-GR" dirty="0" smtClean="0"/>
              <a:t>μέσο </a:t>
            </a:r>
            <a:r>
              <a:rPr lang="el-GR" dirty="0"/>
              <a:t>χρόνο </a:t>
            </a:r>
            <a:r>
              <a:rPr lang="el-GR" dirty="0" smtClean="0"/>
              <a:t>αναμονής </a:t>
            </a:r>
            <a:r>
              <a:rPr lang="el-GR" dirty="0"/>
              <a:t>στο ιατρείο, (β) την πιθανότητα, ένας ασθενής να </a:t>
            </a:r>
            <a:r>
              <a:rPr lang="el-GR" dirty="0" smtClean="0"/>
              <a:t>περιμένει </a:t>
            </a:r>
            <a:r>
              <a:rPr lang="el-GR" dirty="0"/>
              <a:t>στο ιατρείο για χρόνο </a:t>
            </a:r>
            <a:r>
              <a:rPr lang="el-GR" dirty="0" smtClean="0"/>
              <a:t>μεταξύ </a:t>
            </a:r>
            <a:r>
              <a:rPr lang="el-GR" dirty="0"/>
              <a:t>10 και 15 λεπτών.</a:t>
            </a:r>
          </a:p>
        </p:txBody>
      </p:sp>
      <p:sp>
        <p:nvSpPr>
          <p:cNvPr id="4" name="TextBox 3"/>
          <p:cNvSpPr txBox="1"/>
          <p:nvPr/>
        </p:nvSpPr>
        <p:spPr>
          <a:xfrm>
            <a:off x="539552" y="62204"/>
            <a:ext cx="2736304" cy="400110"/>
          </a:xfrm>
          <a:prstGeom prst="rect">
            <a:avLst/>
          </a:prstGeom>
          <a:noFill/>
        </p:spPr>
        <p:txBody>
          <a:bodyPr wrap="square" rtlCol="0">
            <a:spAutoFit/>
          </a:bodyPr>
          <a:lstStyle/>
          <a:p>
            <a:r>
              <a:rPr lang="el-GR" sz="2000" b="1" dirty="0" smtClean="0">
                <a:solidFill>
                  <a:srgbClr val="C00000"/>
                </a:solidFill>
              </a:rPr>
              <a:t>ΑΣΚΗΣΕΙΣ ΔΙΑΦΟΡΕΣ</a:t>
            </a:r>
            <a:endParaRPr lang="el-GR" sz="2000" b="1" dirty="0">
              <a:solidFill>
                <a:srgbClr val="C00000"/>
              </a:solidFill>
            </a:endParaRPr>
          </a:p>
        </p:txBody>
      </p:sp>
      <p:sp>
        <p:nvSpPr>
          <p:cNvPr id="6" name="Ορθογώνιο 5"/>
          <p:cNvSpPr/>
          <p:nvPr/>
        </p:nvSpPr>
        <p:spPr>
          <a:xfrm>
            <a:off x="412506" y="5157192"/>
            <a:ext cx="7892213" cy="923330"/>
          </a:xfrm>
          <a:prstGeom prst="rect">
            <a:avLst/>
          </a:prstGeom>
        </p:spPr>
        <p:txBody>
          <a:bodyPr wrap="square">
            <a:spAutoFit/>
          </a:bodyPr>
          <a:lstStyle/>
          <a:p>
            <a:r>
              <a:rPr lang="el-GR" dirty="0" smtClean="0"/>
              <a:t>4. </a:t>
            </a:r>
            <a:r>
              <a:rPr lang="el-GR" dirty="0"/>
              <a:t>Το βάρος των </a:t>
            </a:r>
            <a:r>
              <a:rPr lang="el-GR" dirty="0" smtClean="0"/>
              <a:t>ατόμων </a:t>
            </a:r>
            <a:r>
              <a:rPr lang="el-GR" dirty="0"/>
              <a:t>ενός </a:t>
            </a:r>
            <a:r>
              <a:rPr lang="el-GR" dirty="0" smtClean="0"/>
              <a:t>πληθυσμού </a:t>
            </a:r>
            <a:r>
              <a:rPr lang="el-GR" dirty="0"/>
              <a:t>ακολουθεί κανονική </a:t>
            </a:r>
            <a:r>
              <a:rPr lang="el-GR" dirty="0" smtClean="0"/>
              <a:t>κατανομή </a:t>
            </a:r>
            <a:r>
              <a:rPr lang="el-GR" dirty="0"/>
              <a:t>Ν(81, 102 ). Από τον </a:t>
            </a:r>
            <a:r>
              <a:rPr lang="el-GR" dirty="0" smtClean="0"/>
              <a:t>πληθυσμό, επιλέγουμε </a:t>
            </a:r>
            <a:r>
              <a:rPr lang="el-GR" dirty="0"/>
              <a:t>τυχαία 6 </a:t>
            </a:r>
            <a:r>
              <a:rPr lang="el-GR" dirty="0" smtClean="0"/>
              <a:t>άτο</a:t>
            </a:r>
            <a:r>
              <a:rPr lang="el-GR" dirty="0" smtClean="0"/>
              <a:t>μα</a:t>
            </a:r>
            <a:r>
              <a:rPr lang="el-GR" dirty="0" smtClean="0"/>
              <a:t>. </a:t>
            </a:r>
            <a:r>
              <a:rPr lang="el-GR" dirty="0"/>
              <a:t>Να βρεθεί η πιθανότητα το συνολικό τους βάρος να υπερβαίνει τα </a:t>
            </a:r>
            <a:r>
              <a:rPr lang="el-GR" dirty="0" smtClean="0"/>
              <a:t>500kgr; </a:t>
            </a:r>
            <a:endParaRPr lang="el-GR" dirty="0"/>
          </a:p>
        </p:txBody>
      </p:sp>
    </p:spTree>
    <p:extLst>
      <p:ext uri="{BB962C8B-B14F-4D97-AF65-F5344CB8AC3E}">
        <p14:creationId xmlns:p14="http://schemas.microsoft.com/office/powerpoint/2010/main" xmlns="" val="2011852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461963" y="442913"/>
            <a:ext cx="8220075" cy="5972175"/>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15</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p:cNvPicPr>
            <a:picLocks noChangeAspect="1"/>
          </p:cNvPicPr>
          <p:nvPr/>
        </p:nvPicPr>
        <p:blipFill>
          <a:blip r:embed="rId2"/>
          <a:stretch>
            <a:fillRect/>
          </a:stretch>
        </p:blipFill>
        <p:spPr>
          <a:xfrm>
            <a:off x="0" y="0"/>
            <a:ext cx="9036496" cy="6858000"/>
          </a:xfrm>
          <a:prstGeom prst="rect">
            <a:avLst/>
          </a:prstGeom>
        </p:spPr>
      </p:pic>
    </p:spTree>
    <p:extLst>
      <p:ext uri="{BB962C8B-B14F-4D97-AF65-F5344CB8AC3E}">
        <p14:creationId xmlns:p14="http://schemas.microsoft.com/office/powerpoint/2010/main" xmlns="" val="236792020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10885"/>
            <a:ext cx="9144000" cy="6858000"/>
          </a:xfrm>
          <a:prstGeom prst="rect">
            <a:avLst/>
          </a:prstGeom>
        </p:spPr>
      </p:pic>
    </p:spTree>
    <p:extLst>
      <p:ext uri="{BB962C8B-B14F-4D97-AF65-F5344CB8AC3E}">
        <p14:creationId xmlns:p14="http://schemas.microsoft.com/office/powerpoint/2010/main" xmlns="" val="152628351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07504" y="0"/>
            <a:ext cx="9036496" cy="6858000"/>
          </a:xfrm>
          <a:prstGeom prst="rect">
            <a:avLst/>
          </a:prstGeom>
        </p:spPr>
      </p:pic>
    </p:spTree>
    <p:extLst>
      <p:ext uri="{BB962C8B-B14F-4D97-AF65-F5344CB8AC3E}">
        <p14:creationId xmlns:p14="http://schemas.microsoft.com/office/powerpoint/2010/main" xmlns="" val="1158824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467544" y="476672"/>
            <a:ext cx="8286750" cy="6000750"/>
          </a:xfrm>
          <a:prstGeom prst="rect">
            <a:avLst/>
          </a:prstGeom>
        </p:spPr>
      </p:pic>
      <p:sp>
        <p:nvSpPr>
          <p:cNvPr id="3" name="TextBox 2"/>
          <p:cNvSpPr txBox="1"/>
          <p:nvPr/>
        </p:nvSpPr>
        <p:spPr>
          <a:xfrm>
            <a:off x="1763688" y="6097002"/>
            <a:ext cx="6310415" cy="369332"/>
          </a:xfrm>
          <a:prstGeom prst="rect">
            <a:avLst/>
          </a:prstGeom>
          <a:noFill/>
        </p:spPr>
        <p:txBody>
          <a:bodyPr wrap="square" rtlCol="0">
            <a:spAutoFit/>
          </a:bodyPr>
          <a:lstStyle/>
          <a:p>
            <a:r>
              <a:rPr lang="el-GR" b="1" dirty="0" smtClean="0">
                <a:solidFill>
                  <a:srgbClr val="C00000"/>
                </a:solidFill>
                <a:cs typeface="Latha" panose="020B0604020202020204" pitchFamily="34" charset="0"/>
              </a:rPr>
              <a:t>Όταν το μέγεθος του δείγματος  </a:t>
            </a:r>
            <a:r>
              <a:rPr lang="en-US" b="1" dirty="0" smtClean="0">
                <a:solidFill>
                  <a:srgbClr val="C00000"/>
                </a:solidFill>
                <a:latin typeface="Latha" panose="020B0604020202020204" pitchFamily="34" charset="0"/>
                <a:cs typeface="Latha" panose="020B0604020202020204" pitchFamily="34" charset="0"/>
              </a:rPr>
              <a:t>n </a:t>
            </a:r>
            <a:r>
              <a:rPr lang="el-GR" b="1" dirty="0" smtClean="0">
                <a:solidFill>
                  <a:srgbClr val="C00000"/>
                </a:solidFill>
                <a:cs typeface="Latha" panose="020B0604020202020204" pitchFamily="34" charset="0"/>
              </a:rPr>
              <a:t>είναι  μεγαλύτερο του 30</a:t>
            </a:r>
            <a:endParaRPr lang="el-GR" b="1" dirty="0">
              <a:solidFill>
                <a:srgbClr val="C00000"/>
              </a:solidFill>
              <a:cs typeface="Latha" panose="020B0604020202020204" pitchFamily="34" charset="0"/>
            </a:endParaRPr>
          </a:p>
        </p:txBody>
      </p:sp>
    </p:spTree>
    <p:extLst>
      <p:ext uri="{BB962C8B-B14F-4D97-AF65-F5344CB8AC3E}">
        <p14:creationId xmlns:p14="http://schemas.microsoft.com/office/powerpoint/2010/main" xmlns="" val="44478711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38175" y="947737"/>
            <a:ext cx="7867650" cy="4962525"/>
          </a:xfrm>
          <a:prstGeom prst="rect">
            <a:avLst/>
          </a:prstGeom>
        </p:spPr>
      </p:pic>
      <p:sp>
        <p:nvSpPr>
          <p:cNvPr id="3" name="TextBox 2"/>
          <p:cNvSpPr txBox="1"/>
          <p:nvPr/>
        </p:nvSpPr>
        <p:spPr>
          <a:xfrm>
            <a:off x="827584" y="260648"/>
            <a:ext cx="4392488" cy="400110"/>
          </a:xfrm>
          <a:prstGeom prst="rect">
            <a:avLst/>
          </a:prstGeom>
          <a:noFill/>
        </p:spPr>
        <p:txBody>
          <a:bodyPr wrap="square" rtlCol="0">
            <a:spAutoFit/>
          </a:bodyPr>
          <a:lstStyle/>
          <a:p>
            <a:r>
              <a:rPr lang="el-GR" sz="2000" b="1" dirty="0" smtClean="0">
                <a:solidFill>
                  <a:srgbClr val="C00000"/>
                </a:solidFill>
              </a:rPr>
              <a:t>Κεντρικό  οριακό θεώρημα συνέχεια</a:t>
            </a:r>
            <a:endParaRPr lang="el-GR" sz="2000" b="1" dirty="0">
              <a:solidFill>
                <a:srgbClr val="C00000"/>
              </a:solidFill>
            </a:endParaRPr>
          </a:p>
        </p:txBody>
      </p:sp>
    </p:spTree>
    <p:extLst>
      <p:ext uri="{BB962C8B-B14F-4D97-AF65-F5344CB8AC3E}">
        <p14:creationId xmlns:p14="http://schemas.microsoft.com/office/powerpoint/2010/main" xmlns="" val="377940525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938212" y="714375"/>
            <a:ext cx="7267575" cy="5429250"/>
          </a:xfrm>
          <a:prstGeom prst="rect">
            <a:avLst/>
          </a:prstGeom>
        </p:spPr>
      </p:pic>
      <p:sp>
        <p:nvSpPr>
          <p:cNvPr id="3" name="Ορθογώνιο 2"/>
          <p:cNvSpPr/>
          <p:nvPr/>
        </p:nvSpPr>
        <p:spPr>
          <a:xfrm>
            <a:off x="827584" y="5229200"/>
            <a:ext cx="7272808"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xmlns="" val="475905150"/>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xmlns="" val="37482094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xmlns="" val="356882053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4287" y="4762"/>
            <a:ext cx="9115425" cy="6848475"/>
          </a:xfrm>
          <a:prstGeom prst="rect">
            <a:avLst/>
          </a:prstGeom>
        </p:spPr>
      </p:pic>
    </p:spTree>
    <p:extLst>
      <p:ext uri="{BB962C8B-B14F-4D97-AF65-F5344CB8AC3E}">
        <p14:creationId xmlns:p14="http://schemas.microsoft.com/office/powerpoint/2010/main" xmlns="" val="244586183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5963" y="-13522"/>
            <a:ext cx="9169963" cy="6858000"/>
          </a:xfrm>
          <a:prstGeom prst="rect">
            <a:avLst/>
          </a:prstGeom>
        </p:spPr>
      </p:pic>
    </p:spTree>
    <p:extLst>
      <p:ext uri="{BB962C8B-B14F-4D97-AF65-F5344CB8AC3E}">
        <p14:creationId xmlns:p14="http://schemas.microsoft.com/office/powerpoint/2010/main" xmlns="" val="3068242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152400" y="400050"/>
            <a:ext cx="8839200" cy="6057900"/>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16</a:t>
            </a:fld>
            <a:endParaRPr lang="en-US" altLang="el-GR">
              <a:solidFill>
                <a:srgbClr val="000000"/>
              </a:solidFill>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54428"/>
            <a:ext cx="8892479" cy="6669359"/>
          </a:xfrm>
          <a:prstGeom prst="rect">
            <a:avLst/>
          </a:prstGeom>
        </p:spPr>
      </p:pic>
      <p:sp>
        <p:nvSpPr>
          <p:cNvPr id="3" name="TextBox 2"/>
          <p:cNvSpPr txBox="1"/>
          <p:nvPr/>
        </p:nvSpPr>
        <p:spPr>
          <a:xfrm>
            <a:off x="6228184" y="2420888"/>
            <a:ext cx="1512168" cy="461665"/>
          </a:xfrm>
          <a:prstGeom prst="rect">
            <a:avLst/>
          </a:prstGeom>
          <a:noFill/>
        </p:spPr>
        <p:txBody>
          <a:bodyPr wrap="square" rtlCol="0">
            <a:spAutoFit/>
          </a:bodyPr>
          <a:lstStyle/>
          <a:p>
            <a:r>
              <a:rPr lang="el-GR" sz="2400" b="1" dirty="0" smtClean="0"/>
              <a:t>( </a:t>
            </a:r>
            <a:r>
              <a:rPr lang="en-US" sz="2400" dirty="0" smtClean="0"/>
              <a:t>=0 </a:t>
            </a:r>
            <a:r>
              <a:rPr lang="el-GR" dirty="0" smtClean="0"/>
              <a:t>γιατί </a:t>
            </a:r>
            <a:r>
              <a:rPr lang="el-GR" sz="2400" b="1" dirty="0" smtClean="0"/>
              <a:t>)</a:t>
            </a:r>
            <a:endParaRPr lang="el-GR" sz="2400" b="1" dirty="0"/>
          </a:p>
        </p:txBody>
      </p:sp>
    </p:spTree>
    <p:extLst>
      <p:ext uri="{BB962C8B-B14F-4D97-AF65-F5344CB8AC3E}">
        <p14:creationId xmlns:p14="http://schemas.microsoft.com/office/powerpoint/2010/main" xmlns="" val="20331774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116632"/>
            <a:ext cx="9143999" cy="6840759"/>
          </a:xfrm>
          <a:prstGeom prst="rect">
            <a:avLst/>
          </a:prstGeom>
        </p:spPr>
      </p:pic>
    </p:spTree>
    <p:extLst>
      <p:ext uri="{BB962C8B-B14F-4D97-AF65-F5344CB8AC3E}">
        <p14:creationId xmlns:p14="http://schemas.microsoft.com/office/powerpoint/2010/main" xmlns="" val="68052179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23887" y="461962"/>
            <a:ext cx="7896225" cy="5934075"/>
          </a:xfrm>
          <a:prstGeom prst="rect">
            <a:avLst/>
          </a:prstGeom>
        </p:spPr>
      </p:pic>
    </p:spTree>
    <p:extLst>
      <p:ext uri="{BB962C8B-B14F-4D97-AF65-F5344CB8AC3E}">
        <p14:creationId xmlns:p14="http://schemas.microsoft.com/office/powerpoint/2010/main" xmlns="" val="37597624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αριθμού διαφάνειας 1"/>
          <p:cNvSpPr>
            <a:spLocks noGrp="1"/>
          </p:cNvSpPr>
          <p:nvPr>
            <p:ph type="sldNum" sz="quarter" idx="12"/>
          </p:nvPr>
        </p:nvSpPr>
        <p:spPr/>
        <p:txBody>
          <a:bodyPr/>
          <a:lstStyle/>
          <a:p>
            <a:fld id="{FC53442B-9059-4995-AD00-11B44EEE6C23}" type="slidenum">
              <a:rPr lang="en-US" altLang="el-GR" smtClean="0">
                <a:solidFill>
                  <a:srgbClr val="000000"/>
                </a:solidFill>
              </a:rPr>
              <a:pPr/>
              <a:t>163</a:t>
            </a:fld>
            <a:endParaRPr lang="en-US" altLang="el-GR">
              <a:solidFill>
                <a:srgbClr val="000000"/>
              </a:solidFill>
            </a:endParaRPr>
          </a:p>
        </p:txBody>
      </p:sp>
      <p:pic>
        <p:nvPicPr>
          <p:cNvPr id="3" name="Εικόνα 2"/>
          <p:cNvPicPr>
            <a:picLocks noChangeAspect="1"/>
          </p:cNvPicPr>
          <p:nvPr/>
        </p:nvPicPr>
        <p:blipFill>
          <a:blip r:embed="rId2"/>
          <a:stretch>
            <a:fillRect/>
          </a:stretch>
        </p:blipFill>
        <p:spPr>
          <a:xfrm>
            <a:off x="107504" y="908720"/>
            <a:ext cx="8856984" cy="5112568"/>
          </a:xfrm>
          <a:prstGeom prst="rect">
            <a:avLst/>
          </a:prstGeom>
        </p:spPr>
      </p:pic>
    </p:spTree>
    <p:extLst>
      <p:ext uri="{BB962C8B-B14F-4D97-AF65-F5344CB8AC3E}">
        <p14:creationId xmlns:p14="http://schemas.microsoft.com/office/powerpoint/2010/main" xmlns="" val="248503334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442912" y="271462"/>
            <a:ext cx="8258175" cy="6315075"/>
          </a:xfrm>
          <a:prstGeom prst="rect">
            <a:avLst/>
          </a:prstGeom>
        </p:spPr>
      </p:pic>
    </p:spTree>
    <p:extLst>
      <p:ext uri="{BB962C8B-B14F-4D97-AF65-F5344CB8AC3E}">
        <p14:creationId xmlns:p14="http://schemas.microsoft.com/office/powerpoint/2010/main" xmlns="" val="275034358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79512" y="116632"/>
            <a:ext cx="8784976" cy="6480720"/>
          </a:xfrm>
          <a:prstGeom prst="rect">
            <a:avLst/>
          </a:prstGeom>
        </p:spPr>
      </p:pic>
    </p:spTree>
    <p:extLst>
      <p:ext uri="{BB962C8B-B14F-4D97-AF65-F5344CB8AC3E}">
        <p14:creationId xmlns:p14="http://schemas.microsoft.com/office/powerpoint/2010/main" xmlns="" val="30907036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51520" y="260648"/>
            <a:ext cx="8424936" cy="6480719"/>
          </a:xfrm>
          <a:prstGeom prst="rect">
            <a:avLst/>
          </a:prstGeom>
        </p:spPr>
      </p:pic>
      <mc:AlternateContent xmlns:mc="http://schemas.openxmlformats.org/markup-compatibility/2006">
        <mc:Choice xmlns:a14="http://schemas.microsoft.com/office/drawing/2010/main" xmlns="" Requires="a14">
          <p:sp>
            <p:nvSpPr>
              <p:cNvPr id="3" name="TextBox 2"/>
              <p:cNvSpPr txBox="1"/>
              <p:nvPr/>
            </p:nvSpPr>
            <p:spPr>
              <a:xfrm>
                <a:off x="0" y="-171400"/>
                <a:ext cx="9144000" cy="1594539"/>
              </a:xfrm>
              <a:prstGeom prst="rect">
                <a:avLst/>
              </a:prstGeom>
              <a:solidFill>
                <a:schemeClr val="bg1">
                  <a:lumMod val="95000"/>
                </a:schemeClr>
              </a:solidFill>
              <a:ln w="12700">
                <a:solidFill>
                  <a:srgbClr val="C00000"/>
                </a:solidFill>
              </a:ln>
            </p:spPr>
            <p:txBody>
              <a:bodyPr wrap="square" rtlCol="0">
                <a:spAutoFit/>
              </a:bodyPr>
              <a:lstStyle/>
              <a:p>
                <a:r>
                  <a:rPr lang="el-GR" sz="2400" b="1" dirty="0" smtClean="0">
                    <a:solidFill>
                      <a:srgbClr val="C00000"/>
                    </a:solidFill>
                  </a:rPr>
                  <a:t>Παρατήρηση</a:t>
                </a:r>
              </a:p>
              <a:p>
                <a:endParaRPr lang="el-GR" b="1" dirty="0" smtClean="0">
                  <a:solidFill>
                    <a:srgbClr val="C00000"/>
                  </a:solidFill>
                </a:endParaRPr>
              </a:p>
              <a:p>
                <a:r>
                  <a:rPr lang="el-GR" b="1" dirty="0" smtClean="0">
                    <a:solidFill>
                      <a:srgbClr val="C00000"/>
                    </a:solidFill>
                  </a:rPr>
                  <a:t>Επειδή   </a:t>
                </a:r>
                <a14:m>
                  <m:oMath xmlns:m="http://schemas.openxmlformats.org/officeDocument/2006/math">
                    <m:sSub>
                      <m:sSubPr>
                        <m:ctrlPr>
                          <a:rPr lang="el-GR" b="1" i="1" smtClean="0">
                            <a:solidFill>
                              <a:srgbClr val="C00000"/>
                            </a:solidFill>
                            <a:latin typeface="Cambria Math" panose="02040503050406030204" pitchFamily="18" charset="0"/>
                          </a:rPr>
                        </m:ctrlPr>
                      </m:sSubPr>
                      <m:e>
                        <m:r>
                          <a:rPr lang="el-GR" b="1" i="0" smtClean="0">
                            <a:solidFill>
                              <a:srgbClr val="C00000"/>
                            </a:solidFill>
                            <a:latin typeface="Cambria Math" panose="02040503050406030204" pitchFamily="18" charset="0"/>
                          </a:rPr>
                          <m:t>𝚭</m:t>
                        </m:r>
                      </m:e>
                      <m:sub>
                        <m:r>
                          <a:rPr lang="el-GR" b="1" i="1" smtClean="0">
                            <a:solidFill>
                              <a:srgbClr val="C00000"/>
                            </a:solidFill>
                            <a:latin typeface="Cambria Math" panose="02040503050406030204" pitchFamily="18" charset="0"/>
                          </a:rPr>
                          <m:t>𝜶</m:t>
                        </m:r>
                        <m:r>
                          <a:rPr lang="el-GR" b="1" i="1" smtClean="0">
                            <a:solidFill>
                              <a:srgbClr val="C00000"/>
                            </a:solidFill>
                            <a:latin typeface="Cambria Math" panose="02040503050406030204" pitchFamily="18" charset="0"/>
                          </a:rPr>
                          <m:t>/</m:t>
                        </m:r>
                        <m:r>
                          <a:rPr lang="el-GR" b="1" i="1" smtClean="0">
                            <a:solidFill>
                              <a:srgbClr val="C00000"/>
                            </a:solidFill>
                            <a:latin typeface="Cambria Math" panose="02040503050406030204" pitchFamily="18" charset="0"/>
                          </a:rPr>
                          <m:t>𝟐</m:t>
                        </m:r>
                      </m:sub>
                    </m:sSub>
                    <m:r>
                      <a:rPr lang="el-GR" b="1" i="1" smtClean="0">
                        <a:solidFill>
                          <a:srgbClr val="C00000"/>
                        </a:solidFill>
                        <a:latin typeface="Cambria Math" panose="02040503050406030204" pitchFamily="18" charset="0"/>
                      </a:rPr>
                      <m:t>=</m:t>
                    </m:r>
                    <m:sSub>
                      <m:sSubPr>
                        <m:ctrlPr>
                          <a:rPr lang="el-GR" b="1" i="1" smtClean="0">
                            <a:solidFill>
                              <a:srgbClr val="C00000"/>
                            </a:solidFill>
                            <a:latin typeface="Cambria Math" panose="02040503050406030204" pitchFamily="18" charset="0"/>
                          </a:rPr>
                        </m:ctrlPr>
                      </m:sSubPr>
                      <m:e>
                        <m:r>
                          <a:rPr lang="el-GR" b="1" i="0" smtClean="0">
                            <a:solidFill>
                              <a:srgbClr val="C00000"/>
                            </a:solidFill>
                            <a:latin typeface="Cambria Math" panose="02040503050406030204" pitchFamily="18" charset="0"/>
                          </a:rPr>
                          <m:t>𝚭</m:t>
                        </m:r>
                      </m:e>
                      <m:sub>
                        <m:r>
                          <a:rPr lang="el-GR" b="1" i="1" smtClean="0">
                            <a:solidFill>
                              <a:srgbClr val="C00000"/>
                            </a:solidFill>
                            <a:latin typeface="Cambria Math" panose="02040503050406030204" pitchFamily="18" charset="0"/>
                          </a:rPr>
                          <m:t>𝟏</m:t>
                        </m:r>
                        <m:r>
                          <a:rPr lang="el-GR" b="1" i="1" smtClean="0">
                            <a:solidFill>
                              <a:srgbClr val="C00000"/>
                            </a:solidFill>
                            <a:latin typeface="Cambria Math" panose="02040503050406030204" pitchFamily="18" charset="0"/>
                          </a:rPr>
                          <m:t>−</m:t>
                        </m:r>
                        <m:r>
                          <a:rPr lang="el-GR" b="1" i="1" smtClean="0">
                            <a:solidFill>
                              <a:srgbClr val="C00000"/>
                            </a:solidFill>
                            <a:latin typeface="Cambria Math" panose="02040503050406030204" pitchFamily="18" charset="0"/>
                          </a:rPr>
                          <m:t>𝜶</m:t>
                        </m:r>
                        <m:r>
                          <a:rPr lang="el-GR" b="1" i="1" smtClean="0">
                            <a:solidFill>
                              <a:srgbClr val="C00000"/>
                            </a:solidFill>
                            <a:latin typeface="Cambria Math" panose="02040503050406030204" pitchFamily="18" charset="0"/>
                          </a:rPr>
                          <m:t>/</m:t>
                        </m:r>
                        <m:r>
                          <a:rPr lang="el-GR" b="1" i="1" smtClean="0">
                            <a:solidFill>
                              <a:srgbClr val="C00000"/>
                            </a:solidFill>
                            <a:latin typeface="Cambria Math" panose="02040503050406030204" pitchFamily="18" charset="0"/>
                          </a:rPr>
                          <m:t>𝟐</m:t>
                        </m:r>
                      </m:sub>
                    </m:sSub>
                    <m:r>
                      <a:rPr lang="el-GR" b="1" i="0" smtClean="0">
                        <a:solidFill>
                          <a:srgbClr val="C00000"/>
                        </a:solidFill>
                        <a:latin typeface="Cambria Math" panose="02040503050406030204" pitchFamily="18" charset="0"/>
                      </a:rPr>
                      <m:t>  </m:t>
                    </m:r>
                    <m:r>
                      <a:rPr lang="el-GR" b="1" i="0" smtClean="0">
                        <a:solidFill>
                          <a:srgbClr val="C00000"/>
                        </a:solidFill>
                        <a:latin typeface="Cambria Math" panose="02040503050406030204" pitchFamily="18" charset="0"/>
                      </a:rPr>
                      <m:t>𝛘𝛒𝛈𝛔𝛊𝛍𝛐𝛑𝛐𝛊𝛆𝛊𝛕𝛂𝛊</m:t>
                    </m:r>
                    <m:r>
                      <a:rPr lang="el-GR" b="1" i="0" smtClean="0">
                        <a:solidFill>
                          <a:srgbClr val="C00000"/>
                        </a:solidFill>
                        <a:latin typeface="Cambria Math" panose="02040503050406030204" pitchFamily="18" charset="0"/>
                      </a:rPr>
                      <m:t>  </m:t>
                    </m:r>
                    <m:r>
                      <a:rPr lang="el-GR" b="1" i="0" smtClean="0">
                        <a:solidFill>
                          <a:srgbClr val="C00000"/>
                        </a:solidFill>
                        <a:latin typeface="Cambria Math" panose="02040503050406030204" pitchFamily="18" charset="0"/>
                      </a:rPr>
                      <m:t>𝛑𝛐𝛌𝛌𝛆𝛓</m:t>
                    </m:r>
                    <m:r>
                      <a:rPr lang="el-GR" b="1" i="0" smtClean="0">
                        <a:solidFill>
                          <a:srgbClr val="C00000"/>
                        </a:solidFill>
                        <a:latin typeface="Cambria Math" panose="02040503050406030204" pitchFamily="18" charset="0"/>
                      </a:rPr>
                      <m:t>  </m:t>
                    </m:r>
                    <m:r>
                      <a:rPr lang="el-GR" b="1" i="0" smtClean="0">
                        <a:solidFill>
                          <a:srgbClr val="C00000"/>
                        </a:solidFill>
                        <a:latin typeface="Cambria Math" panose="02040503050406030204" pitchFamily="18" charset="0"/>
                      </a:rPr>
                      <m:t>𝛗𝛐𝛒𝛆𝛓</m:t>
                    </m:r>
                    <m:r>
                      <a:rPr lang="el-GR" b="1" i="0" smtClean="0">
                        <a:solidFill>
                          <a:srgbClr val="C00000"/>
                        </a:solidFill>
                        <a:latin typeface="Cambria Math" panose="02040503050406030204" pitchFamily="18" charset="0"/>
                      </a:rPr>
                      <m:t> </m:t>
                    </m:r>
                    <m:r>
                      <a:rPr lang="el-GR" b="1" i="0" smtClean="0">
                        <a:solidFill>
                          <a:srgbClr val="C00000"/>
                        </a:solidFill>
                        <a:latin typeface="Cambria Math" panose="02040503050406030204" pitchFamily="18" charset="0"/>
                      </a:rPr>
                      <m:t>𝛔𝛕𝛐𝛖𝛓</m:t>
                    </m:r>
                    <m:r>
                      <a:rPr lang="el-GR" b="1" i="0" smtClean="0">
                        <a:solidFill>
                          <a:srgbClr val="C00000"/>
                        </a:solidFill>
                        <a:latin typeface="Cambria Math" panose="02040503050406030204" pitchFamily="18" charset="0"/>
                      </a:rPr>
                      <m:t>  </m:t>
                    </m:r>
                    <m:r>
                      <a:rPr lang="el-GR" b="1" i="0" smtClean="0">
                        <a:solidFill>
                          <a:srgbClr val="C00000"/>
                        </a:solidFill>
                        <a:latin typeface="Cambria Math" panose="02040503050406030204" pitchFamily="18" charset="0"/>
                      </a:rPr>
                      <m:t>𝛕</m:t>
                    </m:r>
                    <m:r>
                      <m:rPr>
                        <m:sty m:val="p"/>
                      </m:rPr>
                      <a:rPr lang="el-GR" b="1" i="0" smtClean="0">
                        <a:solidFill>
                          <a:srgbClr val="C00000"/>
                        </a:solidFill>
                        <a:latin typeface="Cambria Math" panose="02040503050406030204" pitchFamily="18" charset="0"/>
                      </a:rPr>
                      <m:t>ύ</m:t>
                    </m:r>
                    <m:r>
                      <a:rPr lang="el-GR" b="1" i="0" smtClean="0">
                        <a:solidFill>
                          <a:srgbClr val="C00000"/>
                        </a:solidFill>
                        <a:latin typeface="Cambria Math" panose="02040503050406030204" pitchFamily="18" charset="0"/>
                      </a:rPr>
                      <m:t>𝛑𝛐𝛖𝛓</m:t>
                    </m:r>
                    <m:r>
                      <a:rPr lang="el-GR" b="1" i="0" smtClean="0">
                        <a:solidFill>
                          <a:srgbClr val="C00000"/>
                        </a:solidFill>
                        <a:latin typeface="Cambria Math" panose="02040503050406030204" pitchFamily="18" charset="0"/>
                      </a:rPr>
                      <m:t>  </m:t>
                    </m:r>
                    <m:r>
                      <a:rPr lang="el-GR" b="1" i="0" smtClean="0">
                        <a:solidFill>
                          <a:srgbClr val="C00000"/>
                        </a:solidFill>
                        <a:latin typeface="Cambria Math" panose="02040503050406030204" pitchFamily="18" charset="0"/>
                      </a:rPr>
                      <m:t>𝛕𝛐</m:t>
                    </m:r>
                    <m:sSub>
                      <m:sSubPr>
                        <m:ctrlPr>
                          <a:rPr lang="el-GR" b="1" i="1">
                            <a:solidFill>
                              <a:srgbClr val="C00000"/>
                            </a:solidFill>
                            <a:latin typeface="Cambria Math" panose="02040503050406030204" pitchFamily="18" charset="0"/>
                          </a:rPr>
                        </m:ctrlPr>
                      </m:sSubPr>
                      <m:e>
                        <m:r>
                          <a:rPr lang="el-GR" b="1" i="0" smtClean="0">
                            <a:solidFill>
                              <a:srgbClr val="C00000"/>
                            </a:solidFill>
                            <a:latin typeface="Cambria Math" panose="02040503050406030204" pitchFamily="18" charset="0"/>
                          </a:rPr>
                          <m:t>  </m:t>
                        </m:r>
                        <m:r>
                          <a:rPr lang="el-GR" b="1" i="1">
                            <a:solidFill>
                              <a:srgbClr val="C00000"/>
                            </a:solidFill>
                            <a:latin typeface="Cambria Math" panose="02040503050406030204" pitchFamily="18" charset="0"/>
                          </a:rPr>
                          <m:t>𝜡</m:t>
                        </m:r>
                      </m:e>
                      <m:sub>
                        <m:r>
                          <a:rPr lang="el-GR" b="1" i="1">
                            <a:solidFill>
                              <a:srgbClr val="C00000"/>
                            </a:solidFill>
                            <a:latin typeface="Cambria Math" panose="02040503050406030204" pitchFamily="18" charset="0"/>
                          </a:rPr>
                          <m:t>𝟏</m:t>
                        </m:r>
                        <m:r>
                          <a:rPr lang="el-GR" b="1" i="1">
                            <a:solidFill>
                              <a:srgbClr val="C00000"/>
                            </a:solidFill>
                            <a:latin typeface="Cambria Math" panose="02040503050406030204" pitchFamily="18" charset="0"/>
                          </a:rPr>
                          <m:t>−</m:t>
                        </m:r>
                        <m:r>
                          <a:rPr lang="el-GR" b="1" i="1">
                            <a:solidFill>
                              <a:srgbClr val="C00000"/>
                            </a:solidFill>
                            <a:latin typeface="Cambria Math" panose="02040503050406030204" pitchFamily="18" charset="0"/>
                          </a:rPr>
                          <m:t>𝜶</m:t>
                        </m:r>
                        <m:r>
                          <a:rPr lang="el-GR" b="1" i="1">
                            <a:solidFill>
                              <a:srgbClr val="C00000"/>
                            </a:solidFill>
                            <a:latin typeface="Cambria Math" panose="02040503050406030204" pitchFamily="18" charset="0"/>
                          </a:rPr>
                          <m:t>/</m:t>
                        </m:r>
                        <m:r>
                          <a:rPr lang="el-GR" b="1" i="1">
                            <a:solidFill>
                              <a:srgbClr val="C00000"/>
                            </a:solidFill>
                            <a:latin typeface="Cambria Math" panose="02040503050406030204" pitchFamily="18" charset="0"/>
                          </a:rPr>
                          <m:t>𝟐</m:t>
                        </m:r>
                      </m:sub>
                    </m:sSub>
                  </m:oMath>
                </a14:m>
                <a:endParaRPr lang="el-GR" b="1" dirty="0" smtClean="0"/>
              </a:p>
              <a:p>
                <a:endParaRPr lang="el-GR" b="1" dirty="0"/>
              </a:p>
              <a:p>
                <a:endParaRPr lang="el-GR" b="1" dirty="0"/>
              </a:p>
            </p:txBody>
          </p:sp>
        </mc:Choice>
        <mc:Fallback>
          <p:sp>
            <p:nvSpPr>
              <p:cNvPr id="3" name="TextBox 2"/>
              <p:cNvSpPr txBox="1">
                <a:spLocks noRot="1" noChangeAspect="1" noMove="1" noResize="1" noEditPoints="1" noAdjustHandles="1" noChangeArrowheads="1" noChangeShapeType="1" noTextEdit="1"/>
              </p:cNvSpPr>
              <p:nvPr/>
            </p:nvSpPr>
            <p:spPr>
              <a:xfrm>
                <a:off x="0" y="-171400"/>
                <a:ext cx="9144000" cy="1594539"/>
              </a:xfrm>
              <a:prstGeom prst="rect">
                <a:avLst/>
              </a:prstGeom>
              <a:blipFill rotWithShape="0">
                <a:blip r:embed="rId3"/>
                <a:stretch>
                  <a:fillRect l="-932" t="-2662"/>
                </a:stretch>
              </a:blipFill>
              <a:ln w="12700">
                <a:solidFill>
                  <a:srgbClr val="C00000"/>
                </a:solidFill>
              </a:ln>
            </p:spPr>
            <p:txBody>
              <a:bodyPr/>
              <a:lstStyle/>
              <a:p>
                <a:r>
                  <a:rPr lang="el-GR">
                    <a:noFill/>
                  </a:rPr>
                  <a:t> </a:t>
                </a:r>
              </a:p>
            </p:txBody>
          </p:sp>
        </mc:Fallback>
      </mc:AlternateContent>
      <p:cxnSp>
        <p:nvCxnSpPr>
          <p:cNvPr id="5" name="Ευθύγραμμο βέλος σύνδεσης 4"/>
          <p:cNvCxnSpPr/>
          <p:nvPr/>
        </p:nvCxnSpPr>
        <p:spPr>
          <a:xfrm flipH="1">
            <a:off x="7596336" y="4725144"/>
            <a:ext cx="432048" cy="5760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xmlns="" val="167592826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251521" y="188640"/>
            <a:ext cx="8280920" cy="6336704"/>
          </a:xfrm>
          <a:prstGeom prst="rect">
            <a:avLst/>
          </a:prstGeom>
        </p:spPr>
      </p:pic>
    </p:spTree>
    <p:extLst>
      <p:ext uri="{BB962C8B-B14F-4D97-AF65-F5344CB8AC3E}">
        <p14:creationId xmlns:p14="http://schemas.microsoft.com/office/powerpoint/2010/main" xmlns="" val="391343655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0"/>
            <a:ext cx="9036496" cy="6858000"/>
          </a:xfrm>
          <a:prstGeom prst="rect">
            <a:avLst/>
          </a:prstGeom>
        </p:spPr>
      </p:pic>
    </p:spTree>
    <p:extLst>
      <p:ext uri="{BB962C8B-B14F-4D97-AF65-F5344CB8AC3E}">
        <p14:creationId xmlns:p14="http://schemas.microsoft.com/office/powerpoint/2010/main" xmlns="" val="61786390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09537" y="116632"/>
            <a:ext cx="8924925" cy="6741367"/>
          </a:xfrm>
          <a:prstGeom prst="rect">
            <a:avLst/>
          </a:prstGeom>
        </p:spPr>
      </p:pic>
    </p:spTree>
    <p:extLst>
      <p:ext uri="{BB962C8B-B14F-4D97-AF65-F5344CB8AC3E}">
        <p14:creationId xmlns:p14="http://schemas.microsoft.com/office/powerpoint/2010/main" xmlns="" val="1538599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Ορθογώνιο"/>
          <p:cNvSpPr/>
          <p:nvPr/>
        </p:nvSpPr>
        <p:spPr>
          <a:xfrm>
            <a:off x="1403648" y="548680"/>
            <a:ext cx="4804264" cy="584775"/>
          </a:xfrm>
          <a:prstGeom prst="rect">
            <a:avLst/>
          </a:prstGeom>
        </p:spPr>
        <p:txBody>
          <a:bodyPr wrap="none">
            <a:spAutoFit/>
          </a:bodyPr>
          <a:lstStyle/>
          <a:p>
            <a:r>
              <a:rPr lang="en-US" sz="3200" b="1" dirty="0" smtClean="0">
                <a:solidFill>
                  <a:srgbClr val="C00000"/>
                </a:solidFill>
              </a:rPr>
              <a:t>B</a:t>
            </a:r>
            <a:r>
              <a:rPr lang="el-GR" sz="3200" b="1" dirty="0" smtClean="0">
                <a:solidFill>
                  <a:srgbClr val="C00000"/>
                </a:solidFill>
              </a:rPr>
              <a:t>ασική αρχή απαρίθμησης</a:t>
            </a:r>
            <a:endParaRPr lang="el-GR" sz="3200" b="1" dirty="0">
              <a:solidFill>
                <a:srgbClr val="C00000"/>
              </a:solidFill>
            </a:endParaRPr>
          </a:p>
        </p:txBody>
      </p:sp>
      <p:sp>
        <p:nvSpPr>
          <p:cNvPr id="3" name="2 - Ορθογώνιο"/>
          <p:cNvSpPr/>
          <p:nvPr/>
        </p:nvSpPr>
        <p:spPr>
          <a:xfrm>
            <a:off x="539552" y="1268760"/>
            <a:ext cx="7632848" cy="3693319"/>
          </a:xfrm>
          <a:prstGeom prst="rect">
            <a:avLst/>
          </a:prstGeom>
        </p:spPr>
        <p:txBody>
          <a:bodyPr wrap="square">
            <a:spAutoFit/>
          </a:bodyPr>
          <a:lstStyle/>
          <a:p>
            <a:pPr>
              <a:lnSpc>
                <a:spcPct val="150000"/>
              </a:lnSpc>
            </a:pPr>
            <a:r>
              <a:rPr lang="el-GR" sz="2000" dirty="0" smtClean="0"/>
              <a:t>Έστω ότι μια διαδικασία μπορεί να πραγματοποιηθεί σε ν διαδοχικές φάσεις </a:t>
            </a:r>
            <a:r>
              <a:rPr lang="el-GR" sz="2000" b="1" i="1" dirty="0" smtClean="0">
                <a:solidFill>
                  <a:srgbClr val="C00000"/>
                </a:solidFill>
              </a:rPr>
              <a:t>φ</a:t>
            </a:r>
            <a:r>
              <a:rPr lang="el-GR" sz="2000" b="1" baseline="-25000" dirty="0" smtClean="0">
                <a:solidFill>
                  <a:srgbClr val="C00000"/>
                </a:solidFill>
              </a:rPr>
              <a:t>1</a:t>
            </a:r>
            <a:r>
              <a:rPr lang="el-GR" sz="2000" b="1" dirty="0" smtClean="0">
                <a:solidFill>
                  <a:srgbClr val="C00000"/>
                </a:solidFill>
              </a:rPr>
              <a:t>, </a:t>
            </a:r>
            <a:r>
              <a:rPr lang="el-GR" sz="2000" b="1" i="1" dirty="0" smtClean="0">
                <a:solidFill>
                  <a:srgbClr val="C00000"/>
                </a:solidFill>
              </a:rPr>
              <a:t>φ</a:t>
            </a:r>
            <a:r>
              <a:rPr lang="el-GR" sz="2000" b="1" baseline="-25000" dirty="0" smtClean="0">
                <a:solidFill>
                  <a:srgbClr val="C00000"/>
                </a:solidFill>
              </a:rPr>
              <a:t>2</a:t>
            </a:r>
            <a:r>
              <a:rPr lang="el-GR" sz="2000" b="1" dirty="0" smtClean="0">
                <a:solidFill>
                  <a:srgbClr val="C00000"/>
                </a:solidFill>
              </a:rPr>
              <a:t> ,..., </a:t>
            </a:r>
            <a:r>
              <a:rPr lang="el-GR" sz="2000" b="1" i="1" dirty="0" smtClean="0">
                <a:solidFill>
                  <a:srgbClr val="C00000"/>
                </a:solidFill>
              </a:rPr>
              <a:t>φ</a:t>
            </a:r>
            <a:r>
              <a:rPr lang="el-GR" sz="2000" b="1" baseline="-25000" dirty="0" smtClean="0">
                <a:solidFill>
                  <a:srgbClr val="C00000"/>
                </a:solidFill>
              </a:rPr>
              <a:t>ν</a:t>
            </a:r>
            <a:r>
              <a:rPr lang="el-GR" sz="2000" b="1" dirty="0" smtClean="0">
                <a:solidFill>
                  <a:srgbClr val="C00000"/>
                </a:solidFill>
              </a:rPr>
              <a:t>. </a:t>
            </a:r>
          </a:p>
          <a:p>
            <a:pPr>
              <a:lnSpc>
                <a:spcPct val="150000"/>
              </a:lnSpc>
            </a:pPr>
            <a:r>
              <a:rPr lang="el-GR" sz="2000" dirty="0" smtClean="0"/>
              <a:t>Αν η </a:t>
            </a:r>
            <a:r>
              <a:rPr lang="el-GR" sz="2000" b="1" dirty="0" smtClean="0">
                <a:solidFill>
                  <a:srgbClr val="C00000"/>
                </a:solidFill>
              </a:rPr>
              <a:t>φάση </a:t>
            </a:r>
            <a:r>
              <a:rPr lang="el-GR" sz="2000" b="1" i="1" dirty="0" smtClean="0">
                <a:solidFill>
                  <a:srgbClr val="C00000"/>
                </a:solidFill>
              </a:rPr>
              <a:t>φ</a:t>
            </a:r>
            <a:r>
              <a:rPr lang="el-GR" sz="2000" b="1" baseline="-25000" dirty="0" smtClean="0">
                <a:solidFill>
                  <a:srgbClr val="C00000"/>
                </a:solidFill>
              </a:rPr>
              <a:t>1</a:t>
            </a:r>
            <a:r>
              <a:rPr lang="el-GR" sz="2000" dirty="0" smtClean="0"/>
              <a:t> μπορεί να πραγματοποιηθεί με </a:t>
            </a:r>
            <a:r>
              <a:rPr lang="el-GR" sz="2000" b="1" i="1" dirty="0" smtClean="0">
                <a:solidFill>
                  <a:srgbClr val="C00000"/>
                </a:solidFill>
              </a:rPr>
              <a:t>κ</a:t>
            </a:r>
            <a:r>
              <a:rPr lang="el-GR" sz="2000" b="1" baseline="-25000" dirty="0" smtClean="0">
                <a:solidFill>
                  <a:srgbClr val="C00000"/>
                </a:solidFill>
              </a:rPr>
              <a:t>1</a:t>
            </a:r>
            <a:r>
              <a:rPr lang="el-GR" sz="2000" b="1" dirty="0" smtClean="0">
                <a:solidFill>
                  <a:srgbClr val="C00000"/>
                </a:solidFill>
              </a:rPr>
              <a:t> τρόπους </a:t>
            </a:r>
            <a:r>
              <a:rPr lang="el-GR" sz="2000" dirty="0" smtClean="0"/>
              <a:t>και για καθέναν από αυτούς η </a:t>
            </a:r>
            <a:r>
              <a:rPr lang="el-GR" sz="2000" b="1" dirty="0" smtClean="0">
                <a:solidFill>
                  <a:srgbClr val="C00000"/>
                </a:solidFill>
              </a:rPr>
              <a:t>φάση </a:t>
            </a:r>
            <a:r>
              <a:rPr lang="el-GR" sz="2000" b="1" i="1" dirty="0" smtClean="0">
                <a:solidFill>
                  <a:srgbClr val="C00000"/>
                </a:solidFill>
              </a:rPr>
              <a:t>φ</a:t>
            </a:r>
            <a:r>
              <a:rPr lang="el-GR" sz="2000" baseline="-25000" dirty="0" smtClean="0"/>
              <a:t>2</a:t>
            </a:r>
            <a:r>
              <a:rPr lang="el-GR" sz="2000" dirty="0" smtClean="0"/>
              <a:t> μπορεί να πραγματοποιηθεί με </a:t>
            </a:r>
            <a:r>
              <a:rPr lang="el-GR" sz="2000" b="1" i="1" dirty="0" smtClean="0">
                <a:solidFill>
                  <a:srgbClr val="C00000"/>
                </a:solidFill>
              </a:rPr>
              <a:t>κ</a:t>
            </a:r>
            <a:r>
              <a:rPr lang="el-GR" sz="2000" b="1" baseline="-25000" dirty="0" smtClean="0">
                <a:solidFill>
                  <a:srgbClr val="C00000"/>
                </a:solidFill>
              </a:rPr>
              <a:t>2</a:t>
            </a:r>
            <a:r>
              <a:rPr lang="el-GR" sz="2000" dirty="0" smtClean="0"/>
              <a:t> τρόπους ,…, και για καθέναν από όλους αυτούς τους τρόπους η </a:t>
            </a:r>
            <a:r>
              <a:rPr lang="el-GR" sz="2000" b="1" dirty="0" smtClean="0">
                <a:solidFill>
                  <a:srgbClr val="C00000"/>
                </a:solidFill>
              </a:rPr>
              <a:t>φάση </a:t>
            </a:r>
            <a:r>
              <a:rPr lang="el-GR" sz="2000" b="1" i="1" dirty="0" smtClean="0">
                <a:solidFill>
                  <a:srgbClr val="C00000"/>
                </a:solidFill>
              </a:rPr>
              <a:t>φ</a:t>
            </a:r>
            <a:r>
              <a:rPr lang="el-GR" sz="2000" b="1" baseline="-25000" dirty="0" smtClean="0">
                <a:solidFill>
                  <a:srgbClr val="C00000"/>
                </a:solidFill>
              </a:rPr>
              <a:t>ν</a:t>
            </a:r>
            <a:r>
              <a:rPr lang="el-GR" sz="2000" dirty="0" smtClean="0"/>
              <a:t> μπορεί να πραγματοποιηθεί με</a:t>
            </a:r>
            <a:r>
              <a:rPr lang="el-GR" sz="2000" b="1" dirty="0" smtClean="0">
                <a:solidFill>
                  <a:srgbClr val="C00000"/>
                </a:solidFill>
              </a:rPr>
              <a:t> </a:t>
            </a:r>
            <a:r>
              <a:rPr lang="el-GR" sz="2000" b="1" i="1" dirty="0" err="1" smtClean="0">
                <a:solidFill>
                  <a:srgbClr val="C00000"/>
                </a:solidFill>
              </a:rPr>
              <a:t>κ</a:t>
            </a:r>
            <a:r>
              <a:rPr lang="el-GR" sz="2000" b="1" baseline="-25000" dirty="0" err="1" smtClean="0">
                <a:solidFill>
                  <a:srgbClr val="C00000"/>
                </a:solidFill>
              </a:rPr>
              <a:t>ν</a:t>
            </a:r>
            <a:r>
              <a:rPr lang="el-GR" sz="2000" dirty="0" smtClean="0"/>
              <a:t> τρόπους τότε</a:t>
            </a:r>
            <a:r>
              <a:rPr lang="en-US" sz="2000" dirty="0" smtClean="0"/>
              <a:t>:</a:t>
            </a:r>
          </a:p>
          <a:p>
            <a:pPr>
              <a:lnSpc>
                <a:spcPct val="150000"/>
              </a:lnSpc>
            </a:pPr>
            <a:endParaRPr lang="en-US" sz="2000" dirty="0" smtClean="0"/>
          </a:p>
          <a:p>
            <a:r>
              <a:rPr lang="en-US" sz="2400" dirty="0" smtClean="0"/>
              <a:t>H </a:t>
            </a:r>
            <a:r>
              <a:rPr lang="el-GR" sz="2400" dirty="0" smtClean="0"/>
              <a:t>διαδικασία αυτή μπορεί να πραγματοποιηθεί.</a:t>
            </a:r>
            <a:endParaRPr lang="el-GR" sz="2400" dirty="0"/>
          </a:p>
        </p:txBody>
      </p:sp>
      <p:sp>
        <p:nvSpPr>
          <p:cNvPr id="4" name="3 - Ορθογώνιο"/>
          <p:cNvSpPr/>
          <p:nvPr/>
        </p:nvSpPr>
        <p:spPr>
          <a:xfrm>
            <a:off x="2195736" y="5229200"/>
            <a:ext cx="3513911" cy="461665"/>
          </a:xfrm>
          <a:prstGeom prst="rect">
            <a:avLst/>
          </a:prstGeom>
        </p:spPr>
        <p:txBody>
          <a:bodyPr wrap="none">
            <a:spAutoFit/>
          </a:bodyPr>
          <a:lstStyle/>
          <a:p>
            <a:r>
              <a:rPr lang="el-GR" sz="2400" b="1" dirty="0" smtClean="0">
                <a:solidFill>
                  <a:srgbClr val="C00000"/>
                </a:solidFill>
              </a:rPr>
              <a:t>Με</a:t>
            </a:r>
            <a:r>
              <a:rPr lang="en-US" sz="2400" b="1" dirty="0" smtClean="0">
                <a:solidFill>
                  <a:srgbClr val="C00000"/>
                </a:solidFill>
              </a:rPr>
              <a:t>: </a:t>
            </a:r>
            <a:r>
              <a:rPr lang="el-GR" sz="2400" b="1" dirty="0" smtClean="0">
                <a:solidFill>
                  <a:srgbClr val="C00000"/>
                </a:solidFill>
              </a:rPr>
              <a:t> </a:t>
            </a:r>
            <a:r>
              <a:rPr lang="el-GR" sz="2400" b="1" i="1" dirty="0" smtClean="0">
                <a:solidFill>
                  <a:srgbClr val="C00000"/>
                </a:solidFill>
              </a:rPr>
              <a:t>κ</a:t>
            </a:r>
            <a:r>
              <a:rPr lang="el-GR" sz="2400" b="1" baseline="-25000" dirty="0" smtClean="0">
                <a:solidFill>
                  <a:srgbClr val="C00000"/>
                </a:solidFill>
              </a:rPr>
              <a:t>1</a:t>
            </a:r>
            <a:r>
              <a:rPr lang="el-GR" sz="2400" b="1" dirty="0" smtClean="0">
                <a:solidFill>
                  <a:srgbClr val="C00000"/>
                </a:solidFill>
              </a:rPr>
              <a:t> · </a:t>
            </a:r>
            <a:r>
              <a:rPr lang="el-GR" sz="2400" b="1" i="1" dirty="0" smtClean="0">
                <a:solidFill>
                  <a:srgbClr val="C00000"/>
                </a:solidFill>
              </a:rPr>
              <a:t>κ</a:t>
            </a:r>
            <a:r>
              <a:rPr lang="el-GR" sz="2400" b="1" baseline="-25000" dirty="0" smtClean="0">
                <a:solidFill>
                  <a:srgbClr val="C00000"/>
                </a:solidFill>
              </a:rPr>
              <a:t>2</a:t>
            </a:r>
            <a:r>
              <a:rPr lang="el-GR" sz="2400" b="1" dirty="0" smtClean="0">
                <a:solidFill>
                  <a:srgbClr val="C00000"/>
                </a:solidFill>
              </a:rPr>
              <a:t> </a:t>
            </a:r>
            <a:r>
              <a:rPr lang="en-US" sz="2400" b="1" dirty="0" smtClean="0">
                <a:solidFill>
                  <a:srgbClr val="C00000"/>
                </a:solidFill>
              </a:rPr>
              <a:t>….</a:t>
            </a:r>
            <a:r>
              <a:rPr lang="el-GR" sz="2400" b="1" dirty="0" smtClean="0">
                <a:solidFill>
                  <a:srgbClr val="C00000"/>
                </a:solidFill>
              </a:rPr>
              <a:t> </a:t>
            </a:r>
            <a:r>
              <a:rPr lang="el-GR" sz="2400" b="1" i="1" dirty="0" err="1" smtClean="0">
                <a:solidFill>
                  <a:srgbClr val="C00000"/>
                </a:solidFill>
              </a:rPr>
              <a:t>κ</a:t>
            </a:r>
            <a:r>
              <a:rPr lang="el-GR" sz="2400" b="1" baseline="-25000" dirty="0" err="1" smtClean="0">
                <a:solidFill>
                  <a:srgbClr val="C00000"/>
                </a:solidFill>
              </a:rPr>
              <a:t>ν</a:t>
            </a:r>
            <a:r>
              <a:rPr lang="el-GR" sz="2400" b="1" dirty="0" smtClean="0">
                <a:solidFill>
                  <a:srgbClr val="C00000"/>
                </a:solidFill>
              </a:rPr>
              <a:t> </a:t>
            </a:r>
            <a:r>
              <a:rPr lang="en-US" sz="2400" b="1" dirty="0" smtClean="0">
                <a:solidFill>
                  <a:srgbClr val="C00000"/>
                </a:solidFill>
              </a:rPr>
              <a:t>  </a:t>
            </a:r>
            <a:r>
              <a:rPr lang="el-GR" sz="2400" b="1" dirty="0" smtClean="0">
                <a:solidFill>
                  <a:srgbClr val="C00000"/>
                </a:solidFill>
              </a:rPr>
              <a:t>τρόπους</a:t>
            </a:r>
            <a:endParaRPr lang="el-GR" sz="2400" b="1" dirty="0">
              <a:solidFill>
                <a:srgbClr val="C00000"/>
              </a:solidFill>
            </a:endParaRPr>
          </a:p>
        </p:txBody>
      </p:sp>
      <p:sp>
        <p:nvSpPr>
          <p:cNvPr id="6" name="Θέση αριθμού διαφάνειας 5"/>
          <p:cNvSpPr>
            <a:spLocks noGrp="1"/>
          </p:cNvSpPr>
          <p:nvPr>
            <p:ph type="sldNum" sz="quarter" idx="12"/>
          </p:nvPr>
        </p:nvSpPr>
        <p:spPr/>
        <p:txBody>
          <a:bodyPr/>
          <a:lstStyle/>
          <a:p>
            <a:fld id="{FC53442B-9059-4995-AD00-11B44EEE6C23}" type="slidenum">
              <a:rPr lang="en-US" altLang="el-GR" smtClean="0">
                <a:solidFill>
                  <a:srgbClr val="000000"/>
                </a:solidFill>
              </a:rPr>
              <a:pPr/>
              <a:t>17</a:t>
            </a:fld>
            <a:endParaRPr lang="en-US" altLang="el-GR">
              <a:solidFill>
                <a:srgbClr val="000000"/>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323529" y="116633"/>
            <a:ext cx="8208911" cy="6840760"/>
          </a:xfrm>
          <a:prstGeom prst="rect">
            <a:avLst/>
          </a:prstGeom>
        </p:spPr>
      </p:pic>
    </p:spTree>
    <p:extLst>
      <p:ext uri="{BB962C8B-B14F-4D97-AF65-F5344CB8AC3E}">
        <p14:creationId xmlns:p14="http://schemas.microsoft.com/office/powerpoint/2010/main" xmlns="" val="175710676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5"/>
          <p:cNvSpPr>
            <a:spLocks noGrp="1" noChangeArrowheads="1"/>
          </p:cNvSpPr>
          <p:nvPr>
            <p:ph type="body" sz="half" idx="1"/>
          </p:nvPr>
        </p:nvSpPr>
        <p:spPr>
          <a:xfrm>
            <a:off x="250825" y="150813"/>
            <a:ext cx="8713788" cy="6446837"/>
          </a:xfrm>
        </p:spPr>
        <p:txBody>
          <a:bodyPr/>
          <a:lstStyle/>
          <a:p>
            <a:pPr algn="just"/>
            <a:r>
              <a:rPr lang="el-GR" altLang="el-GR" dirty="0"/>
              <a:t>Έστω ότι η παραγωγή μιας βιομηχανίας γαλακτομικών είναι 100.000 κύπελλα κρέμας (ημερήσια). Για να εκτιμηθεί το μέσο βάρος κάθε κυπέλλου, λαμβάνεται ένα τυχαίο δείγμα 400 κυπέλλων. Από προηγούμενες δειγματοληψίες είναι γνωστό ότι η τυπική απόκλιση είναι σ=9 γραμμάρια. Το δείγμα έδωσε μέσο βάρος 		. Υποθέτοντας ότι το βάρος κάθε κυπέλλου κρέμας ακολουθεί την κανονική κατανομή, να υπολογιστεί ένα 95% </a:t>
            </a:r>
            <a:r>
              <a:rPr lang="el-GR" altLang="el-GR" dirty="0" err="1"/>
              <a:t>δ.ε</a:t>
            </a:r>
            <a:r>
              <a:rPr lang="el-GR" altLang="el-GR" dirty="0"/>
              <a:t>. για τον πραγματικό μέσο </a:t>
            </a:r>
            <a:r>
              <a:rPr lang="el-GR" altLang="el-GR" u="sng" dirty="0" smtClean="0"/>
              <a:t>μ</a:t>
            </a:r>
            <a:r>
              <a:rPr lang="el-GR" altLang="el-GR" dirty="0" smtClean="0"/>
              <a:t> </a:t>
            </a:r>
            <a:r>
              <a:rPr lang="el-GR" altLang="el-GR" dirty="0"/>
              <a:t>των 100.000 κυπέλλων κρέμας.</a:t>
            </a:r>
          </a:p>
        </p:txBody>
      </p:sp>
      <p:graphicFrame>
        <p:nvGraphicFramePr>
          <p:cNvPr id="10248" name="Object 8"/>
          <p:cNvGraphicFramePr>
            <a:graphicFrameLocks noGrp="1" noChangeAspect="1"/>
          </p:cNvGraphicFramePr>
          <p:nvPr>
            <p:ph sz="quarter" idx="2"/>
          </p:nvPr>
        </p:nvGraphicFramePr>
        <p:xfrm>
          <a:off x="4208463" y="3532188"/>
          <a:ext cx="1658937" cy="617537"/>
        </p:xfrm>
        <a:graphic>
          <a:graphicData uri="http://schemas.openxmlformats.org/presentationml/2006/ole">
            <p:oleObj spid="_x0000_s49210" name="Equation" r:id="rId3" imgW="710640" imgH="254520" progId="">
              <p:embed/>
            </p:oleObj>
          </a:graphicData>
        </a:graphic>
      </p:graphicFrame>
    </p:spTree>
    <p:extLst>
      <p:ext uri="{BB962C8B-B14F-4D97-AF65-F5344CB8AC3E}">
        <p14:creationId xmlns:p14="http://schemas.microsoft.com/office/powerpoint/2010/main" xmlns="" val="52703785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528" y="752652"/>
            <a:ext cx="8712968" cy="5401479"/>
          </a:xfrm>
          <a:prstGeom prst="rect">
            <a:avLst/>
          </a:prstGeom>
          <a:noFill/>
        </p:spPr>
        <p:txBody>
          <a:bodyPr wrap="square" rtlCol="0">
            <a:spAutoFit/>
          </a:bodyPr>
          <a:lstStyle/>
          <a:p>
            <a:pPr>
              <a:lnSpc>
                <a:spcPct val="150000"/>
              </a:lnSpc>
            </a:pPr>
            <a:r>
              <a:rPr lang="el-GR" sz="2800" b="1" u="sng" dirty="0" smtClean="0">
                <a:solidFill>
                  <a:srgbClr val="AFF73B"/>
                </a:solidFill>
              </a:rPr>
              <a:t>ΣΧΟΛΙΑ</a:t>
            </a:r>
            <a:endParaRPr lang="en-US" sz="2800" b="1" u="sng" dirty="0" smtClean="0">
              <a:solidFill>
                <a:srgbClr val="AFF73B"/>
              </a:solidFill>
            </a:endParaRPr>
          </a:p>
          <a:p>
            <a:pPr>
              <a:lnSpc>
                <a:spcPct val="150000"/>
              </a:lnSpc>
            </a:pPr>
            <a:r>
              <a:rPr lang="el-GR" sz="2000" i="1" dirty="0" smtClean="0"/>
              <a:t>Εδώ  έχουμε  δείγμα </a:t>
            </a:r>
            <a:r>
              <a:rPr lang="el-GR" sz="2000" i="1" dirty="0"/>
              <a:t>με μέγεθος </a:t>
            </a:r>
            <a:r>
              <a:rPr lang="en-US" sz="2000" b="1" i="1" dirty="0"/>
              <a:t>n</a:t>
            </a:r>
            <a:r>
              <a:rPr lang="en-US" sz="2000" i="1" dirty="0"/>
              <a:t>=400 </a:t>
            </a:r>
            <a:r>
              <a:rPr lang="el-GR" sz="2000" i="1" dirty="0" smtClean="0"/>
              <a:t> από ένα πληθυσμό </a:t>
            </a:r>
            <a:r>
              <a:rPr lang="el-GR" sz="2000" i="1" dirty="0" smtClean="0">
                <a:solidFill>
                  <a:srgbClr val="AFF73B"/>
                </a:solidFill>
              </a:rPr>
              <a:t>(ΔΕΝ ΜΑΣ ΕΝΔΙΑΦΕΡΕΙ ΤΟ ΜΕΓΕΘΟΣ ΤΟΥ ΠΛΗΘΥΣΜΟΥ</a:t>
            </a:r>
            <a:r>
              <a:rPr lang="en-US" sz="2000" i="1" dirty="0" smtClean="0">
                <a:solidFill>
                  <a:srgbClr val="AFF73B"/>
                </a:solidFill>
              </a:rPr>
              <a:t> 100.000 )</a:t>
            </a:r>
            <a:r>
              <a:rPr lang="en-US" sz="2000" i="1" dirty="0" smtClean="0"/>
              <a:t>. </a:t>
            </a:r>
            <a:r>
              <a:rPr lang="el-GR" sz="2000" i="1" dirty="0" smtClean="0"/>
              <a:t>Συνεπώς  σύμφωνα με το </a:t>
            </a:r>
            <a:r>
              <a:rPr lang="el-GR" sz="2000" b="1" i="1" dirty="0" smtClean="0"/>
              <a:t>Κεντρικό Οριακό Θεώρημα</a:t>
            </a:r>
            <a:r>
              <a:rPr lang="el-GR" sz="2000" i="1" dirty="0" smtClean="0"/>
              <a:t> δεν ενδιαφέρει η κατανομή του πληθυσμού. Άρα η κατανομή  των μέσων θα </a:t>
            </a:r>
            <a:r>
              <a:rPr lang="el-GR" sz="2000" i="1" dirty="0"/>
              <a:t> </a:t>
            </a:r>
            <a:r>
              <a:rPr lang="el-GR" sz="2000" i="1" dirty="0" smtClean="0"/>
              <a:t>είναι κανονική με μέσο  </a:t>
            </a:r>
            <a:r>
              <a:rPr lang="el-GR" sz="2400" b="1" i="1" dirty="0" smtClean="0"/>
              <a:t>μ</a:t>
            </a:r>
            <a:r>
              <a:rPr lang="el-GR" sz="2000" i="1" dirty="0" smtClean="0"/>
              <a:t> Και τυπική απόκλιση</a:t>
            </a:r>
            <a:endParaRPr lang="en-US" sz="2000" i="1" dirty="0" smtClean="0"/>
          </a:p>
          <a:p>
            <a:pPr>
              <a:lnSpc>
                <a:spcPct val="150000"/>
              </a:lnSpc>
            </a:pPr>
            <a:endParaRPr lang="el-GR" dirty="0"/>
          </a:p>
          <a:p>
            <a:pPr>
              <a:lnSpc>
                <a:spcPct val="150000"/>
              </a:lnSpc>
            </a:pPr>
            <a:r>
              <a:rPr lang="el-GR" sz="2400" b="1" dirty="0" smtClean="0"/>
              <a:t>Το επίπεδο εμπιστοσύνης  </a:t>
            </a:r>
            <a:r>
              <a:rPr lang="el-GR" sz="2400" dirty="0" smtClean="0"/>
              <a:t>ή  αλλιώς </a:t>
            </a:r>
            <a:r>
              <a:rPr lang="el-GR" sz="2400" b="1" dirty="0" smtClean="0"/>
              <a:t>ο βαθμός αξιοπιστία</a:t>
            </a:r>
            <a:r>
              <a:rPr lang="el-GR" sz="2400" dirty="0" smtClean="0"/>
              <a:t>ς δίδεται 95%. Συνεπώς  η </a:t>
            </a:r>
            <a:r>
              <a:rPr lang="el-GR" sz="2400" b="1" dirty="0" smtClean="0"/>
              <a:t>αβεβαιότητα </a:t>
            </a:r>
            <a:r>
              <a:rPr lang="el-GR" sz="2400" dirty="0" smtClean="0"/>
              <a:t> α = 1- 95% = 5%</a:t>
            </a:r>
          </a:p>
          <a:p>
            <a:endParaRPr lang="el-GR" sz="2400" dirty="0"/>
          </a:p>
          <a:p>
            <a:r>
              <a:rPr lang="el-GR" sz="2400" b="1" dirty="0" smtClean="0">
                <a:solidFill>
                  <a:srgbClr val="ADF729"/>
                </a:solidFill>
              </a:rPr>
              <a:t>Άρα   1-α =  95%   α = 0,05  και  α/2 = 0.025</a:t>
            </a:r>
            <a:endParaRPr lang="el-GR" sz="2400" b="1" dirty="0">
              <a:solidFill>
                <a:srgbClr val="ADF729"/>
              </a:solidFill>
            </a:endParaRPr>
          </a:p>
        </p:txBody>
      </p:sp>
      <mc:AlternateContent xmlns:mc="http://schemas.openxmlformats.org/markup-compatibility/2006">
        <mc:Choice xmlns:a14="http://schemas.microsoft.com/office/drawing/2010/main" xmlns="" Requires="a14">
          <p:sp>
            <p:nvSpPr>
              <p:cNvPr id="7" name="TextBox 6"/>
              <p:cNvSpPr txBox="1"/>
              <p:nvPr/>
            </p:nvSpPr>
            <p:spPr>
              <a:xfrm>
                <a:off x="2411760" y="3356992"/>
                <a:ext cx="405687" cy="587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1" i="1" smtClean="0">
                              <a:latin typeface="Cambria Math" panose="02040503050406030204" pitchFamily="18" charset="0"/>
                            </a:rPr>
                          </m:ctrlPr>
                        </m:fPr>
                        <m:num>
                          <m:r>
                            <a:rPr lang="el-GR" sz="2000" b="1" i="1" smtClean="0">
                              <a:latin typeface="Cambria Math" panose="02040503050406030204" pitchFamily="18" charset="0"/>
                            </a:rPr>
                            <m:t>𝝈</m:t>
                          </m:r>
                        </m:num>
                        <m:den>
                          <m:rad>
                            <m:radPr>
                              <m:degHide m:val="on"/>
                              <m:ctrlPr>
                                <a:rPr lang="en-US" sz="2000" b="1" i="1" smtClean="0">
                                  <a:latin typeface="Cambria Math" panose="02040503050406030204" pitchFamily="18" charset="0"/>
                                </a:rPr>
                              </m:ctrlPr>
                            </m:radPr>
                            <m:deg/>
                            <m:e>
                              <m:r>
                                <a:rPr lang="en-US" sz="2000" b="1" i="1" smtClean="0">
                                  <a:latin typeface="Cambria Math" panose="02040503050406030204" pitchFamily="18" charset="0"/>
                                </a:rPr>
                                <m:t>𝒏</m:t>
                              </m:r>
                            </m:e>
                          </m:rad>
                        </m:den>
                      </m:f>
                    </m:oMath>
                  </m:oMathPara>
                </a14:m>
                <a:endParaRPr lang="el-GR" b="1" dirty="0"/>
              </a:p>
            </p:txBody>
          </p:sp>
        </mc:Choice>
        <mc:Fallback>
          <p:sp>
            <p:nvSpPr>
              <p:cNvPr id="7" name="TextBox 6"/>
              <p:cNvSpPr txBox="1">
                <a:spLocks noRot="1" noChangeAspect="1" noMove="1" noResize="1" noEditPoints="1" noAdjustHandles="1" noChangeArrowheads="1" noChangeShapeType="1" noTextEdit="1"/>
              </p:cNvSpPr>
              <p:nvPr/>
            </p:nvSpPr>
            <p:spPr>
              <a:xfrm>
                <a:off x="2411760" y="3356992"/>
                <a:ext cx="405687" cy="587084"/>
              </a:xfrm>
              <a:prstGeom prst="rect">
                <a:avLst/>
              </a:prstGeom>
              <a:blipFill rotWithShape="0">
                <a:blip r:embed="rId2"/>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xmlns="" val="288530111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Ομάδα 11"/>
          <p:cNvGrpSpPr/>
          <p:nvPr/>
        </p:nvGrpSpPr>
        <p:grpSpPr>
          <a:xfrm>
            <a:off x="128863" y="232590"/>
            <a:ext cx="8856984" cy="6103265"/>
            <a:chOff x="128863" y="232590"/>
            <a:chExt cx="8856984" cy="6103265"/>
          </a:xfrm>
        </p:grpSpPr>
        <p:grpSp>
          <p:nvGrpSpPr>
            <p:cNvPr id="10" name="Ομάδα 9"/>
            <p:cNvGrpSpPr/>
            <p:nvPr/>
          </p:nvGrpSpPr>
          <p:grpSpPr>
            <a:xfrm>
              <a:off x="128863" y="232590"/>
              <a:ext cx="8856984" cy="6103265"/>
              <a:chOff x="134616" y="208277"/>
              <a:chExt cx="8856984" cy="6103265"/>
            </a:xfrm>
          </p:grpSpPr>
          <p:pic>
            <p:nvPicPr>
              <p:cNvPr id="6" name="Εικόνα 5"/>
              <p:cNvPicPr>
                <a:picLocks noChangeAspect="1"/>
              </p:cNvPicPr>
              <p:nvPr/>
            </p:nvPicPr>
            <p:blipFill>
              <a:blip r:embed="rId2"/>
              <a:stretch>
                <a:fillRect/>
              </a:stretch>
            </p:blipFill>
            <p:spPr>
              <a:xfrm>
                <a:off x="134616" y="208277"/>
                <a:ext cx="8856984" cy="5800725"/>
              </a:xfrm>
              <a:prstGeom prst="rect">
                <a:avLst/>
              </a:prstGeom>
            </p:spPr>
          </p:pic>
          <p:sp>
            <p:nvSpPr>
              <p:cNvPr id="7" name="TextBox 6"/>
              <p:cNvSpPr txBox="1"/>
              <p:nvPr/>
            </p:nvSpPr>
            <p:spPr>
              <a:xfrm>
                <a:off x="2426405" y="5942210"/>
                <a:ext cx="5374311" cy="369332"/>
              </a:xfrm>
              <a:prstGeom prst="rect">
                <a:avLst/>
              </a:prstGeom>
              <a:noFill/>
            </p:spPr>
            <p:txBody>
              <a:bodyPr wrap="square" rtlCol="0">
                <a:spAutoFit/>
              </a:bodyPr>
              <a:lstStyle/>
              <a:p>
                <a:r>
                  <a:rPr lang="en-US" dirty="0" smtClean="0"/>
                  <a:t> </a:t>
                </a:r>
                <a:r>
                  <a:rPr lang="el-GR" b="1" i="1" dirty="0" smtClean="0">
                    <a:solidFill>
                      <a:srgbClr val="AFF73B"/>
                    </a:solidFill>
                  </a:rPr>
                  <a:t>ΔΙΑΣΤΗΜΑ  ΕΜΠΙΣΤΟΣΎΝΗΣ</a:t>
                </a:r>
                <a:endParaRPr lang="el-GR" b="1" i="1" dirty="0">
                  <a:solidFill>
                    <a:srgbClr val="AFF73B"/>
                  </a:solidFill>
                </a:endParaRPr>
              </a:p>
            </p:txBody>
          </p:sp>
          <mc:AlternateContent xmlns:mc="http://schemas.openxmlformats.org/markup-compatibility/2006">
            <mc:Choice xmlns:a14="http://schemas.microsoft.com/office/drawing/2010/main" xmlns="" Requires="a14">
              <p:sp>
                <p:nvSpPr>
                  <p:cNvPr id="4" name="TextBox 3"/>
                  <p:cNvSpPr txBox="1"/>
                  <p:nvPr/>
                </p:nvSpPr>
                <p:spPr>
                  <a:xfrm>
                    <a:off x="2042828" y="2800482"/>
                    <a:ext cx="5040560" cy="777777"/>
                  </a:xfrm>
                  <a:prstGeom prst="rect">
                    <a:avLst/>
                  </a:prstGeom>
                  <a:solidFill>
                    <a:schemeClr val="accent5">
                      <a:lumMod val="25000"/>
                    </a:schemeClr>
                  </a:solidFill>
                </p:spPr>
                <p:txBody>
                  <a:bodyPr wrap="square" lIns="0" tIns="0" rIns="0" bIns="0" rtlCol="0">
                    <a:spAutoFit/>
                  </a:bodyPr>
                  <a:lstStyle/>
                  <a:p>
                    <a:pPr algn="ctr"/>
                    <a14:m>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𝒁</m:t>
                            </m:r>
                          </m:e>
                          <m:sub>
                            <m:eqArr>
                              <m:eqArrPr>
                                <m:ctrlPr>
                                  <a:rPr lang="en-US" sz="3200" b="1" i="1" smtClean="0">
                                    <a:latin typeface="Cambria Math" panose="02040503050406030204" pitchFamily="18" charset="0"/>
                                  </a:rPr>
                                </m:ctrlPr>
                              </m:eqArrPr>
                              <m:e>
                                <m:r>
                                  <a:rPr lang="en-US" sz="3200" b="1" i="1" smtClean="0">
                                    <a:latin typeface="Cambria Math" panose="02040503050406030204" pitchFamily="18" charset="0"/>
                                  </a:rPr>
                                  <m:t>𝟎</m:t>
                                </m:r>
                                <m:r>
                                  <a:rPr lang="en-US" sz="3200" b="1" i="1" smtClean="0">
                                    <a:latin typeface="Cambria Math" panose="02040503050406030204" pitchFamily="18" charset="0"/>
                                  </a:rPr>
                                  <m:t>.</m:t>
                                </m:r>
                                <m:r>
                                  <a:rPr lang="en-US" sz="3200" b="1" i="1" smtClean="0">
                                    <a:latin typeface="Cambria Math" panose="02040503050406030204" pitchFamily="18" charset="0"/>
                                  </a:rPr>
                                  <m:t>𝟎𝟐𝟓</m:t>
                                </m:r>
                              </m:e>
                              <m:e/>
                            </m:eqArr>
                          </m:sub>
                        </m:sSub>
                        <m:r>
                          <a:rPr lang="en-US" sz="3200" b="1" i="1" smtClean="0">
                            <a:latin typeface="Cambria Math" panose="02040503050406030204" pitchFamily="18" charset="0"/>
                          </a:rPr>
                          <m:t> </m:t>
                        </m:r>
                      </m:oMath>
                    </a14:m>
                    <a:r>
                      <a:rPr lang="en-US" sz="3200" b="1" dirty="0" smtClean="0"/>
                      <a:t>= 1.96</a:t>
                    </a:r>
                    <a:endParaRPr lang="el-GR" sz="3200" b="1" dirty="0"/>
                  </a:p>
                </p:txBody>
              </p:sp>
            </mc:Choice>
            <mc:Fallback>
              <p:sp>
                <p:nvSpPr>
                  <p:cNvPr id="4" name="TextBox 3"/>
                  <p:cNvSpPr txBox="1">
                    <a:spLocks noRot="1" noChangeAspect="1" noMove="1" noResize="1" noEditPoints="1" noAdjustHandles="1" noChangeArrowheads="1" noChangeShapeType="1" noTextEdit="1"/>
                  </p:cNvSpPr>
                  <p:nvPr/>
                </p:nvSpPr>
                <p:spPr>
                  <a:xfrm>
                    <a:off x="2042828" y="2800482"/>
                    <a:ext cx="5040560" cy="777777"/>
                  </a:xfrm>
                  <a:prstGeom prst="rect">
                    <a:avLst/>
                  </a:prstGeom>
                  <a:blipFill rotWithShape="0">
                    <a:blip r:embed="rId3"/>
                    <a:stretch>
                      <a:fillRect t="-16406"/>
                    </a:stretch>
                  </a:blipFill>
                </p:spPr>
                <p:txBody>
                  <a:bodyPr/>
                  <a:lstStyle/>
                  <a:p>
                    <a:r>
                      <a:rPr lang="el-GR">
                        <a:noFill/>
                      </a:rPr>
                      <a:t> </a:t>
                    </a:r>
                  </a:p>
                </p:txBody>
              </p:sp>
            </mc:Fallback>
          </mc:AlternateContent>
          <p:sp>
            <p:nvSpPr>
              <p:cNvPr id="9" name="Ορθογώνιο 8"/>
              <p:cNvSpPr/>
              <p:nvPr/>
            </p:nvSpPr>
            <p:spPr>
              <a:xfrm>
                <a:off x="3857673" y="3304527"/>
                <a:ext cx="540060" cy="273732"/>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sp>
          <p:nvSpPr>
            <p:cNvPr id="11" name="Βέλος προς τα επάνω 10"/>
            <p:cNvSpPr/>
            <p:nvPr/>
          </p:nvSpPr>
          <p:spPr>
            <a:xfrm>
              <a:off x="4211960" y="5013176"/>
              <a:ext cx="360040" cy="6480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pSp>
    </p:spTree>
    <p:extLst>
      <p:ext uri="{BB962C8B-B14F-4D97-AF65-F5344CB8AC3E}">
        <p14:creationId xmlns:p14="http://schemas.microsoft.com/office/powerpoint/2010/main" xmlns="" val="304061872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Ομάδα 3"/>
          <p:cNvGrpSpPr/>
          <p:nvPr/>
        </p:nvGrpSpPr>
        <p:grpSpPr>
          <a:xfrm>
            <a:off x="251520" y="196754"/>
            <a:ext cx="8460432" cy="6661246"/>
            <a:chOff x="0" y="0"/>
            <a:chExt cx="8460432" cy="7002016"/>
          </a:xfrm>
        </p:grpSpPr>
        <p:pic>
          <p:nvPicPr>
            <p:cNvPr id="2" name="Εικόνα 1"/>
            <p:cNvPicPr>
              <a:picLocks noChangeAspect="1"/>
            </p:cNvPicPr>
            <p:nvPr/>
          </p:nvPicPr>
          <p:blipFill>
            <a:blip r:embed="rId2"/>
            <a:stretch>
              <a:fillRect/>
            </a:stretch>
          </p:blipFill>
          <p:spPr>
            <a:xfrm>
              <a:off x="179512" y="0"/>
              <a:ext cx="8280920" cy="4437112"/>
            </a:xfrm>
            <a:prstGeom prst="rect">
              <a:avLst/>
            </a:prstGeom>
          </p:spPr>
        </p:pic>
        <p:pic>
          <p:nvPicPr>
            <p:cNvPr id="3" name="Εικόνα 2"/>
            <p:cNvPicPr>
              <a:picLocks noChangeAspect="1"/>
            </p:cNvPicPr>
            <p:nvPr/>
          </p:nvPicPr>
          <p:blipFill>
            <a:blip r:embed="rId3"/>
            <a:stretch>
              <a:fillRect/>
            </a:stretch>
          </p:blipFill>
          <p:spPr>
            <a:xfrm>
              <a:off x="0" y="4077072"/>
              <a:ext cx="7992888" cy="2924944"/>
            </a:xfrm>
            <a:prstGeom prst="rect">
              <a:avLst/>
            </a:prstGeom>
          </p:spPr>
        </p:pic>
      </p:grpSp>
    </p:spTree>
    <p:extLst>
      <p:ext uri="{BB962C8B-B14F-4D97-AF65-F5344CB8AC3E}">
        <p14:creationId xmlns:p14="http://schemas.microsoft.com/office/powerpoint/2010/main" xmlns="" val="40419420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0" y="116632"/>
            <a:ext cx="8534400" cy="5472608"/>
          </a:xfrm>
          <a:prstGeom prst="rect">
            <a:avLst/>
          </a:prstGeom>
          <a:noFill/>
          <a:ln w="9525">
            <a:noFill/>
            <a:miter lim="800000"/>
            <a:headEnd/>
            <a:tailEnd/>
          </a:ln>
        </p:spPr>
      </p:pic>
      <p:sp>
        <p:nvSpPr>
          <p:cNvPr id="3" name="TextBox 2"/>
          <p:cNvSpPr txBox="1"/>
          <p:nvPr/>
        </p:nvSpPr>
        <p:spPr>
          <a:xfrm>
            <a:off x="467544" y="3717032"/>
            <a:ext cx="8352928" cy="923330"/>
          </a:xfrm>
          <a:prstGeom prst="rect">
            <a:avLst/>
          </a:prstGeom>
          <a:noFill/>
        </p:spPr>
        <p:txBody>
          <a:bodyPr wrap="square" rtlCol="0">
            <a:spAutoFit/>
          </a:bodyPr>
          <a:lstStyle/>
          <a:p>
            <a:r>
              <a:rPr lang="el-GR" b="1" dirty="0" smtClean="0">
                <a:solidFill>
                  <a:srgbClr val="C00000"/>
                </a:solidFill>
              </a:rPr>
              <a:t>Είναι γνωστό ότι κάθε θέση (</a:t>
            </a:r>
            <a:r>
              <a:rPr lang="en-US" b="1" dirty="0" smtClean="0">
                <a:solidFill>
                  <a:srgbClr val="C00000"/>
                </a:solidFill>
              </a:rPr>
              <a:t>bit) </a:t>
            </a:r>
            <a:r>
              <a:rPr lang="el-GR" b="1" dirty="0" smtClean="0">
                <a:solidFill>
                  <a:srgbClr val="C00000"/>
                </a:solidFill>
              </a:rPr>
              <a:t>μπορεί να πάρει 2- τιμές το 1 και το 0.  Θεωρούμε  ότι  κάθε ακολουθία  μπορεί να δημιουργηθεί  σε 7 διαφορετικές φάσεις όπου σε κάθε μία φάση θα υπάρχουν 2 δυνατότητες δηλαδή σε  κάθε θέση  θα μπαίνει 0 ή 1 </a:t>
            </a:r>
            <a:endParaRPr lang="el-GR" b="1" dirty="0">
              <a:solidFill>
                <a:srgbClr val="C00000"/>
              </a:solidFill>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18</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179512" y="116632"/>
            <a:ext cx="8791575" cy="6191250"/>
          </a:xfrm>
          <a:prstGeom prst="rect">
            <a:avLst/>
          </a:prstGeom>
          <a:noFill/>
          <a:ln w="9525">
            <a:noFill/>
            <a:miter lim="800000"/>
            <a:headEnd/>
            <a:tailEnd/>
          </a:ln>
        </p:spPr>
      </p:pic>
      <p:sp>
        <p:nvSpPr>
          <p:cNvPr id="2" name="TextBox 1"/>
          <p:cNvSpPr txBox="1"/>
          <p:nvPr/>
        </p:nvSpPr>
        <p:spPr>
          <a:xfrm>
            <a:off x="5068788" y="2852936"/>
            <a:ext cx="3823023" cy="2031325"/>
          </a:xfrm>
          <a:prstGeom prst="rect">
            <a:avLst/>
          </a:prstGeom>
          <a:noFill/>
        </p:spPr>
        <p:txBody>
          <a:bodyPr wrap="square" rtlCol="0">
            <a:spAutoFit/>
          </a:bodyPr>
          <a:lstStyle/>
          <a:p>
            <a:r>
              <a:rPr lang="el-GR" dirty="0" smtClean="0"/>
              <a:t>Κάθε μία από τις  τρεις πρώτες θέσεις   μπορεί να συμπληρωθεί με   26 διαφορετικά γράμματα, άρα με την πολλαπλασιαστική αρχή προκύπτουν 26*26*26 διαφορετικοί τρόποι, όμοια  για τις  τρεις τελευταίες υπάρχουν 10*10*10 διαφορετικοί τρόποι. </a:t>
            </a:r>
            <a:endParaRPr lang="el-GR" dirty="0"/>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19</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p:txBody>
          <a:bodyPr/>
          <a:lstStyle/>
          <a:p>
            <a:endParaRPr lang="el-GR"/>
          </a:p>
        </p:txBody>
      </p:sp>
      <p:sp>
        <p:nvSpPr>
          <p:cNvPr id="3" name="2 - Υπότιτλος"/>
          <p:cNvSpPr>
            <a:spLocks noGrp="1"/>
          </p:cNvSpPr>
          <p:nvPr>
            <p:ph type="subTitle" idx="1"/>
          </p:nvPr>
        </p:nvSpPr>
        <p:spPr/>
        <p:txBody>
          <a:bodyPr/>
          <a:lstStyle/>
          <a:p>
            <a:endParaRPr lang="el-GR"/>
          </a:p>
        </p:txBody>
      </p:sp>
      <p:pic>
        <p:nvPicPr>
          <p:cNvPr id="1026" name="Picture 2"/>
          <p:cNvPicPr>
            <a:picLocks noChangeAspect="1" noChangeArrowheads="1"/>
          </p:cNvPicPr>
          <p:nvPr/>
        </p:nvPicPr>
        <p:blipFill>
          <a:blip r:embed="rId2" cstate="print"/>
          <a:srcRect/>
          <a:stretch>
            <a:fillRect/>
          </a:stretch>
        </p:blipFill>
        <p:spPr bwMode="auto">
          <a:xfrm>
            <a:off x="280988" y="404664"/>
            <a:ext cx="8582025" cy="6264696"/>
          </a:xfrm>
          <a:prstGeom prst="rect">
            <a:avLst/>
          </a:prstGeom>
          <a:noFill/>
          <a:ln w="9525">
            <a:noFill/>
            <a:miter lim="800000"/>
            <a:headEnd/>
            <a:tailEnd/>
          </a:ln>
        </p:spPr>
      </p:pic>
      <p:sp>
        <p:nvSpPr>
          <p:cNvPr id="5" name="Θέση αριθμού διαφάνειας 4"/>
          <p:cNvSpPr>
            <a:spLocks noGrp="1"/>
          </p:cNvSpPr>
          <p:nvPr>
            <p:ph type="sldNum" sz="quarter" idx="12"/>
          </p:nvPr>
        </p:nvSpPr>
        <p:spPr/>
        <p:txBody>
          <a:bodyPr/>
          <a:lstStyle/>
          <a:p>
            <a:fld id="{8A49F2EC-0D2C-4B86-88D1-B8724EED33E7}" type="slidenum">
              <a:rPr lang="en-US" altLang="el-GR" smtClean="0">
                <a:solidFill>
                  <a:srgbClr val="000000"/>
                </a:solidFill>
              </a:rPr>
              <a:pPr/>
              <a:t>2</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Ορθογώνιο"/>
          <p:cNvSpPr/>
          <p:nvPr/>
        </p:nvSpPr>
        <p:spPr>
          <a:xfrm>
            <a:off x="251520" y="908720"/>
            <a:ext cx="8280920" cy="5755422"/>
          </a:xfrm>
          <a:prstGeom prst="rect">
            <a:avLst/>
          </a:prstGeom>
        </p:spPr>
        <p:txBody>
          <a:bodyPr wrap="square">
            <a:spAutoFit/>
          </a:bodyPr>
          <a:lstStyle/>
          <a:p>
            <a:r>
              <a:rPr lang="el-GR" sz="2000" dirty="0" smtClean="0"/>
              <a:t>Ας υποθέσουμε ότι κάποιος επιθυμεί να ταξιδέψει από τη Θεσσαλονίκη, μέσω Αθηνών, στο Ηράκλειο Κρήτης χωρίς να χρησιμοποιήσει το ΙΧ αυτοκίνητό του. </a:t>
            </a:r>
            <a:endParaRPr lang="en-US" sz="2000" dirty="0" smtClean="0"/>
          </a:p>
          <a:p>
            <a:r>
              <a:rPr lang="el-GR" sz="2000" dirty="0" smtClean="0"/>
              <a:t>Από τη Θεσσαλονίκη μπορεί να ταξιδέψει στην Αθήνα με </a:t>
            </a:r>
            <a:r>
              <a:rPr lang="el-GR" sz="2000" b="1" dirty="0" smtClean="0">
                <a:solidFill>
                  <a:srgbClr val="C00000"/>
                </a:solidFill>
              </a:rPr>
              <a:t>τρένο (</a:t>
            </a:r>
            <a:r>
              <a:rPr lang="el-GR" sz="2000" b="1" i="1" dirty="0" smtClean="0">
                <a:solidFill>
                  <a:srgbClr val="C00000"/>
                </a:solidFill>
              </a:rPr>
              <a:t>Τ</a:t>
            </a:r>
            <a:r>
              <a:rPr lang="el-GR" sz="2000" dirty="0" smtClean="0"/>
              <a:t>) ή </a:t>
            </a:r>
            <a:r>
              <a:rPr lang="el-GR" sz="2000" b="1" dirty="0" smtClean="0">
                <a:solidFill>
                  <a:srgbClr val="C00000"/>
                </a:solidFill>
              </a:rPr>
              <a:t>λεωφορείο (</a:t>
            </a:r>
            <a:r>
              <a:rPr lang="el-GR" sz="2000" b="1" i="1" dirty="0" smtClean="0">
                <a:solidFill>
                  <a:srgbClr val="C00000"/>
                </a:solidFill>
              </a:rPr>
              <a:t>Λ</a:t>
            </a:r>
            <a:r>
              <a:rPr lang="el-GR" sz="2000" b="1" dirty="0" smtClean="0">
                <a:solidFill>
                  <a:srgbClr val="C00000"/>
                </a:solidFill>
              </a:rPr>
              <a:t>)</a:t>
            </a:r>
            <a:r>
              <a:rPr lang="el-GR" sz="2000" dirty="0" smtClean="0"/>
              <a:t> </a:t>
            </a:r>
            <a:r>
              <a:rPr lang="el-GR" sz="2000" b="1" dirty="0" smtClean="0">
                <a:solidFill>
                  <a:srgbClr val="C00000"/>
                </a:solidFill>
              </a:rPr>
              <a:t>ή αεροπλάνο (</a:t>
            </a:r>
            <a:r>
              <a:rPr lang="el-GR" sz="2000" b="1" i="1" dirty="0" smtClean="0">
                <a:solidFill>
                  <a:srgbClr val="C00000"/>
                </a:solidFill>
              </a:rPr>
              <a:t>Α</a:t>
            </a:r>
            <a:r>
              <a:rPr lang="el-GR" sz="2000" dirty="0" smtClean="0"/>
              <a:t>) ή </a:t>
            </a:r>
            <a:r>
              <a:rPr lang="el-GR" sz="2000" b="1" dirty="0" smtClean="0">
                <a:solidFill>
                  <a:srgbClr val="C00000"/>
                </a:solidFill>
              </a:rPr>
              <a:t>πλοίο (</a:t>
            </a:r>
            <a:r>
              <a:rPr lang="el-GR" sz="2000" b="1" i="1" dirty="0" smtClean="0">
                <a:solidFill>
                  <a:srgbClr val="C00000"/>
                </a:solidFill>
              </a:rPr>
              <a:t>Π</a:t>
            </a:r>
            <a:r>
              <a:rPr lang="el-GR" sz="2000" dirty="0" smtClean="0"/>
              <a:t>) και από την Αθήνα στο Ηράκλειο με </a:t>
            </a:r>
            <a:r>
              <a:rPr lang="el-GR" sz="2000" b="1" dirty="0" smtClean="0">
                <a:solidFill>
                  <a:srgbClr val="C00000"/>
                </a:solidFill>
              </a:rPr>
              <a:t>πλοίο</a:t>
            </a:r>
            <a:r>
              <a:rPr lang="el-GR" sz="2000" dirty="0" smtClean="0"/>
              <a:t> ή </a:t>
            </a:r>
            <a:endParaRPr lang="el-GR" sz="2000" b="1" dirty="0" smtClean="0">
              <a:solidFill>
                <a:srgbClr val="C00000"/>
              </a:solidFill>
            </a:endParaRPr>
          </a:p>
          <a:p>
            <a:r>
              <a:rPr lang="el-GR" sz="2000" dirty="0" smtClean="0"/>
              <a:t>Ενδιαφερόμαστε για τους διαφορετικούς τρόπους ως προς το ταξιδιωτικό μέσο με τους οποίους μπορεί να πάει κάποιος από τη Θεσσαλονίκη στο Ηράκλειο.</a:t>
            </a:r>
          </a:p>
          <a:p>
            <a:r>
              <a:rPr lang="el-GR" sz="2000" b="1" dirty="0" smtClean="0">
                <a:solidFill>
                  <a:srgbClr val="C00000"/>
                </a:solidFill>
              </a:rPr>
              <a:t>Το ταξίδι λοιπόν γίνεται σε δύο φάσεις</a:t>
            </a:r>
            <a:r>
              <a:rPr lang="en-US" sz="2000" b="1" dirty="0" smtClean="0">
                <a:solidFill>
                  <a:srgbClr val="C00000"/>
                </a:solidFill>
              </a:rPr>
              <a:t>:</a:t>
            </a:r>
            <a:endParaRPr lang="el-GR" sz="2000" b="1" dirty="0" smtClean="0">
              <a:solidFill>
                <a:srgbClr val="C00000"/>
              </a:solidFill>
            </a:endParaRPr>
          </a:p>
          <a:p>
            <a:r>
              <a:rPr lang="el-GR" sz="2000" dirty="0" smtClean="0"/>
              <a:t>Η πρώτη φάση είναι η μετάβαση από τη Θεσσαλονίκη στην Αθήνα και η δεύτερη από την Αθήνα στο Ηράκλειο. Η πρώτη φάση του ταξιδιού μπορεί να γίνει με 4 τρόπους και η δεύτερη με 2 τρόπους. Σε κάθε τρόπο της πρώτης φάσης αντιστοιχούν οι δύο τρόποι της δεύτερης φάσης. Άρα το ταξίδι Θεσσαλονίκη-Ηράκλειο μπορεί να γίνει με 4 · 2 = 8 διαφορετικούς τρόπους. </a:t>
            </a:r>
            <a:endParaRPr lang="en-US" sz="2000" dirty="0" smtClean="0"/>
          </a:p>
          <a:p>
            <a:r>
              <a:rPr lang="el-GR" sz="2000" dirty="0" smtClean="0"/>
              <a:t/>
            </a:r>
            <a:br>
              <a:rPr lang="el-GR" sz="2000" dirty="0" smtClean="0"/>
            </a:br>
            <a:r>
              <a:rPr lang="el-GR" sz="2400" dirty="0" smtClean="0"/>
              <a:t>Τα παραπάνω φαίνονται παραστατικά στο επόμενο </a:t>
            </a:r>
            <a:r>
              <a:rPr lang="el-GR" sz="2400" b="1" dirty="0" err="1" smtClean="0"/>
              <a:t>δενδροδιάγραμμα</a:t>
            </a:r>
            <a:r>
              <a:rPr lang="el-GR" sz="2000" dirty="0" smtClean="0"/>
              <a:t>:</a:t>
            </a:r>
            <a:endParaRPr lang="el-GR" sz="2000" dirty="0"/>
          </a:p>
        </p:txBody>
      </p:sp>
      <p:sp>
        <p:nvSpPr>
          <p:cNvPr id="3" name="2 - Ορθογώνιο"/>
          <p:cNvSpPr/>
          <p:nvPr/>
        </p:nvSpPr>
        <p:spPr>
          <a:xfrm>
            <a:off x="605018" y="116632"/>
            <a:ext cx="3100529" cy="707886"/>
          </a:xfrm>
          <a:prstGeom prst="rect">
            <a:avLst/>
          </a:prstGeom>
          <a:noFill/>
        </p:spPr>
        <p:txBody>
          <a:bodyPr wrap="none" lIns="91440" tIns="45720" rIns="91440" bIns="45720">
            <a:spAutoFit/>
          </a:bodyPr>
          <a:lstStyle/>
          <a:p>
            <a:pPr algn="ctr"/>
            <a:r>
              <a:rPr lang="el-GR" sz="4000" dirty="0" smtClean="0">
                <a:ln w="0"/>
                <a:effectLst>
                  <a:outerShdw blurRad="38100" dist="19050" dir="2700000" algn="tl" rotWithShape="0">
                    <a:schemeClr val="dk1">
                      <a:alpha val="40000"/>
                    </a:schemeClr>
                  </a:outerShdw>
                </a:effectLst>
              </a:rPr>
              <a:t>Παράδειγμα</a:t>
            </a:r>
            <a:r>
              <a:rPr lang="en-US" sz="4000" dirty="0" smtClean="0">
                <a:ln w="0"/>
                <a:effectLst>
                  <a:outerShdw blurRad="38100" dist="19050" dir="2700000" algn="tl" rotWithShape="0">
                    <a:schemeClr val="dk1">
                      <a:alpha val="40000"/>
                    </a:schemeClr>
                  </a:outerShdw>
                </a:effectLst>
              </a:rPr>
              <a:t> 4</a:t>
            </a:r>
            <a:endParaRPr lang="el-GR" sz="4000" dirty="0">
              <a:ln w="0"/>
              <a:effectLst>
                <a:outerShdw blurRad="38100" dist="19050" dir="2700000" algn="tl" rotWithShape="0">
                  <a:schemeClr val="dk1">
                    <a:alpha val="40000"/>
                  </a:schemeClr>
                </a:outerShdw>
              </a:effectLst>
            </a:endParaRPr>
          </a:p>
        </p:txBody>
      </p:sp>
      <p:pic>
        <p:nvPicPr>
          <p:cNvPr id="4" name="Εικόνα 3"/>
          <p:cNvPicPr>
            <a:picLocks noChangeAspect="1"/>
          </p:cNvPicPr>
          <p:nvPr/>
        </p:nvPicPr>
        <p:blipFill>
          <a:blip r:embed="rId2"/>
          <a:stretch>
            <a:fillRect/>
          </a:stretch>
        </p:blipFill>
        <p:spPr>
          <a:xfrm>
            <a:off x="4337283" y="3182090"/>
            <a:ext cx="469433" cy="493819"/>
          </a:xfrm>
          <a:prstGeom prst="rect">
            <a:avLst/>
          </a:prstGeom>
        </p:spPr>
      </p:pic>
      <p:sp>
        <p:nvSpPr>
          <p:cNvPr id="6" name="Θέση αριθμού διαφάνειας 5"/>
          <p:cNvSpPr>
            <a:spLocks noGrp="1"/>
          </p:cNvSpPr>
          <p:nvPr>
            <p:ph type="sldNum" sz="quarter" idx="12"/>
          </p:nvPr>
        </p:nvSpPr>
        <p:spPr/>
        <p:txBody>
          <a:bodyPr/>
          <a:lstStyle/>
          <a:p>
            <a:fld id="{FC53442B-9059-4995-AD00-11B44EEE6C23}" type="slidenum">
              <a:rPr lang="en-US" altLang="el-GR" smtClean="0">
                <a:solidFill>
                  <a:srgbClr val="000000"/>
                </a:solidFill>
              </a:rPr>
              <a:pPr/>
              <a:t>20</a:t>
            </a:fld>
            <a:endParaRPr lang="en-US" altLang="el-GR">
              <a:solidFill>
                <a:srgbClr val="000000"/>
              </a:solidFill>
            </a:endParaRPr>
          </a:p>
        </p:txBody>
      </p:sp>
    </p:spTree>
    <p:extLst>
      <p:ext uri="{BB962C8B-B14F-4D97-AF65-F5344CB8AC3E}">
        <p14:creationId xmlns:p14="http://schemas.microsoft.com/office/powerpoint/2010/main" xmlns="" val="368332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Εικόνα"/>
          <p:cNvPicPr>
            <a:picLocks noChangeAspect="1" noChangeArrowheads="1"/>
          </p:cNvPicPr>
          <p:nvPr/>
        </p:nvPicPr>
        <p:blipFill>
          <a:blip r:embed="rId2" cstate="print"/>
          <a:srcRect/>
          <a:stretch>
            <a:fillRect/>
          </a:stretch>
        </p:blipFill>
        <p:spPr bwMode="auto">
          <a:xfrm>
            <a:off x="1259632" y="1412776"/>
            <a:ext cx="5400600" cy="4392488"/>
          </a:xfrm>
          <a:prstGeom prst="rect">
            <a:avLst/>
          </a:prstGeom>
          <a:noFill/>
        </p:spPr>
      </p:pic>
      <p:sp>
        <p:nvSpPr>
          <p:cNvPr id="3" name="2 - Ορθογώνιο"/>
          <p:cNvSpPr/>
          <p:nvPr/>
        </p:nvSpPr>
        <p:spPr>
          <a:xfrm>
            <a:off x="1634041" y="404664"/>
            <a:ext cx="5026191" cy="707886"/>
          </a:xfrm>
          <a:prstGeom prst="rect">
            <a:avLst/>
          </a:prstGeom>
          <a:noFill/>
        </p:spPr>
        <p:txBody>
          <a:bodyPr wrap="square" lIns="91440" tIns="45720" rIns="91440" bIns="45720">
            <a:spAutoFit/>
          </a:bodyPr>
          <a:lstStyle/>
          <a:p>
            <a:pPr algn="ctr"/>
            <a:r>
              <a:rPr lang="el-GR" sz="4000" dirty="0" smtClean="0">
                <a:ln w="0"/>
                <a:effectLst>
                  <a:outerShdw blurRad="38100" dist="19050" dir="2700000" algn="tl" rotWithShape="0">
                    <a:schemeClr val="dk1">
                      <a:alpha val="40000"/>
                    </a:schemeClr>
                  </a:outerShdw>
                </a:effectLst>
              </a:rPr>
              <a:t>Δενδροδιάγραμμα</a:t>
            </a:r>
            <a:endParaRPr lang="el-GR" sz="4000" dirty="0">
              <a:ln w="0"/>
              <a:effectLst>
                <a:outerShdw blurRad="38100" dist="19050" dir="2700000" algn="tl" rotWithShape="0">
                  <a:schemeClr val="dk1">
                    <a:alpha val="40000"/>
                  </a:schemeClr>
                </a:outerShdw>
              </a:effectLst>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21</a:t>
            </a:fld>
            <a:endParaRPr lang="en-US" altLang="el-GR">
              <a:solidFill>
                <a:srgbClr val="000000"/>
              </a:solidFill>
            </a:endParaRPr>
          </a:p>
        </p:txBody>
      </p:sp>
    </p:spTree>
    <p:extLst>
      <p:ext uri="{BB962C8B-B14F-4D97-AF65-F5344CB8AC3E}">
        <p14:creationId xmlns:p14="http://schemas.microsoft.com/office/powerpoint/2010/main" xmlns="" val="1585323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Ορθογώνιο"/>
          <p:cNvSpPr/>
          <p:nvPr/>
        </p:nvSpPr>
        <p:spPr>
          <a:xfrm>
            <a:off x="323528" y="929625"/>
            <a:ext cx="7200800" cy="830997"/>
          </a:xfrm>
          <a:prstGeom prst="rect">
            <a:avLst/>
          </a:prstGeom>
        </p:spPr>
        <p:txBody>
          <a:bodyPr wrap="square">
            <a:spAutoFit/>
          </a:bodyPr>
          <a:lstStyle/>
          <a:p>
            <a:r>
              <a:rPr lang="el-GR" sz="2400" b="1" dirty="0" smtClean="0"/>
              <a:t>Με πόσους διαφορετικούς τρόπους μπορούμε να τοποθετήσουμε ν = 3 άτομα σε μια σειρά;</a:t>
            </a:r>
            <a:endParaRPr lang="el-GR" sz="2400" b="1" dirty="0"/>
          </a:p>
        </p:txBody>
      </p:sp>
      <p:pic>
        <p:nvPicPr>
          <p:cNvPr id="41986" name="Picture 2"/>
          <p:cNvPicPr>
            <a:picLocks noChangeAspect="1" noChangeArrowheads="1"/>
          </p:cNvPicPr>
          <p:nvPr/>
        </p:nvPicPr>
        <p:blipFill>
          <a:blip r:embed="rId2" cstate="print"/>
          <a:srcRect/>
          <a:stretch>
            <a:fillRect/>
          </a:stretch>
        </p:blipFill>
        <p:spPr bwMode="auto">
          <a:xfrm>
            <a:off x="0" y="1916832"/>
            <a:ext cx="9144000" cy="4941168"/>
          </a:xfrm>
          <a:prstGeom prst="rect">
            <a:avLst/>
          </a:prstGeom>
          <a:noFill/>
          <a:ln w="9525">
            <a:noFill/>
            <a:miter lim="800000"/>
            <a:headEnd/>
            <a:tailEnd/>
          </a:ln>
        </p:spPr>
      </p:pic>
      <p:sp>
        <p:nvSpPr>
          <p:cNvPr id="3" name="TextBox 2"/>
          <p:cNvSpPr txBox="1"/>
          <p:nvPr/>
        </p:nvSpPr>
        <p:spPr>
          <a:xfrm>
            <a:off x="415008" y="188640"/>
            <a:ext cx="2558521" cy="584775"/>
          </a:xfrm>
          <a:prstGeom prst="rect">
            <a:avLst/>
          </a:prstGeom>
          <a:noFill/>
        </p:spPr>
        <p:txBody>
          <a:bodyPr wrap="none" rtlCol="0">
            <a:spAutoFit/>
          </a:bodyPr>
          <a:lstStyle/>
          <a:p>
            <a:r>
              <a:rPr lang="el-GR" sz="3200" dirty="0" smtClean="0">
                <a:ln w="0"/>
                <a:effectLst>
                  <a:outerShdw blurRad="38100" dist="19050" dir="2700000" algn="tl" rotWithShape="0">
                    <a:schemeClr val="dk1">
                      <a:alpha val="40000"/>
                    </a:schemeClr>
                  </a:outerShdw>
                </a:effectLst>
              </a:rPr>
              <a:t>Παράδειγμα 4</a:t>
            </a:r>
            <a:endParaRPr lang="el-GR" sz="3200" dirty="0">
              <a:ln w="0"/>
              <a:effectLst>
                <a:outerShdw blurRad="38100" dist="19050" dir="2700000" algn="tl" rotWithShape="0">
                  <a:schemeClr val="dk1">
                    <a:alpha val="40000"/>
                  </a:schemeClr>
                </a:outerShdw>
              </a:effectLst>
            </a:endParaRPr>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22</a:t>
            </a:fld>
            <a:endParaRPr lang="en-US" altLang="el-GR">
              <a:solidFill>
                <a:srgbClr val="000000"/>
              </a:solidFill>
            </a:endParaRPr>
          </a:p>
        </p:txBody>
      </p:sp>
    </p:spTree>
    <p:extLst>
      <p:ext uri="{BB962C8B-B14F-4D97-AF65-F5344CB8AC3E}">
        <p14:creationId xmlns:p14="http://schemas.microsoft.com/office/powerpoint/2010/main" xmlns="" val="40661438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4763" y="0"/>
            <a:ext cx="9134475" cy="6858000"/>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23</a:t>
            </a:fld>
            <a:endParaRPr lang="en-US" altLang="el-GR">
              <a:solidFill>
                <a:srgbClr val="000000"/>
              </a:solidFill>
            </a:endParaRPr>
          </a:p>
        </p:txBody>
      </p:sp>
    </p:spTree>
    <p:extLst>
      <p:ext uri="{BB962C8B-B14F-4D97-AF65-F5344CB8AC3E}">
        <p14:creationId xmlns:p14="http://schemas.microsoft.com/office/powerpoint/2010/main" xmlns="" val="1260387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80528" y="476672"/>
            <a:ext cx="3816102" cy="771525"/>
          </a:xfrm>
        </p:spPr>
        <p:txBody>
          <a:bodyPr>
            <a:normAutofit/>
          </a:bodyPr>
          <a:lstStyle/>
          <a:p>
            <a:pPr eaLnBrk="1" hangingPunct="1"/>
            <a:r>
              <a:rPr lang="el-GR" altLang="el-GR" sz="3600" dirty="0" smtClean="0">
                <a:ln w="0"/>
                <a:effectLst>
                  <a:outerShdw blurRad="38100" dist="19050" dir="2700000" algn="tl" rotWithShape="0">
                    <a:schemeClr val="dk1">
                      <a:alpha val="40000"/>
                    </a:schemeClr>
                  </a:outerShdw>
                </a:effectLst>
              </a:rPr>
              <a:t>Γενικά Σχόλια</a:t>
            </a:r>
          </a:p>
        </p:txBody>
      </p:sp>
      <p:sp>
        <p:nvSpPr>
          <p:cNvPr id="5123" name="Rectangle 3"/>
          <p:cNvSpPr>
            <a:spLocks noGrp="1" noChangeArrowheads="1"/>
          </p:cNvSpPr>
          <p:nvPr>
            <p:ph idx="1"/>
          </p:nvPr>
        </p:nvSpPr>
        <p:spPr>
          <a:xfrm>
            <a:off x="107504" y="1340768"/>
            <a:ext cx="8568630" cy="4464050"/>
          </a:xfrm>
        </p:spPr>
        <p:txBody>
          <a:bodyPr>
            <a:normAutofit fontScale="77500" lnSpcReduction="20000"/>
          </a:bodyPr>
          <a:lstStyle/>
          <a:p>
            <a:pPr eaLnBrk="1" hangingPunct="1">
              <a:lnSpc>
                <a:spcPct val="90000"/>
              </a:lnSpc>
              <a:buFontTx/>
              <a:buNone/>
            </a:pPr>
            <a:r>
              <a:rPr lang="el-GR" altLang="el-GR" sz="2400" dirty="0" smtClean="0"/>
              <a:t>     </a:t>
            </a:r>
            <a:r>
              <a:rPr lang="el-GR" altLang="el-GR" sz="2800" dirty="0" smtClean="0"/>
              <a:t>Όταν πρόκειται να λύσετε ένα πρόβλημα συνδυαστικής, χρειάζεται να προσέξτε</a:t>
            </a:r>
            <a:r>
              <a:rPr lang="en-US" altLang="el-GR" sz="2800" dirty="0" smtClean="0"/>
              <a:t>:</a:t>
            </a:r>
          </a:p>
          <a:p>
            <a:pPr eaLnBrk="1" hangingPunct="1">
              <a:lnSpc>
                <a:spcPct val="90000"/>
              </a:lnSpc>
              <a:buFontTx/>
              <a:buNone/>
            </a:pPr>
            <a:endParaRPr lang="el-GR" altLang="el-GR" sz="2800" dirty="0" smtClean="0"/>
          </a:p>
          <a:p>
            <a:pPr eaLnBrk="1" hangingPunct="1">
              <a:lnSpc>
                <a:spcPct val="90000"/>
              </a:lnSpc>
            </a:pPr>
            <a:r>
              <a:rPr lang="el-GR" altLang="el-GR" sz="2800" dirty="0" smtClean="0"/>
              <a:t>Εάν έχετε συλλογή από </a:t>
            </a:r>
            <a:r>
              <a:rPr lang="el-GR" altLang="el-GR" sz="2800" b="1" dirty="0" smtClean="0">
                <a:solidFill>
                  <a:srgbClr val="C00000"/>
                </a:solidFill>
              </a:rPr>
              <a:t>διακριτά </a:t>
            </a:r>
            <a:r>
              <a:rPr lang="el-GR" altLang="el-GR" sz="2800" dirty="0" smtClean="0"/>
              <a:t>αντικείμενα ή εάν υπάρχουν και αντικείμενα που είναι </a:t>
            </a:r>
            <a:r>
              <a:rPr lang="el-GR" altLang="el-GR" sz="2800" b="1" dirty="0" smtClean="0">
                <a:solidFill>
                  <a:srgbClr val="C00000"/>
                </a:solidFill>
              </a:rPr>
              <a:t>όμοια</a:t>
            </a:r>
            <a:endParaRPr lang="en-US" altLang="el-GR" sz="2800" b="1" dirty="0" smtClean="0">
              <a:solidFill>
                <a:srgbClr val="C00000"/>
              </a:solidFill>
            </a:endParaRPr>
          </a:p>
          <a:p>
            <a:pPr eaLnBrk="1" hangingPunct="1">
              <a:lnSpc>
                <a:spcPct val="90000"/>
              </a:lnSpc>
            </a:pPr>
            <a:endParaRPr lang="el-GR" altLang="el-GR" sz="2800" b="1" dirty="0" smtClean="0">
              <a:solidFill>
                <a:srgbClr val="C00000"/>
              </a:solidFill>
            </a:endParaRPr>
          </a:p>
          <a:p>
            <a:pPr eaLnBrk="1" hangingPunct="1">
              <a:lnSpc>
                <a:spcPct val="90000"/>
              </a:lnSpc>
            </a:pPr>
            <a:r>
              <a:rPr lang="el-GR" altLang="el-GR" sz="2800" dirty="0" smtClean="0"/>
              <a:t>Εάν η συλλογή αποτελείται από </a:t>
            </a:r>
            <a:r>
              <a:rPr lang="el-GR" altLang="el-GR" sz="2800" b="1" dirty="0" smtClean="0">
                <a:solidFill>
                  <a:srgbClr val="C00000"/>
                </a:solidFill>
              </a:rPr>
              <a:t>άπειρα </a:t>
            </a:r>
            <a:r>
              <a:rPr lang="el-GR" altLang="el-GR" sz="2800" dirty="0" smtClean="0"/>
              <a:t>αντικείμενα</a:t>
            </a:r>
            <a:endParaRPr lang="en-US" altLang="el-GR" sz="2800" dirty="0" smtClean="0"/>
          </a:p>
          <a:p>
            <a:pPr eaLnBrk="1" hangingPunct="1">
              <a:lnSpc>
                <a:spcPct val="90000"/>
              </a:lnSpc>
            </a:pPr>
            <a:endParaRPr lang="el-GR" altLang="el-GR" sz="2800" dirty="0" smtClean="0"/>
          </a:p>
          <a:p>
            <a:pPr eaLnBrk="1" hangingPunct="1">
              <a:lnSpc>
                <a:spcPct val="90000"/>
              </a:lnSpc>
            </a:pPr>
            <a:r>
              <a:rPr lang="el-GR" altLang="el-GR" sz="2800" dirty="0" smtClean="0"/>
              <a:t>Εάν για την κατασκευή του ζητούμενου προβλήματος ενδιαφέρει η </a:t>
            </a:r>
            <a:r>
              <a:rPr lang="el-GR" altLang="el-GR" sz="2800" b="1" dirty="0" smtClean="0">
                <a:solidFill>
                  <a:srgbClr val="C00000"/>
                </a:solidFill>
              </a:rPr>
              <a:t>σειρά (κατάταξη, συγκεκριμένη θέση) </a:t>
            </a:r>
            <a:r>
              <a:rPr lang="el-GR" altLang="el-GR" sz="2800" dirty="0" smtClean="0"/>
              <a:t>των αντικειμένων ή όχι.</a:t>
            </a:r>
            <a:endParaRPr lang="en-US" altLang="el-GR" sz="2800" dirty="0" smtClean="0"/>
          </a:p>
          <a:p>
            <a:pPr eaLnBrk="1" hangingPunct="1">
              <a:lnSpc>
                <a:spcPct val="90000"/>
              </a:lnSpc>
            </a:pPr>
            <a:endParaRPr lang="el-GR" altLang="el-GR" sz="2800" dirty="0" smtClean="0"/>
          </a:p>
          <a:p>
            <a:pPr eaLnBrk="1" hangingPunct="1">
              <a:lnSpc>
                <a:spcPct val="90000"/>
              </a:lnSpc>
            </a:pPr>
            <a:r>
              <a:rPr lang="el-GR" altLang="el-GR" sz="2800" dirty="0" smtClean="0"/>
              <a:t>Εάν επιτρέπονται οι </a:t>
            </a:r>
            <a:r>
              <a:rPr lang="el-GR" altLang="el-GR" sz="2800" b="1" dirty="0" smtClean="0">
                <a:solidFill>
                  <a:srgbClr val="C00000"/>
                </a:solidFill>
              </a:rPr>
              <a:t>επαναλήψεις</a:t>
            </a:r>
            <a:r>
              <a:rPr lang="el-GR" altLang="el-GR" sz="2800" dirty="0" smtClean="0"/>
              <a:t> αντικειμένων ή όχι</a:t>
            </a:r>
            <a:endParaRPr lang="en-US" altLang="el-GR" sz="2800" dirty="0" smtClean="0"/>
          </a:p>
          <a:p>
            <a:pPr eaLnBrk="1" hangingPunct="1">
              <a:lnSpc>
                <a:spcPct val="90000"/>
              </a:lnSpc>
            </a:pPr>
            <a:endParaRPr lang="el-GR" altLang="el-GR" sz="2800" dirty="0" smtClean="0"/>
          </a:p>
          <a:p>
            <a:pPr eaLnBrk="1" hangingPunct="1">
              <a:lnSpc>
                <a:spcPct val="90000"/>
              </a:lnSpc>
            </a:pPr>
            <a:r>
              <a:rPr lang="el-GR" altLang="el-GR" sz="2800" dirty="0" smtClean="0"/>
              <a:t>Εάν ναι, ελέγχετε εάν στο σύνολο που έχετε δημιουργήσει υπάρχουν </a:t>
            </a:r>
            <a:r>
              <a:rPr lang="el-GR" altLang="el-GR" sz="2800" b="1" dirty="0" smtClean="0">
                <a:solidFill>
                  <a:srgbClr val="C00000"/>
                </a:solidFill>
              </a:rPr>
              <a:t>επαναλήψεις που θα πρέπει να αφαιρεθούν</a:t>
            </a:r>
          </a:p>
        </p:txBody>
      </p:sp>
      <p:sp>
        <p:nvSpPr>
          <p:cNvPr id="2" name="TextBox 1"/>
          <p:cNvSpPr txBox="1"/>
          <p:nvPr/>
        </p:nvSpPr>
        <p:spPr>
          <a:xfrm>
            <a:off x="312540" y="5804818"/>
            <a:ext cx="8352928" cy="830997"/>
          </a:xfrm>
          <a:prstGeom prst="rect">
            <a:avLst/>
          </a:prstGeom>
          <a:noFill/>
        </p:spPr>
        <p:txBody>
          <a:bodyPr wrap="square" rtlCol="0">
            <a:spAutoFit/>
          </a:bodyPr>
          <a:lstStyle/>
          <a:p>
            <a:r>
              <a:rPr lang="el-GR" sz="2400" b="1" dirty="0" smtClean="0">
                <a:solidFill>
                  <a:srgbClr val="C00000"/>
                </a:solidFill>
              </a:rPr>
              <a:t>Όταν μας ενδιαφέρει η σειρά των στοιχείων έχουμε Διατάξεις  </a:t>
            </a:r>
            <a:r>
              <a:rPr lang="el-GR" sz="2400" b="1" i="1" dirty="0" smtClean="0">
                <a:solidFill>
                  <a:srgbClr val="C00000"/>
                </a:solidFill>
              </a:rPr>
              <a:t>(με η χωρίς επαναλήψεις)</a:t>
            </a:r>
            <a:endParaRPr lang="el-GR" sz="2400" b="1" i="1" dirty="0">
              <a:solidFill>
                <a:srgbClr val="C00000"/>
              </a:solidFill>
            </a:endParaRPr>
          </a:p>
        </p:txBody>
      </p:sp>
      <p:sp>
        <p:nvSpPr>
          <p:cNvPr id="4" name="Θέση αριθμού διαφάνειας 3"/>
          <p:cNvSpPr>
            <a:spLocks noGrp="1"/>
          </p:cNvSpPr>
          <p:nvPr>
            <p:ph type="sldNum" sz="quarter" idx="12"/>
          </p:nvPr>
        </p:nvSpPr>
        <p:spPr/>
        <p:txBody>
          <a:bodyPr/>
          <a:lstStyle/>
          <a:p>
            <a:fld id="{7BD527D1-110A-4D70-8085-40A9D712030E}" type="slidenum">
              <a:rPr lang="en-US" altLang="el-GR" smtClean="0">
                <a:solidFill>
                  <a:srgbClr val="000000"/>
                </a:solidFill>
              </a:rPr>
              <a:pPr/>
              <a:t>24</a:t>
            </a:fld>
            <a:endParaRPr lang="en-US" altLang="el-GR">
              <a:solidFill>
                <a:srgbClr val="000000"/>
              </a:solidFill>
            </a:endParaRPr>
          </a:p>
        </p:txBody>
      </p:sp>
    </p:spTree>
    <p:extLst>
      <p:ext uri="{BB962C8B-B14F-4D97-AF65-F5344CB8AC3E}">
        <p14:creationId xmlns:p14="http://schemas.microsoft.com/office/powerpoint/2010/main" xmlns="" val="2789052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251520" y="166869"/>
            <a:ext cx="8571180" cy="6225279"/>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25</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8693" y="108949"/>
            <a:ext cx="6138283" cy="1446550"/>
          </a:xfrm>
          <a:prstGeom prst="rect">
            <a:avLst/>
          </a:prstGeom>
          <a:noFill/>
        </p:spPr>
        <p:txBody>
          <a:bodyPr wrap="none" rtlCol="0">
            <a:spAutoFit/>
          </a:bodyPr>
          <a:lstStyle/>
          <a:p>
            <a:r>
              <a:rPr lang="el-GR" sz="2800" b="1" dirty="0" smtClean="0"/>
              <a:t>Συμβολισμοί</a:t>
            </a:r>
            <a:r>
              <a:rPr lang="en-US" sz="2800" b="1" dirty="0" smtClean="0"/>
              <a:t> </a:t>
            </a:r>
            <a:r>
              <a:rPr lang="el-GR" sz="2800" b="1" dirty="0" smtClean="0"/>
              <a:t>και τύποι</a:t>
            </a:r>
            <a:r>
              <a:rPr lang="en-US" sz="2800" b="1" dirty="0" smtClean="0"/>
              <a:t>:</a:t>
            </a:r>
          </a:p>
          <a:p>
            <a:endParaRPr lang="en-US" dirty="0" smtClean="0"/>
          </a:p>
          <a:p>
            <a:r>
              <a:rPr lang="en-US" sz="2400" b="1" dirty="0" smtClean="0"/>
              <a:t>1</a:t>
            </a:r>
            <a:r>
              <a:rPr lang="en-US" sz="2400" dirty="0" smtClean="0"/>
              <a:t>. </a:t>
            </a:r>
            <a:r>
              <a:rPr lang="el-GR" sz="2400" dirty="0" smtClean="0"/>
              <a:t>Διατάξεις</a:t>
            </a:r>
            <a:r>
              <a:rPr lang="el-GR" sz="2000" dirty="0" smtClean="0"/>
              <a:t>  χωρίς</a:t>
            </a:r>
            <a:r>
              <a:rPr lang="en-US" sz="2000" dirty="0" smtClean="0"/>
              <a:t> </a:t>
            </a:r>
            <a:r>
              <a:rPr lang="el-GR" sz="2000" dirty="0" smtClean="0"/>
              <a:t> επαναλήψεις</a:t>
            </a:r>
            <a:r>
              <a:rPr lang="el-GR" dirty="0" smtClean="0"/>
              <a:t>  </a:t>
            </a:r>
            <a:r>
              <a:rPr lang="el-GR" sz="2000" b="1" dirty="0" smtClean="0">
                <a:solidFill>
                  <a:srgbClr val="C00000"/>
                </a:solidFill>
              </a:rPr>
              <a:t> </a:t>
            </a:r>
            <a:r>
              <a:rPr lang="el-GR" sz="2400" b="1" dirty="0" smtClean="0">
                <a:solidFill>
                  <a:srgbClr val="C00000"/>
                </a:solidFill>
              </a:rPr>
              <a:t>κ</a:t>
            </a:r>
            <a:r>
              <a:rPr lang="el-GR" sz="2000" b="1" dirty="0" smtClean="0">
                <a:solidFill>
                  <a:srgbClr val="C00000"/>
                </a:solidFill>
              </a:rPr>
              <a:t> </a:t>
            </a:r>
            <a:r>
              <a:rPr lang="el-GR" sz="2000" dirty="0" smtClean="0"/>
              <a:t>στοιχείων  από </a:t>
            </a:r>
            <a:r>
              <a:rPr lang="el-GR" sz="2400" b="1" dirty="0">
                <a:solidFill>
                  <a:srgbClr val="C00000"/>
                </a:solidFill>
              </a:rPr>
              <a:t>ν</a:t>
            </a:r>
            <a:r>
              <a:rPr lang="el-GR" dirty="0" smtClean="0"/>
              <a:t> </a:t>
            </a:r>
            <a:r>
              <a:rPr lang="en-US" dirty="0" smtClean="0"/>
              <a:t>:</a:t>
            </a:r>
          </a:p>
          <a:p>
            <a:r>
              <a:rPr lang="el-GR" dirty="0" smtClean="0"/>
              <a:t> </a:t>
            </a:r>
            <a:endParaRPr lang="el-GR" dirty="0"/>
          </a:p>
        </p:txBody>
      </p:sp>
      <p:sp>
        <p:nvSpPr>
          <p:cNvPr id="3" name="Ορθογώνιο 2"/>
          <p:cNvSpPr/>
          <p:nvPr/>
        </p:nvSpPr>
        <p:spPr>
          <a:xfrm>
            <a:off x="1895877" y="1442359"/>
            <a:ext cx="721418" cy="461665"/>
          </a:xfrm>
          <a:prstGeom prst="rect">
            <a:avLst/>
          </a:prstGeom>
        </p:spPr>
        <p:txBody>
          <a:bodyPr wrap="square">
            <a:spAutoFit/>
          </a:bodyPr>
          <a:lstStyle/>
          <a:p>
            <a:r>
              <a:rPr lang="en-US" altLang="en-US" sz="2400" b="1" dirty="0" smtClean="0">
                <a:solidFill>
                  <a:srgbClr val="C00000"/>
                </a:solidFill>
              </a:rPr>
              <a:t>(</a:t>
            </a:r>
            <a:r>
              <a:rPr lang="el-GR" altLang="en-US" sz="2400" b="1" dirty="0" smtClean="0">
                <a:solidFill>
                  <a:srgbClr val="C00000"/>
                </a:solidFill>
              </a:rPr>
              <a:t>ν</a:t>
            </a:r>
            <a:r>
              <a:rPr lang="en-US" altLang="en-US" sz="2400" b="1" dirty="0" smtClean="0">
                <a:solidFill>
                  <a:srgbClr val="C00000"/>
                </a:solidFill>
              </a:rPr>
              <a:t>)</a:t>
            </a:r>
            <a:r>
              <a:rPr lang="el-GR" altLang="en-US" sz="2400" b="1" baseline="-25000" dirty="0" smtClean="0">
                <a:solidFill>
                  <a:srgbClr val="C00000"/>
                </a:solidFill>
              </a:rPr>
              <a:t>κ</a:t>
            </a:r>
            <a:r>
              <a:rPr lang="en-US" altLang="en-US" sz="2400" b="1" baseline="-25000" dirty="0" smtClean="0">
                <a:solidFill>
                  <a:srgbClr val="C00000"/>
                </a:solidFill>
              </a:rPr>
              <a:t> </a:t>
            </a:r>
            <a:endParaRPr lang="el-GR" sz="2400" dirty="0"/>
          </a:p>
        </p:txBody>
      </p:sp>
      <p:sp>
        <p:nvSpPr>
          <p:cNvPr id="4" name="TextBox 3"/>
          <p:cNvSpPr txBox="1"/>
          <p:nvPr/>
        </p:nvSpPr>
        <p:spPr>
          <a:xfrm>
            <a:off x="2385547" y="1473404"/>
            <a:ext cx="3626466" cy="461665"/>
          </a:xfrm>
          <a:prstGeom prst="rect">
            <a:avLst/>
          </a:prstGeom>
          <a:noFill/>
        </p:spPr>
        <p:txBody>
          <a:bodyPr wrap="square" rtlCol="0">
            <a:spAutoFit/>
          </a:bodyPr>
          <a:lstStyle/>
          <a:p>
            <a:r>
              <a:rPr lang="el-GR" sz="2400" b="1" dirty="0" smtClean="0">
                <a:solidFill>
                  <a:srgbClr val="C00000"/>
                </a:solidFill>
              </a:rPr>
              <a:t>= ν.(ν-1).(ν-2)……..(ν-κ+1)</a:t>
            </a:r>
            <a:endParaRPr lang="el-GR" sz="2400" b="1" dirty="0">
              <a:solidFill>
                <a:srgbClr val="C00000"/>
              </a:solidFill>
            </a:endParaRPr>
          </a:p>
        </p:txBody>
      </p:sp>
      <p:pic>
        <p:nvPicPr>
          <p:cNvPr id="6" name="Εικόνα 5"/>
          <p:cNvPicPr>
            <a:picLocks noChangeAspect="1"/>
          </p:cNvPicPr>
          <p:nvPr/>
        </p:nvPicPr>
        <p:blipFill>
          <a:blip r:embed="rId2"/>
          <a:stretch>
            <a:fillRect/>
          </a:stretch>
        </p:blipFill>
        <p:spPr>
          <a:xfrm>
            <a:off x="2705249" y="1955609"/>
            <a:ext cx="876300" cy="676275"/>
          </a:xfrm>
          <a:prstGeom prst="rect">
            <a:avLst/>
          </a:prstGeom>
        </p:spPr>
      </p:pic>
      <p:sp>
        <p:nvSpPr>
          <p:cNvPr id="8" name="Ορθογώνιο 7"/>
          <p:cNvSpPr/>
          <p:nvPr/>
        </p:nvSpPr>
        <p:spPr>
          <a:xfrm>
            <a:off x="1881088" y="2030509"/>
            <a:ext cx="721418" cy="461665"/>
          </a:xfrm>
          <a:prstGeom prst="rect">
            <a:avLst/>
          </a:prstGeom>
        </p:spPr>
        <p:txBody>
          <a:bodyPr wrap="square">
            <a:spAutoFit/>
          </a:bodyPr>
          <a:lstStyle/>
          <a:p>
            <a:r>
              <a:rPr lang="en-US" altLang="en-US" sz="2400" b="1" dirty="0" smtClean="0"/>
              <a:t>(</a:t>
            </a:r>
            <a:r>
              <a:rPr lang="el-GR" altLang="en-US" sz="2400" b="1" dirty="0" smtClean="0"/>
              <a:t>ν</a:t>
            </a:r>
            <a:r>
              <a:rPr lang="en-US" altLang="en-US" sz="2400" b="1" dirty="0" smtClean="0"/>
              <a:t>)</a:t>
            </a:r>
            <a:r>
              <a:rPr lang="el-GR" altLang="en-US" sz="2400" b="1" baseline="-25000" dirty="0" smtClean="0"/>
              <a:t>κ</a:t>
            </a:r>
            <a:r>
              <a:rPr lang="en-US" altLang="en-US" sz="2400" b="1" baseline="-25000" dirty="0" smtClean="0"/>
              <a:t> </a:t>
            </a:r>
            <a:endParaRPr lang="el-GR" sz="2400" dirty="0"/>
          </a:p>
        </p:txBody>
      </p:sp>
      <p:sp>
        <p:nvSpPr>
          <p:cNvPr id="9" name="Ορθογώνιο 8"/>
          <p:cNvSpPr/>
          <p:nvPr/>
        </p:nvSpPr>
        <p:spPr>
          <a:xfrm>
            <a:off x="1565980" y="2920443"/>
            <a:ext cx="721418" cy="461665"/>
          </a:xfrm>
          <a:prstGeom prst="rect">
            <a:avLst/>
          </a:prstGeom>
        </p:spPr>
        <p:txBody>
          <a:bodyPr wrap="square">
            <a:spAutoFit/>
          </a:bodyPr>
          <a:lstStyle/>
          <a:p>
            <a:r>
              <a:rPr lang="en-US" altLang="en-US" sz="2400" b="1" baseline="-25000" dirty="0" smtClean="0">
                <a:solidFill>
                  <a:srgbClr val="C00000"/>
                </a:solidFill>
              </a:rPr>
              <a:t> </a:t>
            </a:r>
            <a:endParaRPr lang="el-GR" sz="2400" dirty="0"/>
          </a:p>
        </p:txBody>
      </p:sp>
      <p:sp>
        <p:nvSpPr>
          <p:cNvPr id="10" name="TextBox 9"/>
          <p:cNvSpPr txBox="1"/>
          <p:nvPr/>
        </p:nvSpPr>
        <p:spPr>
          <a:xfrm>
            <a:off x="2385547" y="2060460"/>
            <a:ext cx="338554" cy="461665"/>
          </a:xfrm>
          <a:prstGeom prst="rect">
            <a:avLst/>
          </a:prstGeom>
          <a:noFill/>
        </p:spPr>
        <p:txBody>
          <a:bodyPr wrap="none" rtlCol="0">
            <a:spAutoFit/>
          </a:bodyPr>
          <a:lstStyle/>
          <a:p>
            <a:r>
              <a:rPr lang="el-GR" sz="2400" b="1" dirty="0" smtClean="0"/>
              <a:t>=</a:t>
            </a:r>
            <a:endParaRPr lang="el-GR" sz="2400" b="1" dirty="0"/>
          </a:p>
        </p:txBody>
      </p:sp>
      <p:sp>
        <p:nvSpPr>
          <p:cNvPr id="11" name="Ορθογώνιο 10"/>
          <p:cNvSpPr/>
          <p:nvPr/>
        </p:nvSpPr>
        <p:spPr>
          <a:xfrm>
            <a:off x="4269549" y="2150004"/>
            <a:ext cx="3484928" cy="461665"/>
          </a:xfrm>
          <a:prstGeom prst="rect">
            <a:avLst/>
          </a:prstGeom>
        </p:spPr>
        <p:txBody>
          <a:bodyPr wrap="none">
            <a:spAutoFit/>
          </a:bodyPr>
          <a:lstStyle/>
          <a:p>
            <a:r>
              <a:rPr lang="el-GR" b="1" dirty="0" smtClean="0">
                <a:solidFill>
                  <a:srgbClr val="002060"/>
                </a:solidFill>
              </a:rPr>
              <a:t>άλλοι συμβολισμοί </a:t>
            </a:r>
            <a:r>
              <a:rPr lang="en-US" b="1" dirty="0" smtClean="0">
                <a:solidFill>
                  <a:srgbClr val="002060"/>
                </a:solidFill>
              </a:rPr>
              <a:t>: </a:t>
            </a:r>
            <a:r>
              <a:rPr lang="el-GR" sz="2400" b="1" dirty="0" smtClean="0">
                <a:solidFill>
                  <a:srgbClr val="002060"/>
                </a:solidFill>
              </a:rPr>
              <a:t> </a:t>
            </a:r>
            <a:r>
              <a:rPr lang="el-GR" altLang="en-US" sz="2400" b="1" baseline="-25000" dirty="0">
                <a:solidFill>
                  <a:srgbClr val="C00000"/>
                </a:solidFill>
              </a:rPr>
              <a:t>ν</a:t>
            </a:r>
            <a:r>
              <a:rPr lang="en-US" altLang="en-US" sz="2400" b="1" i="1" dirty="0">
                <a:solidFill>
                  <a:srgbClr val="C00000"/>
                </a:solidFill>
              </a:rPr>
              <a:t>P</a:t>
            </a:r>
            <a:r>
              <a:rPr lang="el-GR" altLang="en-US" sz="2400" b="1" baseline="-25000" dirty="0">
                <a:solidFill>
                  <a:srgbClr val="C00000"/>
                </a:solidFill>
              </a:rPr>
              <a:t>κ  </a:t>
            </a:r>
            <a:r>
              <a:rPr lang="el-GR" sz="2400" dirty="0"/>
              <a:t> ή</a:t>
            </a:r>
            <a:r>
              <a:rPr lang="en-US" sz="2400" dirty="0"/>
              <a:t> </a:t>
            </a:r>
            <a:r>
              <a:rPr lang="el-GR" sz="2400" dirty="0"/>
              <a:t> </a:t>
            </a:r>
            <a:r>
              <a:rPr lang="el-GR" altLang="en-US" sz="2400" b="1" baseline="-25000" dirty="0">
                <a:solidFill>
                  <a:srgbClr val="C00000"/>
                </a:solidFill>
              </a:rPr>
              <a:t>ν</a:t>
            </a:r>
            <a:r>
              <a:rPr lang="el-GR" altLang="en-US" sz="2400" b="1" i="1" dirty="0">
                <a:solidFill>
                  <a:srgbClr val="C00000"/>
                </a:solidFill>
              </a:rPr>
              <a:t>Δ</a:t>
            </a:r>
            <a:r>
              <a:rPr lang="el-GR" altLang="en-US" sz="2400" b="1" baseline="-25000" dirty="0">
                <a:solidFill>
                  <a:srgbClr val="C00000"/>
                </a:solidFill>
              </a:rPr>
              <a:t>κ</a:t>
            </a:r>
            <a:r>
              <a:rPr lang="el-GR" altLang="en-US" sz="2000" b="1" baseline="-25000" dirty="0">
                <a:solidFill>
                  <a:srgbClr val="C00000"/>
                </a:solidFill>
              </a:rPr>
              <a:t> </a:t>
            </a:r>
            <a:endParaRPr lang="el-GR" dirty="0"/>
          </a:p>
        </p:txBody>
      </p:sp>
      <p:sp>
        <p:nvSpPr>
          <p:cNvPr id="12" name="TextBox 11"/>
          <p:cNvSpPr txBox="1"/>
          <p:nvPr/>
        </p:nvSpPr>
        <p:spPr>
          <a:xfrm>
            <a:off x="578693" y="3070813"/>
            <a:ext cx="6416757" cy="461665"/>
          </a:xfrm>
          <a:prstGeom prst="rect">
            <a:avLst/>
          </a:prstGeom>
          <a:noFill/>
        </p:spPr>
        <p:txBody>
          <a:bodyPr wrap="none" rtlCol="0">
            <a:spAutoFit/>
          </a:bodyPr>
          <a:lstStyle/>
          <a:p>
            <a:r>
              <a:rPr lang="en-US" sz="2400" b="1" dirty="0" smtClean="0"/>
              <a:t>2</a:t>
            </a:r>
            <a:r>
              <a:rPr lang="en-US" sz="2400" dirty="0" smtClean="0"/>
              <a:t>. </a:t>
            </a:r>
            <a:r>
              <a:rPr lang="el-GR" sz="2400" dirty="0" smtClean="0"/>
              <a:t>Συνδυασμοί</a:t>
            </a:r>
            <a:r>
              <a:rPr lang="el-GR" dirty="0" smtClean="0"/>
              <a:t> </a:t>
            </a:r>
            <a:r>
              <a:rPr lang="el-GR" sz="2000" dirty="0" smtClean="0"/>
              <a:t>χωρίς</a:t>
            </a:r>
            <a:r>
              <a:rPr lang="en-US" sz="2000" dirty="0" smtClean="0"/>
              <a:t> </a:t>
            </a:r>
            <a:r>
              <a:rPr lang="el-GR" sz="2000" dirty="0" smtClean="0"/>
              <a:t> </a:t>
            </a:r>
            <a:r>
              <a:rPr lang="el-GR" sz="2000" dirty="0"/>
              <a:t>επαναλήψεις  </a:t>
            </a:r>
            <a:r>
              <a:rPr lang="el-GR" sz="2000" b="1" dirty="0">
                <a:solidFill>
                  <a:srgbClr val="C00000"/>
                </a:solidFill>
              </a:rPr>
              <a:t> </a:t>
            </a:r>
            <a:r>
              <a:rPr lang="el-GR" sz="2400" b="1" dirty="0">
                <a:solidFill>
                  <a:srgbClr val="C00000"/>
                </a:solidFill>
              </a:rPr>
              <a:t>κ</a:t>
            </a:r>
            <a:r>
              <a:rPr lang="el-GR" b="1" dirty="0">
                <a:solidFill>
                  <a:srgbClr val="C00000"/>
                </a:solidFill>
              </a:rPr>
              <a:t> </a:t>
            </a:r>
            <a:r>
              <a:rPr lang="el-GR" sz="2000" dirty="0"/>
              <a:t>στοιχείων  από </a:t>
            </a:r>
            <a:r>
              <a:rPr lang="el-GR" sz="2400" b="1" dirty="0">
                <a:solidFill>
                  <a:srgbClr val="C00000"/>
                </a:solidFill>
              </a:rPr>
              <a:t>ν</a:t>
            </a:r>
            <a:r>
              <a:rPr lang="el-GR" dirty="0"/>
              <a:t> </a:t>
            </a:r>
            <a:r>
              <a:rPr lang="en-US" dirty="0" smtClean="0"/>
              <a:t>:</a:t>
            </a:r>
            <a:endParaRPr lang="en-US" dirty="0"/>
          </a:p>
        </p:txBody>
      </p:sp>
      <mc:AlternateContent xmlns:mc="http://schemas.openxmlformats.org/markup-compatibility/2006">
        <mc:Choice xmlns:a14="http://schemas.microsoft.com/office/drawing/2010/main" xmlns="" Requires="a14">
          <p:sp>
            <p:nvSpPr>
              <p:cNvPr id="13" name="Ορθογώνιο 12"/>
              <p:cNvSpPr/>
              <p:nvPr/>
            </p:nvSpPr>
            <p:spPr>
              <a:xfrm>
                <a:off x="1115616" y="3759602"/>
                <a:ext cx="595718" cy="7301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pt-BR" sz="2400" b="1" i="1" smtClean="0">
                              <a:solidFill>
                                <a:schemeClr val="tx1"/>
                              </a:solidFill>
                              <a:latin typeface="Cambria Math" panose="02040503050406030204" pitchFamily="18" charset="0"/>
                            </a:rPr>
                          </m:ctrlPr>
                        </m:dPr>
                        <m:e>
                          <m:r>
                            <a:rPr lang="el-GR" sz="2400" b="1" i="1" smtClean="0">
                              <a:solidFill>
                                <a:schemeClr val="tx1"/>
                              </a:solidFill>
                              <a:latin typeface="Cambria Math" panose="02040503050406030204" pitchFamily="18" charset="0"/>
                            </a:rPr>
                            <m:t> </m:t>
                          </m:r>
                          <m:f>
                            <m:fPr>
                              <m:type m:val="noBar"/>
                              <m:ctrlPr>
                                <a:rPr lang="pt-BR" sz="2400" b="1" i="1" smtClean="0">
                                  <a:solidFill>
                                    <a:schemeClr val="tx1"/>
                                  </a:solidFill>
                                  <a:latin typeface="Cambria Math" panose="02040503050406030204" pitchFamily="18" charset="0"/>
                                </a:rPr>
                              </m:ctrlPr>
                            </m:fPr>
                            <m:num>
                              <m:r>
                                <a:rPr lang="el-GR" sz="2400" b="1" i="1" smtClean="0">
                                  <a:solidFill>
                                    <a:schemeClr val="tx1"/>
                                  </a:solidFill>
                                  <a:latin typeface="Cambria Math" panose="02040503050406030204" pitchFamily="18" charset="0"/>
                                </a:rPr>
                                <m:t>𝝂</m:t>
                              </m:r>
                            </m:num>
                            <m:den>
                              <m:r>
                                <a:rPr lang="el-GR" sz="2400" b="1" i="1" smtClean="0">
                                  <a:solidFill>
                                    <a:schemeClr val="tx1"/>
                                  </a:solidFill>
                                  <a:latin typeface="Cambria Math" panose="02040503050406030204" pitchFamily="18" charset="0"/>
                                </a:rPr>
                                <m:t>𝜿</m:t>
                              </m:r>
                            </m:den>
                          </m:f>
                          <m:r>
                            <a:rPr lang="el-GR" sz="2400" b="1" i="1" smtClean="0">
                              <a:solidFill>
                                <a:schemeClr val="tx1"/>
                              </a:solidFill>
                              <a:latin typeface="Cambria Math" panose="02040503050406030204" pitchFamily="18" charset="0"/>
                            </a:rPr>
                            <m:t> </m:t>
                          </m:r>
                        </m:e>
                      </m:d>
                    </m:oMath>
                  </m:oMathPara>
                </a14:m>
                <a:endParaRPr lang="el-GR" b="1" dirty="0"/>
              </a:p>
            </p:txBody>
          </p:sp>
        </mc:Choice>
        <mc:Fallback>
          <p:sp>
            <p:nvSpPr>
              <p:cNvPr id="13" name="Ορθογώνιο 12"/>
              <p:cNvSpPr>
                <a:spLocks noRot="1" noChangeAspect="1" noMove="1" noResize="1" noEditPoints="1" noAdjustHandles="1" noChangeArrowheads="1" noChangeShapeType="1" noTextEdit="1"/>
              </p:cNvSpPr>
              <p:nvPr/>
            </p:nvSpPr>
            <p:spPr>
              <a:xfrm>
                <a:off x="1115616" y="3759602"/>
                <a:ext cx="595718" cy="730136"/>
              </a:xfrm>
              <a:prstGeom prst="rect">
                <a:avLst/>
              </a:prstGeom>
              <a:blipFill rotWithShape="0">
                <a:blip r:embed="rId3"/>
                <a:stretch>
                  <a:fillRect r="-15306"/>
                </a:stretch>
              </a:blipFill>
            </p:spPr>
            <p:txBody>
              <a:bodyPr/>
              <a:lstStyle/>
              <a:p>
                <a:r>
                  <a:rPr lang="el-GR">
                    <a:noFill/>
                  </a:rPr>
                  <a:t> </a:t>
                </a:r>
              </a:p>
            </p:txBody>
          </p:sp>
        </mc:Fallback>
      </mc:AlternateContent>
      <p:sp>
        <p:nvSpPr>
          <p:cNvPr id="14" name="Ορθογώνιο 13"/>
          <p:cNvSpPr/>
          <p:nvPr/>
        </p:nvSpPr>
        <p:spPr>
          <a:xfrm flipH="1" flipV="1">
            <a:off x="956924" y="3924615"/>
            <a:ext cx="1218111" cy="400110"/>
          </a:xfrm>
          <a:prstGeom prst="rect">
            <a:avLst/>
          </a:prstGeom>
        </p:spPr>
        <p:txBody>
          <a:bodyPr wrap="square">
            <a:spAutoFit/>
          </a:bodyPr>
          <a:lstStyle/>
          <a:p>
            <a:r>
              <a:rPr lang="el-GR" sz="2000" b="1" dirty="0"/>
              <a:t>=</a:t>
            </a:r>
            <a:endParaRPr lang="el-GR" sz="2000" dirty="0"/>
          </a:p>
        </p:txBody>
      </p:sp>
      <p:pic>
        <p:nvPicPr>
          <p:cNvPr id="15" name="Εικόνα 14"/>
          <p:cNvPicPr>
            <a:picLocks noChangeAspect="1"/>
          </p:cNvPicPr>
          <p:nvPr/>
        </p:nvPicPr>
        <p:blipFill>
          <a:blip r:embed="rId4"/>
          <a:stretch>
            <a:fillRect/>
          </a:stretch>
        </p:blipFill>
        <p:spPr>
          <a:xfrm>
            <a:off x="2205116" y="3787222"/>
            <a:ext cx="1000265" cy="647790"/>
          </a:xfrm>
          <a:prstGeom prst="rect">
            <a:avLst/>
          </a:prstGeom>
        </p:spPr>
      </p:pic>
      <p:sp>
        <p:nvSpPr>
          <p:cNvPr id="16" name="Ορθογώνιο 15"/>
          <p:cNvSpPr/>
          <p:nvPr/>
        </p:nvSpPr>
        <p:spPr>
          <a:xfrm>
            <a:off x="3581549" y="4280152"/>
            <a:ext cx="2214132" cy="369332"/>
          </a:xfrm>
          <a:prstGeom prst="rect">
            <a:avLst/>
          </a:prstGeom>
        </p:spPr>
        <p:txBody>
          <a:bodyPr wrap="none">
            <a:spAutoFit/>
          </a:bodyPr>
          <a:lstStyle/>
          <a:p>
            <a:r>
              <a:rPr lang="el-GR" b="1" dirty="0" smtClean="0">
                <a:solidFill>
                  <a:srgbClr val="002060"/>
                </a:solidFill>
              </a:rPr>
              <a:t>Άλλος συμβολισμος </a:t>
            </a:r>
            <a:r>
              <a:rPr lang="en-US" b="1" dirty="0">
                <a:solidFill>
                  <a:srgbClr val="002060"/>
                </a:solidFill>
              </a:rPr>
              <a:t>:</a:t>
            </a:r>
            <a:endParaRPr lang="el-GR" dirty="0"/>
          </a:p>
        </p:txBody>
      </p:sp>
      <p:sp>
        <p:nvSpPr>
          <p:cNvPr id="17" name="TextBox 16"/>
          <p:cNvSpPr txBox="1"/>
          <p:nvPr/>
        </p:nvSpPr>
        <p:spPr>
          <a:xfrm flipH="1">
            <a:off x="5718269" y="4257583"/>
            <a:ext cx="2238106" cy="461665"/>
          </a:xfrm>
          <a:prstGeom prst="rect">
            <a:avLst/>
          </a:prstGeom>
          <a:noFill/>
        </p:spPr>
        <p:txBody>
          <a:bodyPr wrap="square" rtlCol="0">
            <a:spAutoFit/>
          </a:bodyPr>
          <a:lstStyle/>
          <a:p>
            <a:r>
              <a:rPr lang="en-US" sz="2400" b="1" dirty="0">
                <a:solidFill>
                  <a:srgbClr val="C00000"/>
                </a:solidFill>
              </a:rPr>
              <a:t>C</a:t>
            </a:r>
            <a:r>
              <a:rPr lang="en-US" sz="2000" b="1" dirty="0" smtClean="0">
                <a:solidFill>
                  <a:srgbClr val="C00000"/>
                </a:solidFill>
              </a:rPr>
              <a:t>(</a:t>
            </a:r>
            <a:r>
              <a:rPr lang="el-GR" sz="2000" b="1" dirty="0" err="1" smtClean="0">
                <a:solidFill>
                  <a:srgbClr val="C00000"/>
                </a:solidFill>
              </a:rPr>
              <a:t>ν,κ</a:t>
            </a:r>
            <a:r>
              <a:rPr lang="el-GR" sz="2000" b="1" dirty="0" smtClean="0">
                <a:solidFill>
                  <a:srgbClr val="C00000"/>
                </a:solidFill>
              </a:rPr>
              <a:t>)</a:t>
            </a:r>
            <a:r>
              <a:rPr lang="en-US" sz="2000" b="1" dirty="0" smtClean="0">
                <a:solidFill>
                  <a:srgbClr val="C00000"/>
                </a:solidFill>
              </a:rPr>
              <a:t>  </a:t>
            </a:r>
            <a:r>
              <a:rPr lang="el-GR" sz="2000" b="1" dirty="0" smtClean="0">
                <a:solidFill>
                  <a:srgbClr val="C00000"/>
                </a:solidFill>
              </a:rPr>
              <a:t>ή </a:t>
            </a:r>
            <a:r>
              <a:rPr lang="el-GR" altLang="en-US" sz="2000" b="1" baseline="-25000" dirty="0" smtClean="0">
                <a:solidFill>
                  <a:srgbClr val="C00000"/>
                </a:solidFill>
              </a:rPr>
              <a:t>ν</a:t>
            </a:r>
            <a:r>
              <a:rPr lang="en-US" altLang="en-US" sz="2400" b="1" dirty="0">
                <a:solidFill>
                  <a:srgbClr val="C00000"/>
                </a:solidFill>
              </a:rPr>
              <a:t>C</a:t>
            </a:r>
            <a:r>
              <a:rPr lang="el-GR" altLang="en-US" sz="2000" b="1" baseline="-25000" dirty="0" smtClean="0">
                <a:solidFill>
                  <a:srgbClr val="C00000"/>
                </a:solidFill>
              </a:rPr>
              <a:t>κ </a:t>
            </a:r>
            <a:endParaRPr lang="el-GR" sz="2000" b="1" dirty="0">
              <a:solidFill>
                <a:srgbClr val="C00000"/>
              </a:solidFill>
            </a:endParaRPr>
          </a:p>
        </p:txBody>
      </p:sp>
      <p:sp>
        <p:nvSpPr>
          <p:cNvPr id="18" name="TextBox 17"/>
          <p:cNvSpPr txBox="1"/>
          <p:nvPr/>
        </p:nvSpPr>
        <p:spPr>
          <a:xfrm>
            <a:off x="3398845" y="3809490"/>
            <a:ext cx="5512574" cy="461665"/>
          </a:xfrm>
          <a:prstGeom prst="rect">
            <a:avLst/>
          </a:prstGeom>
          <a:noFill/>
        </p:spPr>
        <p:txBody>
          <a:bodyPr wrap="square" rtlCol="0">
            <a:spAutoFit/>
          </a:bodyPr>
          <a:lstStyle/>
          <a:p>
            <a:r>
              <a:rPr lang="el-GR" b="1" dirty="0" smtClean="0"/>
              <a:t> (διαβάζεται</a:t>
            </a:r>
            <a:r>
              <a:rPr lang="el-GR" dirty="0" smtClean="0"/>
              <a:t>  </a:t>
            </a:r>
            <a:r>
              <a:rPr lang="el-GR" sz="2400" b="1" dirty="0" smtClean="0">
                <a:solidFill>
                  <a:srgbClr val="C00000"/>
                </a:solidFill>
              </a:rPr>
              <a:t>ν </a:t>
            </a:r>
            <a:r>
              <a:rPr lang="el-GR" dirty="0" smtClean="0"/>
              <a:t>ανά </a:t>
            </a:r>
            <a:r>
              <a:rPr lang="el-GR" sz="2400" b="1" dirty="0" smtClean="0">
                <a:solidFill>
                  <a:srgbClr val="C00000"/>
                </a:solidFill>
              </a:rPr>
              <a:t>κ  </a:t>
            </a:r>
            <a:r>
              <a:rPr lang="el-GR" dirty="0" smtClean="0"/>
              <a:t> ή    </a:t>
            </a:r>
            <a:r>
              <a:rPr lang="el-GR" b="1" dirty="0" smtClean="0"/>
              <a:t>διάλεξε</a:t>
            </a:r>
            <a:r>
              <a:rPr lang="el-GR" dirty="0" smtClean="0"/>
              <a:t> </a:t>
            </a:r>
            <a:r>
              <a:rPr lang="el-GR" sz="2400" b="1" dirty="0" smtClean="0">
                <a:solidFill>
                  <a:srgbClr val="C00000"/>
                </a:solidFill>
              </a:rPr>
              <a:t>κ</a:t>
            </a:r>
            <a:r>
              <a:rPr lang="el-GR" dirty="0" smtClean="0"/>
              <a:t> από </a:t>
            </a:r>
            <a:r>
              <a:rPr lang="el-GR" sz="2400" b="1" dirty="0" smtClean="0">
                <a:solidFill>
                  <a:srgbClr val="C00000"/>
                </a:solidFill>
              </a:rPr>
              <a:t>ν </a:t>
            </a:r>
            <a:r>
              <a:rPr lang="el-GR" b="1" dirty="0"/>
              <a:t>)</a:t>
            </a:r>
          </a:p>
        </p:txBody>
      </p:sp>
      <p:sp>
        <p:nvSpPr>
          <p:cNvPr id="20" name="TextBox 19"/>
          <p:cNvSpPr txBox="1"/>
          <p:nvPr/>
        </p:nvSpPr>
        <p:spPr>
          <a:xfrm>
            <a:off x="578693" y="4969046"/>
            <a:ext cx="4990233" cy="461665"/>
          </a:xfrm>
          <a:prstGeom prst="rect">
            <a:avLst/>
          </a:prstGeom>
          <a:noFill/>
        </p:spPr>
        <p:txBody>
          <a:bodyPr wrap="square" rtlCol="0">
            <a:spAutoFit/>
          </a:bodyPr>
          <a:lstStyle/>
          <a:p>
            <a:r>
              <a:rPr lang="en-US" sz="2400" b="1" dirty="0" smtClean="0"/>
              <a:t>3</a:t>
            </a:r>
            <a:r>
              <a:rPr lang="en-US" sz="2400" dirty="0" smtClean="0"/>
              <a:t>. </a:t>
            </a:r>
            <a:r>
              <a:rPr lang="el-GR" sz="2400" dirty="0" smtClean="0"/>
              <a:t>Διάταξη  </a:t>
            </a:r>
            <a:r>
              <a:rPr lang="el-GR" sz="2000" dirty="0" smtClean="0"/>
              <a:t>με επαναλήψεις  </a:t>
            </a:r>
            <a:r>
              <a:rPr lang="el-GR" sz="2400" dirty="0" smtClean="0"/>
              <a:t>ή Δείγμα</a:t>
            </a:r>
            <a:endParaRPr lang="el-GR" sz="2400" dirty="0"/>
          </a:p>
        </p:txBody>
      </p:sp>
      <p:sp>
        <p:nvSpPr>
          <p:cNvPr id="21" name="Ορθογώνιο 20"/>
          <p:cNvSpPr/>
          <p:nvPr/>
        </p:nvSpPr>
        <p:spPr>
          <a:xfrm>
            <a:off x="5004046" y="4969045"/>
            <a:ext cx="2302169" cy="461665"/>
          </a:xfrm>
          <a:prstGeom prst="rect">
            <a:avLst/>
          </a:prstGeom>
        </p:spPr>
        <p:txBody>
          <a:bodyPr wrap="none">
            <a:spAutoFit/>
          </a:bodyPr>
          <a:lstStyle/>
          <a:p>
            <a:r>
              <a:rPr lang="el-GR" sz="2400" b="1" dirty="0">
                <a:solidFill>
                  <a:srgbClr val="C00000"/>
                </a:solidFill>
              </a:rPr>
              <a:t>κ</a:t>
            </a:r>
            <a:r>
              <a:rPr lang="el-GR" b="1" dirty="0">
                <a:solidFill>
                  <a:srgbClr val="C00000"/>
                </a:solidFill>
              </a:rPr>
              <a:t> </a:t>
            </a:r>
            <a:r>
              <a:rPr lang="el-GR" sz="2000" dirty="0" smtClean="0"/>
              <a:t>στοιχείων</a:t>
            </a:r>
            <a:r>
              <a:rPr lang="el-GR" dirty="0" smtClean="0"/>
              <a:t>  </a:t>
            </a:r>
            <a:r>
              <a:rPr lang="el-GR" dirty="0"/>
              <a:t>από </a:t>
            </a:r>
            <a:r>
              <a:rPr lang="el-GR" sz="2400" b="1" dirty="0" smtClean="0">
                <a:solidFill>
                  <a:srgbClr val="C00000"/>
                </a:solidFill>
              </a:rPr>
              <a:t>ν </a:t>
            </a:r>
            <a:r>
              <a:rPr lang="en-US" sz="2400" b="1" dirty="0" smtClean="0">
                <a:solidFill>
                  <a:srgbClr val="C00000"/>
                </a:solidFill>
              </a:rPr>
              <a:t>:</a:t>
            </a:r>
            <a:r>
              <a:rPr lang="el-GR" dirty="0" smtClean="0"/>
              <a:t> </a:t>
            </a:r>
            <a:endParaRPr lang="el-GR" dirty="0"/>
          </a:p>
        </p:txBody>
      </p:sp>
      <mc:AlternateContent xmlns:mc="http://schemas.openxmlformats.org/markup-compatibility/2006">
        <mc:Choice xmlns:a14="http://schemas.microsoft.com/office/drawing/2010/main" xmlns="" Requires="a14">
          <p:sp>
            <p:nvSpPr>
              <p:cNvPr id="7" name="TextBox 6"/>
              <p:cNvSpPr txBox="1"/>
              <p:nvPr/>
            </p:nvSpPr>
            <p:spPr>
              <a:xfrm>
                <a:off x="755576" y="5409915"/>
                <a:ext cx="8064896" cy="1107996"/>
              </a:xfrm>
              <a:prstGeom prst="rect">
                <a:avLst/>
              </a:prstGeom>
              <a:noFill/>
            </p:spPr>
            <p:txBody>
              <a:bodyPr wrap="square" rtlCol="0">
                <a:spAutoFit/>
              </a:bodyPr>
              <a:lstStyle/>
              <a:p>
                <a:r>
                  <a:rPr lang="el-GR" dirty="0" smtClean="0"/>
                  <a:t>Δημιουργούνται διατεταγμένα  δείγματα με </a:t>
                </a:r>
                <a:r>
                  <a:rPr lang="el-GR" sz="2000" b="1" dirty="0" smtClean="0"/>
                  <a:t>κ</a:t>
                </a:r>
                <a:r>
                  <a:rPr lang="el-GR" sz="2400" dirty="0" smtClean="0"/>
                  <a:t/>
                </a:r>
                <a:r>
                  <a:rPr lang="el-GR" dirty="0" smtClean="0"/>
                  <a:t>στοιχεία που μπορεί να επαναλαμβάνονται, χρησιμοποιείται ο όρος </a:t>
                </a:r>
                <a:r>
                  <a:rPr lang="el-GR" b="1" i="1" dirty="0" smtClean="0"/>
                  <a:t>κ-δείγμα</a:t>
                </a:r>
                <a:r>
                  <a:rPr lang="el-GR" dirty="0" smtClean="0"/>
                  <a:t>. Το πλήθος των δειγμάτων  </a:t>
                </a:r>
                <a:endParaRPr lang="en-US" dirty="0" smtClean="0"/>
              </a:p>
              <a:p>
                <a:r>
                  <a:rPr lang="el-GR" dirty="0" smtClean="0"/>
                  <a:t>ισούται με</a:t>
                </a:r>
                <a:r>
                  <a:rPr lang="en-US" dirty="0" smtClean="0"/>
                  <a:t>:</a:t>
                </a:r>
                <a:r>
                  <a:rPr lang="el-GR" dirty="0" smtClean="0"/>
                  <a:t/>
                </a:r>
                <a14:m>
                  <m:oMath xmlns:m="http://schemas.openxmlformats.org/officeDocument/2006/math">
                    <m:sSup>
                      <m:sSupPr>
                        <m:ctrlPr>
                          <a:rPr lang="en-US" sz="2400" b="1" i="1">
                            <a:latin typeface="Cambria Math" panose="02040503050406030204" pitchFamily="18" charset="0"/>
                          </a:rPr>
                        </m:ctrlPr>
                      </m:sSupPr>
                      <m:e>
                        <m:r>
                          <a:rPr lang="el-GR" sz="2400" b="1" i="1">
                            <a:latin typeface="Cambria Math" panose="02040503050406030204" pitchFamily="18" charset="0"/>
                          </a:rPr>
                          <m:t>𝝂</m:t>
                        </m:r>
                      </m:e>
                      <m:sup>
                        <m:r>
                          <a:rPr lang="el-GR" sz="2400" b="1" i="1">
                            <a:latin typeface="Cambria Math" panose="02040503050406030204" pitchFamily="18" charset="0"/>
                          </a:rPr>
                          <m:t>𝜿</m:t>
                        </m:r>
                      </m:sup>
                    </m:sSup>
                  </m:oMath>
                </a14:m>
                <a:endParaRPr lang="el-GR" sz="2400" b="1" dirty="0"/>
              </a:p>
            </p:txBody>
          </p:sp>
        </mc:Choice>
        <mc:Fallback>
          <p:sp>
            <p:nvSpPr>
              <p:cNvPr id="7" name="TextBox 6"/>
              <p:cNvSpPr txBox="1">
                <a:spLocks noRot="1" noChangeAspect="1" noMove="1" noResize="1" noEditPoints="1" noAdjustHandles="1" noChangeArrowheads="1" noChangeShapeType="1" noTextEdit="1"/>
              </p:cNvSpPr>
              <p:nvPr/>
            </p:nvSpPr>
            <p:spPr>
              <a:xfrm>
                <a:off x="755576" y="5409915"/>
                <a:ext cx="8064896" cy="1107996"/>
              </a:xfrm>
              <a:prstGeom prst="rect">
                <a:avLst/>
              </a:prstGeom>
              <a:blipFill rotWithShape="0">
                <a:blip r:embed="rId5"/>
                <a:stretch>
                  <a:fillRect l="-680" b="-6044"/>
                </a:stretch>
              </a:blipFill>
            </p:spPr>
            <p:txBody>
              <a:bodyPr/>
              <a:lstStyle/>
              <a:p>
                <a:r>
                  <a:rPr lang="el-GR">
                    <a:noFill/>
                  </a:rPr>
                  <a:t> </a:t>
                </a:r>
              </a:p>
            </p:txBody>
          </p:sp>
        </mc:Fallback>
      </mc:AlternateContent>
      <p:sp>
        <p:nvSpPr>
          <p:cNvPr id="19" name="Θέση αριθμού διαφάνειας 18"/>
          <p:cNvSpPr>
            <a:spLocks noGrp="1"/>
          </p:cNvSpPr>
          <p:nvPr>
            <p:ph type="sldNum" sz="quarter" idx="12"/>
          </p:nvPr>
        </p:nvSpPr>
        <p:spPr/>
        <p:txBody>
          <a:bodyPr/>
          <a:lstStyle/>
          <a:p>
            <a:fld id="{FC53442B-9059-4995-AD00-11B44EEE6C23}" type="slidenum">
              <a:rPr lang="en-US" altLang="el-GR" smtClean="0">
                <a:solidFill>
                  <a:srgbClr val="000000"/>
                </a:solidFill>
              </a:rPr>
              <a:pPr/>
              <a:t>26</a:t>
            </a:fld>
            <a:endParaRPr lang="en-US" altLang="el-GR">
              <a:solidFill>
                <a:srgbClr val="000000"/>
              </a:solidFill>
            </a:endParaRPr>
          </a:p>
        </p:txBody>
      </p:sp>
    </p:spTree>
    <p:extLst>
      <p:ext uri="{BB962C8B-B14F-4D97-AF65-F5344CB8AC3E}">
        <p14:creationId xmlns:p14="http://schemas.microsoft.com/office/powerpoint/2010/main" xmlns="" val="2275614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25219" y="166406"/>
            <a:ext cx="9280426" cy="461665"/>
          </a:xfrm>
          <a:prstGeom prst="rect">
            <a:avLst/>
          </a:prstGeom>
        </p:spPr>
        <p:txBody>
          <a:bodyPr wrap="none">
            <a:spAutoFit/>
          </a:bodyPr>
          <a:lstStyle/>
          <a:p>
            <a:r>
              <a:rPr lang="el-GR" sz="2400" b="1" dirty="0">
                <a:solidFill>
                  <a:srgbClr val="002060"/>
                </a:solidFill>
              </a:rPr>
              <a:t>Παράδειγμα </a:t>
            </a:r>
            <a:r>
              <a:rPr lang="el-GR" sz="2400" b="1" dirty="0" smtClean="0">
                <a:solidFill>
                  <a:srgbClr val="002060"/>
                </a:solidFill>
              </a:rPr>
              <a:t> Διατεταγμένου δείγματος (ή διάταξης με επαναλήψεις)</a:t>
            </a:r>
            <a:r>
              <a:rPr lang="el-GR" sz="2400" dirty="0" smtClean="0">
                <a:solidFill>
                  <a:srgbClr val="002060"/>
                </a:solidFill>
              </a:rPr>
              <a:t>.</a:t>
            </a:r>
            <a:endParaRPr lang="el-GR" sz="2400" dirty="0"/>
          </a:p>
        </p:txBody>
      </p:sp>
      <p:sp>
        <p:nvSpPr>
          <p:cNvPr id="3" name="Ορθογώνιο 2"/>
          <p:cNvSpPr/>
          <p:nvPr/>
        </p:nvSpPr>
        <p:spPr>
          <a:xfrm>
            <a:off x="341904" y="597293"/>
            <a:ext cx="8640960" cy="1384995"/>
          </a:xfrm>
          <a:prstGeom prst="rect">
            <a:avLst/>
          </a:prstGeom>
        </p:spPr>
        <p:txBody>
          <a:bodyPr wrap="square">
            <a:spAutoFit/>
          </a:bodyPr>
          <a:lstStyle/>
          <a:p>
            <a:pPr>
              <a:lnSpc>
                <a:spcPct val="150000"/>
              </a:lnSpc>
            </a:pPr>
            <a:r>
              <a:rPr lang="el-GR" sz="2000" dirty="0"/>
              <a:t>΄Έστω τα </a:t>
            </a:r>
            <a:r>
              <a:rPr lang="el-GR" sz="2000" dirty="0" smtClean="0"/>
              <a:t>γράμματα   </a:t>
            </a:r>
            <a:r>
              <a:rPr lang="el-GR" sz="2000" b="1" dirty="0">
                <a:solidFill>
                  <a:srgbClr val="C00000"/>
                </a:solidFill>
              </a:rPr>
              <a:t>a, b, c</a:t>
            </a:r>
            <a:r>
              <a:rPr lang="el-GR" sz="2000" dirty="0"/>
              <a:t>.</a:t>
            </a:r>
          </a:p>
          <a:p>
            <a:r>
              <a:rPr lang="el-GR" dirty="0"/>
              <a:t> Πόσα είναι τα δυνατά διατεταγμένα </a:t>
            </a:r>
            <a:r>
              <a:rPr lang="el-GR" b="1" dirty="0" smtClean="0"/>
              <a:t>δείγματα δυο θέσεων </a:t>
            </a:r>
            <a:r>
              <a:rPr lang="el-GR" dirty="0" smtClean="0"/>
              <a:t>που θα μπορούσαμε  </a:t>
            </a:r>
            <a:r>
              <a:rPr lang="el-GR" dirty="0"/>
              <a:t>να </a:t>
            </a:r>
            <a:r>
              <a:rPr lang="el-GR" dirty="0" smtClean="0"/>
              <a:t>φτιάξουμε </a:t>
            </a:r>
            <a:r>
              <a:rPr lang="el-GR" dirty="0"/>
              <a:t>από τα </a:t>
            </a:r>
            <a:r>
              <a:rPr lang="el-GR" dirty="0" smtClean="0"/>
              <a:t>γράμματα αυτά </a:t>
            </a:r>
            <a:r>
              <a:rPr lang="el-GR" dirty="0"/>
              <a:t>χρησιμοποιώντας δειγματοληψία </a:t>
            </a:r>
            <a:r>
              <a:rPr lang="el-GR" dirty="0" smtClean="0"/>
              <a:t>με </a:t>
            </a:r>
            <a:r>
              <a:rPr lang="el-GR" dirty="0"/>
              <a:t>επανατοποθέτηση; </a:t>
            </a:r>
          </a:p>
        </p:txBody>
      </p:sp>
      <p:sp>
        <p:nvSpPr>
          <p:cNvPr id="4" name="Ορθογώνιο 3"/>
          <p:cNvSpPr/>
          <p:nvPr/>
        </p:nvSpPr>
        <p:spPr>
          <a:xfrm>
            <a:off x="341904" y="2131895"/>
            <a:ext cx="7847568" cy="646331"/>
          </a:xfrm>
          <a:prstGeom prst="rect">
            <a:avLst/>
          </a:prstGeom>
        </p:spPr>
        <p:txBody>
          <a:bodyPr wrap="square">
            <a:spAutoFit/>
          </a:bodyPr>
          <a:lstStyle/>
          <a:p>
            <a:r>
              <a:rPr lang="el-GR" i="1" dirty="0"/>
              <a:t>(δειγματοληψία </a:t>
            </a:r>
            <a:r>
              <a:rPr lang="el-GR" i="1" dirty="0" smtClean="0"/>
              <a:t>με </a:t>
            </a:r>
            <a:r>
              <a:rPr lang="el-GR" i="1" dirty="0"/>
              <a:t>επανατοποθέτηση σημαίνει ότι στο κάθε διατεταγμένο </a:t>
            </a:r>
            <a:r>
              <a:rPr lang="el-GR" i="1" dirty="0" smtClean="0"/>
              <a:t>  δείγμα  </a:t>
            </a:r>
            <a:r>
              <a:rPr lang="el-GR" i="1" dirty="0"/>
              <a:t>ένα </a:t>
            </a:r>
            <a:r>
              <a:rPr lang="el-GR" i="1" dirty="0" err="1" smtClean="0"/>
              <a:t>γρά</a:t>
            </a:r>
            <a:r>
              <a:rPr lang="el-GR" i="1" dirty="0" smtClean="0"/>
              <a:t>µµα μπορεί να  </a:t>
            </a:r>
            <a:r>
              <a:rPr lang="el-GR" i="1" dirty="0"/>
              <a:t>εμφανίζεται </a:t>
            </a:r>
            <a:r>
              <a:rPr lang="el-GR" i="1" dirty="0" smtClean="0"/>
              <a:t>πάνω  από  </a:t>
            </a:r>
            <a:r>
              <a:rPr lang="el-GR" i="1" dirty="0"/>
              <a:t>µία φορά.)</a:t>
            </a:r>
          </a:p>
        </p:txBody>
      </p:sp>
      <p:sp>
        <p:nvSpPr>
          <p:cNvPr id="5" name="Ορθογώνιο 4"/>
          <p:cNvSpPr/>
          <p:nvPr/>
        </p:nvSpPr>
        <p:spPr>
          <a:xfrm>
            <a:off x="393324" y="2932726"/>
            <a:ext cx="1872208" cy="1133965"/>
          </a:xfrm>
          <a:prstGeom prst="rect">
            <a:avLst/>
          </a:prstGeom>
        </p:spPr>
        <p:txBody>
          <a:bodyPr wrap="square">
            <a:spAutoFit/>
          </a:bodyPr>
          <a:lstStyle/>
          <a:p>
            <a:pPr>
              <a:lnSpc>
                <a:spcPct val="150000"/>
              </a:lnSpc>
            </a:pPr>
            <a:r>
              <a:rPr lang="el-GR" sz="2400" b="1" dirty="0" smtClean="0">
                <a:solidFill>
                  <a:srgbClr val="002060"/>
                </a:solidFill>
              </a:rPr>
              <a:t>Απάντηση</a:t>
            </a:r>
          </a:p>
          <a:p>
            <a:pPr>
              <a:lnSpc>
                <a:spcPct val="150000"/>
              </a:lnSpc>
            </a:pPr>
            <a:endParaRPr lang="el-GR" sz="2400" dirty="0">
              <a:solidFill>
                <a:srgbClr val="002060"/>
              </a:solidFill>
            </a:endParaRPr>
          </a:p>
        </p:txBody>
      </p:sp>
      <mc:AlternateContent xmlns:mc="http://schemas.openxmlformats.org/markup-compatibility/2006">
        <mc:Choice xmlns:a14="http://schemas.microsoft.com/office/drawing/2010/main" xmlns="" Requires="a14">
          <p:sp>
            <p:nvSpPr>
              <p:cNvPr id="6" name="TextBox 5"/>
              <p:cNvSpPr txBox="1"/>
              <p:nvPr/>
            </p:nvSpPr>
            <p:spPr>
              <a:xfrm>
                <a:off x="341904" y="3858013"/>
                <a:ext cx="7704856" cy="1945982"/>
              </a:xfrm>
              <a:prstGeom prst="rect">
                <a:avLst/>
              </a:prstGeom>
              <a:noFill/>
            </p:spPr>
            <p:txBody>
              <a:bodyPr wrap="square" rtlCol="0">
                <a:spAutoFit/>
              </a:bodyPr>
              <a:lstStyle/>
              <a:p>
                <a:r>
                  <a:rPr lang="el-GR" dirty="0" smtClean="0"/>
                  <a:t>Ο αριθμός των διατεταγμένων  2-δειγματων  από 3 στοιχεία είναι</a:t>
                </a:r>
                <a:r>
                  <a:rPr lang="en-US" dirty="0" smtClean="0"/>
                  <a:t/>
                </a:r>
                <a14:m>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𝟑</m:t>
                        </m:r>
                      </m:e>
                      <m:sup>
                        <m:r>
                          <a:rPr lang="en-US" sz="2000" b="1" i="1" smtClean="0">
                            <a:latin typeface="Cambria Math" panose="02040503050406030204" pitchFamily="18" charset="0"/>
                          </a:rPr>
                          <m:t>𝟐</m:t>
                        </m:r>
                        <m:r>
                          <a:rPr lang="en-US" sz="2000" b="1" i="1" smtClean="0">
                            <a:latin typeface="Cambria Math" panose="02040503050406030204" pitchFamily="18" charset="0"/>
                          </a:rPr>
                          <m:t> </m:t>
                        </m:r>
                      </m:sup>
                    </m:sSup>
                    <m:r>
                      <a:rPr lang="en-US" sz="2000" b="1" i="0" smtClean="0">
                        <a:latin typeface="Cambria Math" panose="02040503050406030204" pitchFamily="18" charset="0"/>
                      </a:rPr>
                      <m:t>=</m:t>
                    </m:r>
                    <m:r>
                      <a:rPr lang="en-US" sz="2000" b="1" i="0" smtClean="0">
                        <a:latin typeface="Cambria Math" panose="02040503050406030204" pitchFamily="18" charset="0"/>
                      </a:rPr>
                      <m:t>𝟗</m:t>
                    </m:r>
                    <m:r>
                      <a:rPr lang="en-US" sz="2000" b="1" i="0" smtClean="0">
                        <a:latin typeface="Cambria Math" panose="02040503050406030204" pitchFamily="18" charset="0"/>
                      </a:rPr>
                      <m:t> .</m:t>
                    </m:r>
                  </m:oMath>
                </a14:m>
                <a:endParaRPr lang="en-US" sz="2000" b="1" dirty="0" smtClean="0"/>
              </a:p>
              <a:p>
                <a:endParaRPr lang="el-GR" sz="2000" b="1" dirty="0"/>
              </a:p>
              <a:p>
                <a:r>
                  <a:rPr lang="el-GR" sz="2000" i="1" dirty="0" smtClean="0">
                    <a:solidFill>
                      <a:srgbClr val="FF0000"/>
                    </a:solidFill>
                  </a:rPr>
                  <a:t>( </a:t>
                </a:r>
                <a:r>
                  <a:rPr lang="el-GR" sz="2000" b="1" i="1" dirty="0" smtClean="0">
                    <a:solidFill>
                      <a:srgbClr val="FF0000"/>
                    </a:solidFill>
                  </a:rPr>
                  <a:t>Θέλουμε δείγματα δυο θέσεων</a:t>
                </a:r>
                <a:r>
                  <a:rPr lang="en-US" sz="2000" b="1" i="1" dirty="0" smtClean="0">
                    <a:solidFill>
                      <a:srgbClr val="FF0000"/>
                    </a:solidFill>
                  </a:rPr>
                  <a:t>: </a:t>
                </a:r>
                <a:r>
                  <a:rPr lang="el-GR" sz="2000" i="1" dirty="0" smtClean="0">
                    <a:solidFill>
                      <a:srgbClr val="FF0000"/>
                    </a:solidFill>
                  </a:rPr>
                  <a:t>για την  πρώτη θέση στο δείγμα  έχουμε 3 επιλογές για τη δεύτερη έχουμε πάλι 3 επιλογές δεδομένου ότι επιτρέπονται επαναλήψεις, με βάση  την πολλαπλασιαστική αρχή θα έχουμε 9 δείγματα.) </a:t>
                </a:r>
                <a:endParaRPr lang="el-GR" sz="2000" i="1" dirty="0">
                  <a:solidFill>
                    <a:srgbClr val="FF0000"/>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341904" y="3858013"/>
                <a:ext cx="7704856" cy="1945982"/>
              </a:xfrm>
              <a:prstGeom prst="rect">
                <a:avLst/>
              </a:prstGeom>
              <a:blipFill rotWithShape="0">
                <a:blip r:embed="rId2"/>
                <a:stretch>
                  <a:fillRect l="-791" t="-313" r="-1503" b="-4702"/>
                </a:stretch>
              </a:blipFill>
            </p:spPr>
            <p:txBody>
              <a:bodyPr/>
              <a:lstStyle/>
              <a:p>
                <a:r>
                  <a:rPr lang="el-GR">
                    <a:noFill/>
                  </a:rPr>
                  <a:t> </a:t>
                </a:r>
              </a:p>
            </p:txBody>
          </p:sp>
        </mc:Fallback>
      </mc:AlternateContent>
      <p:sp>
        <p:nvSpPr>
          <p:cNvPr id="7" name="Ορθογώνιο 6"/>
          <p:cNvSpPr/>
          <p:nvPr/>
        </p:nvSpPr>
        <p:spPr>
          <a:xfrm>
            <a:off x="341904" y="3488681"/>
            <a:ext cx="2654253" cy="369332"/>
          </a:xfrm>
          <a:prstGeom prst="rect">
            <a:avLst/>
          </a:prstGeom>
        </p:spPr>
        <p:txBody>
          <a:bodyPr wrap="none">
            <a:spAutoFit/>
          </a:bodyPr>
          <a:lstStyle/>
          <a:p>
            <a:r>
              <a:rPr lang="en-US" b="1" dirty="0"/>
              <a:t> </a:t>
            </a:r>
            <a:r>
              <a:rPr lang="el-GR" dirty="0" smtClean="0"/>
              <a:t>Εδώ έχουμε  ν=3 και  κ=2</a:t>
            </a:r>
            <a:r>
              <a:rPr lang="el-GR" b="1" dirty="0" smtClean="0"/>
              <a:t>.</a:t>
            </a:r>
            <a:endParaRPr lang="el-GR" b="1" dirty="0"/>
          </a:p>
        </p:txBody>
      </p:sp>
      <mc:AlternateContent xmlns:mc="http://schemas.openxmlformats.org/markup-compatibility/2006">
        <mc:Choice xmlns:a14="http://schemas.microsoft.com/office/drawing/2010/main" xmlns="" Requires="a14">
          <p:sp>
            <p:nvSpPr>
              <p:cNvPr id="10" name="TextBox 9"/>
              <p:cNvSpPr txBox="1"/>
              <p:nvPr/>
            </p:nvSpPr>
            <p:spPr>
              <a:xfrm>
                <a:off x="511880" y="5803995"/>
                <a:ext cx="7534879" cy="430887"/>
              </a:xfrm>
              <a:prstGeom prst="rect">
                <a:avLst/>
              </a:prstGeom>
              <a:noFill/>
            </p:spPr>
            <p:txBody>
              <a:bodyPr wrap="square" lIns="0" tIns="0" rIns="0" bIns="0" rtlCol="0">
                <a:spAutoFit/>
              </a:bodyPr>
              <a:lstStyle/>
              <a:p>
                <a:r>
                  <a:rPr lang="en-US" sz="2800" b="0" dirty="0" smtClean="0">
                    <a:solidFill>
                      <a:srgbClr val="002060"/>
                    </a:solidFill>
                  </a:rPr>
                  <a:t>{</a:t>
                </a:r>
                <a14:m>
                  <m:oMath xmlns:m="http://schemas.openxmlformats.org/officeDocument/2006/math">
                    <m:r>
                      <a:rPr lang="en-US" sz="2800" b="0" i="1" smtClean="0">
                        <a:solidFill>
                          <a:srgbClr val="002060"/>
                        </a:solidFill>
                        <a:latin typeface="Cambria Math" panose="02040503050406030204" pitchFamily="18" charset="0"/>
                      </a:rPr>
                      <m:t>𝑎𝑎</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𝑎𝑏</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𝑎𝑐</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𝑏𝑎</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𝑏𝑏</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𝑏𝑐</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𝑐𝑎</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𝑐𝑏</m:t>
                    </m:r>
                    <m:r>
                      <a:rPr lang="en-US" sz="2800" b="0" i="1" smtClean="0">
                        <a:solidFill>
                          <a:srgbClr val="002060"/>
                        </a:solidFill>
                        <a:latin typeface="Cambria Math" panose="02040503050406030204" pitchFamily="18" charset="0"/>
                      </a:rPr>
                      <m:t>,  </m:t>
                    </m:r>
                    <m:r>
                      <a:rPr lang="en-US" sz="2800" b="0" i="1" smtClean="0">
                        <a:solidFill>
                          <a:srgbClr val="002060"/>
                        </a:solidFill>
                        <a:latin typeface="Cambria Math" panose="02040503050406030204" pitchFamily="18" charset="0"/>
                      </a:rPr>
                      <m:t>𝑐𝑐</m:t>
                    </m:r>
                  </m:oMath>
                </a14:m>
                <a:r>
                  <a:rPr lang="en-US" sz="2800" dirty="0" smtClean="0">
                    <a:solidFill>
                      <a:srgbClr val="002060"/>
                    </a:solidFill>
                  </a:rPr>
                  <a:t>}</a:t>
                </a:r>
                <a:endParaRPr lang="el-GR" sz="2800" dirty="0">
                  <a:solidFill>
                    <a:srgbClr val="002060"/>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511880" y="5803995"/>
                <a:ext cx="7534879" cy="430887"/>
              </a:xfrm>
              <a:prstGeom prst="rect">
                <a:avLst/>
              </a:prstGeom>
              <a:blipFill rotWithShape="0">
                <a:blip r:embed="rId3"/>
                <a:stretch>
                  <a:fillRect l="-2913" t="-25352" b="-49296"/>
                </a:stretch>
              </a:blipFill>
            </p:spPr>
            <p:txBody>
              <a:bodyPr/>
              <a:lstStyle/>
              <a:p>
                <a:r>
                  <a:rPr lang="el-GR">
                    <a:noFill/>
                  </a:rPr>
                  <a:t> </a:t>
                </a:r>
              </a:p>
            </p:txBody>
          </p:sp>
        </mc:Fallback>
      </mc:AlternateContent>
      <p:sp>
        <p:nvSpPr>
          <p:cNvPr id="9" name="Θέση αριθμού διαφάνειας 8"/>
          <p:cNvSpPr>
            <a:spLocks noGrp="1"/>
          </p:cNvSpPr>
          <p:nvPr>
            <p:ph type="sldNum" sz="quarter" idx="12"/>
          </p:nvPr>
        </p:nvSpPr>
        <p:spPr/>
        <p:txBody>
          <a:bodyPr/>
          <a:lstStyle/>
          <a:p>
            <a:fld id="{FC53442B-9059-4995-AD00-11B44EEE6C23}" type="slidenum">
              <a:rPr lang="en-US" altLang="el-GR" smtClean="0">
                <a:solidFill>
                  <a:srgbClr val="000000"/>
                </a:solidFill>
              </a:rPr>
              <a:pPr/>
              <a:t>27</a:t>
            </a:fld>
            <a:endParaRPr lang="en-US" altLang="el-GR">
              <a:solidFill>
                <a:srgbClr val="000000"/>
              </a:solidFill>
            </a:endParaRPr>
          </a:p>
        </p:txBody>
      </p:sp>
    </p:spTree>
    <p:extLst>
      <p:ext uri="{BB962C8B-B14F-4D97-AF65-F5344CB8AC3E}">
        <p14:creationId xmlns:p14="http://schemas.microsoft.com/office/powerpoint/2010/main" xmlns="" val="2406943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395536" y="476672"/>
            <a:ext cx="8136904" cy="5724644"/>
          </a:xfrm>
          <a:prstGeom prst="rect">
            <a:avLst/>
          </a:prstGeom>
        </p:spPr>
        <p:txBody>
          <a:bodyPr wrap="square">
            <a:spAutoFit/>
          </a:bodyPr>
          <a:lstStyle/>
          <a:p>
            <a:r>
              <a:rPr lang="el-GR" sz="2800" b="1" dirty="0" smtClean="0">
                <a:solidFill>
                  <a:srgbClr val="002060"/>
                </a:solidFill>
              </a:rPr>
              <a:t>Παράδειγμα   διάταξης (χωρίς επαναλήψεις )</a:t>
            </a:r>
          </a:p>
          <a:p>
            <a:endParaRPr lang="el-GR" sz="2400" dirty="0" smtClean="0"/>
          </a:p>
          <a:p>
            <a:r>
              <a:rPr lang="el-GR" sz="2400" dirty="0" smtClean="0"/>
              <a:t>Έστω </a:t>
            </a:r>
            <a:r>
              <a:rPr lang="el-GR" sz="2400" dirty="0"/>
              <a:t>τα γράμματα   </a:t>
            </a:r>
            <a:r>
              <a:rPr lang="el-GR" sz="2400" b="1" dirty="0">
                <a:solidFill>
                  <a:srgbClr val="C00000"/>
                </a:solidFill>
              </a:rPr>
              <a:t>a, b, c</a:t>
            </a:r>
            <a:r>
              <a:rPr lang="el-GR" sz="2400" dirty="0"/>
              <a:t>.</a:t>
            </a:r>
          </a:p>
          <a:p>
            <a:r>
              <a:rPr lang="el-GR" sz="2000" dirty="0" smtClean="0"/>
              <a:t>Πόσες </a:t>
            </a:r>
            <a:r>
              <a:rPr lang="el-GR" sz="2000" dirty="0"/>
              <a:t>είναι </a:t>
            </a:r>
            <a:r>
              <a:rPr lang="el-GR" sz="2000" dirty="0" smtClean="0"/>
              <a:t>οι δυνατές  διατεταγμένες δυάδες </a:t>
            </a:r>
            <a:r>
              <a:rPr lang="el-GR" sz="2000" dirty="0"/>
              <a:t>που </a:t>
            </a:r>
            <a:r>
              <a:rPr lang="el-GR" sz="2000" dirty="0" err="1"/>
              <a:t>ϑα</a:t>
            </a:r>
            <a:r>
              <a:rPr lang="el-GR" sz="2000" dirty="0"/>
              <a:t> µ</a:t>
            </a:r>
            <a:r>
              <a:rPr lang="el-GR" sz="2000" dirty="0" err="1"/>
              <a:t>πορούσαµε</a:t>
            </a:r>
            <a:r>
              <a:rPr lang="el-GR" sz="2000" dirty="0"/>
              <a:t> να ϕτιάξουµε από τα γράµµ</a:t>
            </a:r>
            <a:r>
              <a:rPr lang="el-GR" sz="2000" dirty="0" err="1"/>
              <a:t>ατα</a:t>
            </a:r>
            <a:r>
              <a:rPr lang="el-GR" sz="2000" dirty="0"/>
              <a:t> αυτά </a:t>
            </a:r>
            <a:r>
              <a:rPr lang="el-GR" sz="2000" dirty="0" smtClean="0"/>
              <a:t>χρησιμοποιώντας δειγματοληψία </a:t>
            </a:r>
            <a:r>
              <a:rPr lang="el-GR" sz="2000" dirty="0"/>
              <a:t>χωρίς επανατοποθέτηση; </a:t>
            </a:r>
            <a:endParaRPr lang="el-GR" sz="2000" dirty="0" smtClean="0"/>
          </a:p>
          <a:p>
            <a:r>
              <a:rPr lang="el-GR" sz="2000" b="1" i="1" dirty="0" smtClean="0">
                <a:solidFill>
                  <a:srgbClr val="002060"/>
                </a:solidFill>
              </a:rPr>
              <a:t>(δειγματοληψία </a:t>
            </a:r>
            <a:r>
              <a:rPr lang="el-GR" sz="2000" b="1" i="1" dirty="0">
                <a:solidFill>
                  <a:srgbClr val="002060"/>
                </a:solidFill>
              </a:rPr>
              <a:t>χωρίς επανατοποθέτηση </a:t>
            </a:r>
            <a:r>
              <a:rPr lang="el-GR" sz="2000" b="1" i="1" dirty="0" smtClean="0">
                <a:solidFill>
                  <a:srgbClr val="002060"/>
                </a:solidFill>
              </a:rPr>
              <a:t>σημαίνει </a:t>
            </a:r>
            <a:r>
              <a:rPr lang="el-GR" sz="2000" b="1" i="1" dirty="0">
                <a:solidFill>
                  <a:srgbClr val="002060"/>
                </a:solidFill>
              </a:rPr>
              <a:t>ότι </a:t>
            </a:r>
            <a:r>
              <a:rPr lang="el-GR" sz="2000" b="1" i="1" dirty="0" smtClean="0">
                <a:solidFill>
                  <a:srgbClr val="002060"/>
                </a:solidFill>
              </a:rPr>
              <a:t>σε </a:t>
            </a:r>
            <a:r>
              <a:rPr lang="el-GR" sz="2000" b="1" i="1" dirty="0">
                <a:solidFill>
                  <a:srgbClr val="002060"/>
                </a:solidFill>
              </a:rPr>
              <a:t>κάθε </a:t>
            </a:r>
            <a:r>
              <a:rPr lang="el-GR" sz="2000" b="1" i="1" dirty="0" smtClean="0">
                <a:solidFill>
                  <a:srgbClr val="002060"/>
                </a:solidFill>
              </a:rPr>
              <a:t>διατεταγμένη δυάδα </a:t>
            </a:r>
            <a:r>
              <a:rPr lang="el-GR" sz="2000" b="1" i="1" dirty="0">
                <a:solidFill>
                  <a:srgbClr val="002060"/>
                </a:solidFill>
              </a:rPr>
              <a:t>ένα γράµµα </a:t>
            </a:r>
            <a:r>
              <a:rPr lang="el-GR" sz="2000" b="1" i="1" dirty="0" err="1">
                <a:solidFill>
                  <a:srgbClr val="002060"/>
                </a:solidFill>
              </a:rPr>
              <a:t>ϑα</a:t>
            </a:r>
            <a:r>
              <a:rPr lang="el-GR" sz="2000" b="1" i="1" dirty="0">
                <a:solidFill>
                  <a:srgbClr val="002060"/>
                </a:solidFill>
              </a:rPr>
              <a:t> </a:t>
            </a:r>
            <a:r>
              <a:rPr lang="el-GR" sz="2000" b="1" i="1" dirty="0" smtClean="0">
                <a:solidFill>
                  <a:srgbClr val="002060"/>
                </a:solidFill>
              </a:rPr>
              <a:t>εμφανίζεται </a:t>
            </a:r>
            <a:r>
              <a:rPr lang="el-GR" sz="2000" b="1" i="1" dirty="0">
                <a:solidFill>
                  <a:srgbClr val="002060"/>
                </a:solidFill>
              </a:rPr>
              <a:t>µόνο µία </a:t>
            </a:r>
            <a:r>
              <a:rPr lang="el-GR" sz="2000" b="1" i="1" dirty="0" smtClean="0">
                <a:solidFill>
                  <a:srgbClr val="002060"/>
                </a:solidFill>
              </a:rPr>
              <a:t>φορά.)</a:t>
            </a:r>
          </a:p>
          <a:p>
            <a:r>
              <a:rPr lang="el-GR" sz="2000" b="1" i="1" dirty="0" smtClean="0">
                <a:solidFill>
                  <a:srgbClr val="002060"/>
                </a:solidFill>
              </a:rPr>
              <a:t> </a:t>
            </a:r>
          </a:p>
          <a:p>
            <a:pPr>
              <a:lnSpc>
                <a:spcPct val="150000"/>
              </a:lnSpc>
            </a:pPr>
            <a:r>
              <a:rPr lang="el-GR" sz="2400" dirty="0" smtClean="0">
                <a:solidFill>
                  <a:srgbClr val="002060"/>
                </a:solidFill>
              </a:rPr>
              <a:t> </a:t>
            </a:r>
            <a:r>
              <a:rPr lang="el-GR" sz="2400" b="1" dirty="0" smtClean="0">
                <a:solidFill>
                  <a:srgbClr val="002060"/>
                </a:solidFill>
              </a:rPr>
              <a:t>Απάντηση</a:t>
            </a:r>
          </a:p>
          <a:p>
            <a:pPr>
              <a:lnSpc>
                <a:spcPct val="150000"/>
              </a:lnSpc>
            </a:pPr>
            <a:r>
              <a:rPr lang="el-GR" sz="2000" dirty="0" smtClean="0"/>
              <a:t>Ο αριθμός </a:t>
            </a:r>
            <a:r>
              <a:rPr lang="el-GR" sz="2000" dirty="0"/>
              <a:t>τέτοιων </a:t>
            </a:r>
            <a:r>
              <a:rPr lang="el-GR" sz="2000" dirty="0" smtClean="0"/>
              <a:t>δυάδων  είναι</a:t>
            </a:r>
            <a:r>
              <a:rPr lang="en-US" sz="2000" dirty="0" smtClean="0"/>
              <a:t>: </a:t>
            </a:r>
            <a:r>
              <a:rPr lang="el-GR" sz="2000" dirty="0" smtClean="0"/>
              <a:t> </a:t>
            </a:r>
            <a:r>
              <a:rPr lang="el-GR" sz="2000" b="1" dirty="0" smtClean="0">
                <a:solidFill>
                  <a:srgbClr val="C00000"/>
                </a:solidFill>
              </a:rPr>
              <a:t>οι</a:t>
            </a:r>
            <a:r>
              <a:rPr lang="el-GR" sz="2000" dirty="0" smtClean="0"/>
              <a:t> </a:t>
            </a:r>
            <a:r>
              <a:rPr lang="el-GR" sz="2000" b="1" dirty="0" smtClean="0">
                <a:solidFill>
                  <a:srgbClr val="C00000"/>
                </a:solidFill>
              </a:rPr>
              <a:t>διατάξεις των </a:t>
            </a:r>
            <a:r>
              <a:rPr lang="en-US" sz="2000" b="1" dirty="0" smtClean="0">
                <a:solidFill>
                  <a:srgbClr val="C00000"/>
                </a:solidFill>
              </a:rPr>
              <a:t>2</a:t>
            </a:r>
            <a:r>
              <a:rPr lang="el-GR" sz="2000" b="1" dirty="0" smtClean="0">
                <a:solidFill>
                  <a:srgbClr val="C00000"/>
                </a:solidFill>
              </a:rPr>
              <a:t> στοιχείων από 3.</a:t>
            </a:r>
            <a:r>
              <a:rPr lang="en-US" sz="2000" b="1" dirty="0" smtClean="0">
                <a:solidFill>
                  <a:srgbClr val="C00000"/>
                </a:solidFill>
              </a:rPr>
              <a:t> </a:t>
            </a:r>
          </a:p>
          <a:p>
            <a:pPr>
              <a:lnSpc>
                <a:spcPct val="150000"/>
              </a:lnSpc>
            </a:pPr>
            <a:r>
              <a:rPr lang="en-US" sz="2400" dirty="0" smtClean="0">
                <a:solidFill>
                  <a:srgbClr val="C00000"/>
                </a:solidFill>
              </a:rPr>
              <a:t> </a:t>
            </a:r>
            <a:r>
              <a:rPr lang="el-GR" sz="2400" dirty="0" smtClean="0">
                <a:solidFill>
                  <a:srgbClr val="002060"/>
                </a:solidFill>
              </a:rPr>
              <a:t>[</a:t>
            </a:r>
            <a:r>
              <a:rPr lang="el-GR" sz="2400" i="1" dirty="0" smtClean="0">
                <a:solidFill>
                  <a:srgbClr val="002060"/>
                </a:solidFill>
              </a:rPr>
              <a:t>          με ν=3 και κ=2 </a:t>
            </a:r>
            <a:r>
              <a:rPr lang="el-GR" sz="2400" dirty="0" smtClean="0">
                <a:solidFill>
                  <a:srgbClr val="002060"/>
                </a:solidFill>
              </a:rPr>
              <a:t>]</a:t>
            </a:r>
            <a:r>
              <a:rPr lang="el-GR" sz="2400" i="1" dirty="0" smtClean="0">
                <a:solidFill>
                  <a:srgbClr val="002060"/>
                </a:solidFill>
              </a:rPr>
              <a:t>   </a:t>
            </a:r>
            <a:r>
              <a:rPr lang="en-US" altLang="en-US" sz="2400" b="1" dirty="0" smtClean="0">
                <a:solidFill>
                  <a:srgbClr val="C00000"/>
                </a:solidFill>
              </a:rPr>
              <a:t>(</a:t>
            </a:r>
            <a:r>
              <a:rPr lang="en-US" altLang="en-US" sz="2400" b="1" dirty="0">
                <a:solidFill>
                  <a:srgbClr val="C00000"/>
                </a:solidFill>
              </a:rPr>
              <a:t>3)</a:t>
            </a:r>
            <a:r>
              <a:rPr lang="en-US" altLang="en-US" sz="2800" b="1" baseline="-25000" dirty="0">
                <a:solidFill>
                  <a:srgbClr val="C00000"/>
                </a:solidFill>
              </a:rPr>
              <a:t>2 </a:t>
            </a:r>
            <a:r>
              <a:rPr lang="el-GR" sz="2400" b="1" dirty="0">
                <a:solidFill>
                  <a:srgbClr val="C00000"/>
                </a:solidFill>
              </a:rPr>
              <a:t>= </a:t>
            </a:r>
            <a:r>
              <a:rPr lang="el-GR" sz="2400" b="1" dirty="0" smtClean="0">
                <a:solidFill>
                  <a:srgbClr val="C00000"/>
                </a:solidFill>
              </a:rPr>
              <a:t> 3</a:t>
            </a:r>
            <a:r>
              <a:rPr lang="el-GR" sz="2400" b="1" dirty="0">
                <a:solidFill>
                  <a:srgbClr val="C00000"/>
                </a:solidFill>
              </a:rPr>
              <a:t>!/(3 − 2)! = 6. </a:t>
            </a:r>
          </a:p>
          <a:p>
            <a:r>
              <a:rPr lang="el-GR" sz="2400" dirty="0" smtClean="0"/>
              <a:t>  </a:t>
            </a:r>
            <a:r>
              <a:rPr lang="el-GR" altLang="en-US" sz="2400" b="1" dirty="0" smtClean="0">
                <a:solidFill>
                  <a:srgbClr val="C00000"/>
                </a:solidFill>
              </a:rPr>
              <a:t>     </a:t>
            </a:r>
            <a:endParaRPr lang="el-GR" sz="2400" b="1" dirty="0" smtClean="0">
              <a:solidFill>
                <a:srgbClr val="C00000"/>
              </a:solidFill>
            </a:endParaRPr>
          </a:p>
          <a:p>
            <a:r>
              <a:rPr lang="el-GR" sz="2000" b="1" dirty="0" smtClean="0"/>
              <a:t>Οι διατεταγμένες  δυάδες είναι </a:t>
            </a:r>
            <a:r>
              <a:rPr lang="en-US" sz="2000" b="1" dirty="0" smtClean="0"/>
              <a:t>:</a:t>
            </a:r>
            <a:endParaRPr lang="el-GR" sz="2000" b="1" dirty="0" smtClean="0"/>
          </a:p>
          <a:p>
            <a:r>
              <a:rPr lang="el-GR" sz="2400" b="1" dirty="0" smtClean="0">
                <a:solidFill>
                  <a:srgbClr val="002060"/>
                </a:solidFill>
              </a:rPr>
              <a:t>                                { </a:t>
            </a:r>
            <a:r>
              <a:rPr lang="en-US" sz="2400" b="1" dirty="0" smtClean="0">
                <a:solidFill>
                  <a:srgbClr val="002060"/>
                </a:solidFill>
              </a:rPr>
              <a:t>ab, ac, ba,</a:t>
            </a:r>
            <a:r>
              <a:rPr lang="el-GR" sz="2400" b="1" dirty="0" smtClean="0">
                <a:solidFill>
                  <a:srgbClr val="002060"/>
                </a:solidFill>
              </a:rPr>
              <a:t> </a:t>
            </a:r>
            <a:r>
              <a:rPr lang="en-US" sz="2400" b="1" dirty="0" smtClean="0">
                <a:solidFill>
                  <a:srgbClr val="002060"/>
                </a:solidFill>
              </a:rPr>
              <a:t>bc,</a:t>
            </a:r>
            <a:r>
              <a:rPr lang="el-GR" sz="2400" b="1" dirty="0" smtClean="0">
                <a:solidFill>
                  <a:srgbClr val="002060"/>
                </a:solidFill>
              </a:rPr>
              <a:t> </a:t>
            </a:r>
            <a:r>
              <a:rPr lang="en-US" sz="2400" b="1" dirty="0" smtClean="0">
                <a:solidFill>
                  <a:srgbClr val="002060"/>
                </a:solidFill>
              </a:rPr>
              <a:t>ca,</a:t>
            </a:r>
            <a:r>
              <a:rPr lang="el-GR" sz="2400" b="1" dirty="0" smtClean="0">
                <a:solidFill>
                  <a:srgbClr val="002060"/>
                </a:solidFill>
              </a:rPr>
              <a:t> </a:t>
            </a:r>
            <a:r>
              <a:rPr lang="en-US" sz="2400" b="1" dirty="0" smtClean="0">
                <a:solidFill>
                  <a:srgbClr val="002060"/>
                </a:solidFill>
              </a:rPr>
              <a:t>cb</a:t>
            </a:r>
            <a:r>
              <a:rPr lang="el-GR" sz="2400" b="1" dirty="0" smtClean="0">
                <a:solidFill>
                  <a:srgbClr val="002060"/>
                </a:solidFill>
              </a:rPr>
              <a:t> }</a:t>
            </a:r>
            <a:endParaRPr lang="el-GR" sz="2400" b="1" dirty="0">
              <a:solidFill>
                <a:srgbClr val="002060"/>
              </a:solidFill>
            </a:endParaRPr>
          </a:p>
        </p:txBody>
      </p:sp>
      <p:sp>
        <p:nvSpPr>
          <p:cNvPr id="3" name="Ορθογώνιο 2"/>
          <p:cNvSpPr/>
          <p:nvPr/>
        </p:nvSpPr>
        <p:spPr>
          <a:xfrm>
            <a:off x="683568" y="4581128"/>
            <a:ext cx="721418" cy="461665"/>
          </a:xfrm>
          <a:prstGeom prst="rect">
            <a:avLst/>
          </a:prstGeom>
        </p:spPr>
        <p:txBody>
          <a:bodyPr wrap="square">
            <a:spAutoFit/>
          </a:bodyPr>
          <a:lstStyle/>
          <a:p>
            <a:r>
              <a:rPr lang="el-GR" altLang="en-US" sz="2400" b="1" i="1" dirty="0" smtClean="0">
                <a:solidFill>
                  <a:srgbClr val="002060"/>
                </a:solidFill>
              </a:rPr>
              <a:t> </a:t>
            </a:r>
            <a:r>
              <a:rPr lang="en-US" altLang="en-US" sz="2400" b="1" dirty="0" smtClean="0">
                <a:solidFill>
                  <a:srgbClr val="002060"/>
                </a:solidFill>
              </a:rPr>
              <a:t>(</a:t>
            </a:r>
            <a:r>
              <a:rPr lang="el-GR" altLang="en-US" sz="2400" b="1" dirty="0" smtClean="0">
                <a:solidFill>
                  <a:srgbClr val="002060"/>
                </a:solidFill>
              </a:rPr>
              <a:t>ν</a:t>
            </a:r>
            <a:r>
              <a:rPr lang="en-US" altLang="en-US" sz="2400" b="1" dirty="0" smtClean="0">
                <a:solidFill>
                  <a:srgbClr val="002060"/>
                </a:solidFill>
              </a:rPr>
              <a:t>)</a:t>
            </a:r>
            <a:r>
              <a:rPr lang="el-GR" altLang="en-US" sz="2400" b="1" baseline="-25000" dirty="0" smtClean="0">
                <a:solidFill>
                  <a:srgbClr val="002060"/>
                </a:solidFill>
              </a:rPr>
              <a:t>κ</a:t>
            </a:r>
            <a:r>
              <a:rPr lang="en-US" altLang="en-US" sz="2400" b="1" baseline="-25000" dirty="0" smtClean="0">
                <a:solidFill>
                  <a:srgbClr val="002060"/>
                </a:solidFill>
              </a:rPr>
              <a:t> </a:t>
            </a:r>
            <a:endParaRPr lang="el-GR" sz="2400" dirty="0">
              <a:solidFill>
                <a:srgbClr val="002060"/>
              </a:solidFill>
            </a:endParaRPr>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28</a:t>
            </a:fld>
            <a:endParaRPr lang="en-US" altLang="el-GR">
              <a:solidFill>
                <a:srgbClr val="000000"/>
              </a:solidFill>
            </a:endParaRPr>
          </a:p>
        </p:txBody>
      </p:sp>
    </p:spTree>
    <p:extLst>
      <p:ext uri="{BB962C8B-B14F-4D97-AF65-F5344CB8AC3E}">
        <p14:creationId xmlns:p14="http://schemas.microsoft.com/office/powerpoint/2010/main" xmlns="" val="1909110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Ορθογώνιο 1"/>
              <p:cNvSpPr/>
              <p:nvPr/>
            </p:nvSpPr>
            <p:spPr>
              <a:xfrm>
                <a:off x="323528" y="404664"/>
                <a:ext cx="8352928" cy="5633402"/>
              </a:xfrm>
              <a:prstGeom prst="rect">
                <a:avLst/>
              </a:prstGeom>
            </p:spPr>
            <p:txBody>
              <a:bodyPr wrap="square">
                <a:spAutoFit/>
              </a:bodyPr>
              <a:lstStyle/>
              <a:p>
                <a:r>
                  <a:rPr lang="el-GR" sz="3200" b="1" dirty="0" smtClean="0">
                    <a:solidFill>
                      <a:srgbClr val="002060"/>
                    </a:solidFill>
                  </a:rPr>
                  <a:t>Παράδειγμα</a:t>
                </a:r>
                <a:r>
                  <a:rPr lang="el-GR" sz="3600" b="1" dirty="0" smtClean="0">
                    <a:solidFill>
                      <a:srgbClr val="002060"/>
                    </a:solidFill>
                  </a:rPr>
                  <a:t/>
                </a:r>
                <a:r>
                  <a:rPr lang="el-GR" sz="3200" b="1" dirty="0" smtClean="0">
                    <a:solidFill>
                      <a:srgbClr val="002060"/>
                    </a:solidFill>
                  </a:rPr>
                  <a:t>συνδυασμού</a:t>
                </a:r>
                <a:r>
                  <a:rPr lang="el-GR" sz="3200" dirty="0" smtClean="0">
                    <a:solidFill>
                      <a:srgbClr val="002060"/>
                    </a:solidFill>
                  </a:rPr>
                  <a:t>. (</a:t>
                </a:r>
                <a:r>
                  <a:rPr lang="el-GR" sz="2400" dirty="0" smtClean="0">
                    <a:solidFill>
                      <a:srgbClr val="002060"/>
                    </a:solidFill>
                  </a:rPr>
                  <a:t>όχι επαναλήψεις όχι σειρά)</a:t>
                </a:r>
              </a:p>
              <a:p>
                <a:r>
                  <a:rPr lang="el-GR" sz="3200" dirty="0" smtClean="0"/>
                  <a:t/>
                </a:r>
              </a:p>
              <a:p>
                <a:r>
                  <a:rPr lang="el-GR" sz="2400" dirty="0" smtClean="0"/>
                  <a:t>Πόσα </a:t>
                </a:r>
                <a:r>
                  <a:rPr lang="el-GR" sz="2400" dirty="0"/>
                  <a:t>είναι τα δυνατά µη </a:t>
                </a:r>
                <a:r>
                  <a:rPr lang="el-GR" sz="2400" dirty="0" smtClean="0"/>
                  <a:t>διατεταγμένα ζεύγη </a:t>
                </a:r>
                <a:r>
                  <a:rPr lang="el-GR" sz="2400" dirty="0"/>
                  <a:t>που </a:t>
                </a:r>
                <a:r>
                  <a:rPr lang="el-GR" sz="2400" dirty="0" smtClean="0"/>
                  <a:t>μπορούμε </a:t>
                </a:r>
                <a:r>
                  <a:rPr lang="el-GR" sz="2400" dirty="0"/>
                  <a:t>ϕτιάξουµε από τα </a:t>
                </a:r>
                <a:r>
                  <a:rPr lang="el-GR" sz="2400" dirty="0" smtClean="0"/>
                  <a:t>γράμματα   a</a:t>
                </a:r>
                <a:r>
                  <a:rPr lang="el-GR" sz="2400" dirty="0"/>
                  <a:t>, b, c</a:t>
                </a:r>
                <a:r>
                  <a:rPr lang="el-GR" dirty="0"/>
                  <a:t>; </a:t>
                </a:r>
                <a:endParaRPr lang="el-GR" dirty="0" smtClean="0"/>
              </a:p>
              <a:p>
                <a:r>
                  <a:rPr lang="el-GR" dirty="0"/>
                  <a:t/>
                </a:r>
                <a:endParaRPr lang="el-GR" dirty="0" smtClean="0"/>
              </a:p>
              <a:p>
                <a:pPr>
                  <a:lnSpc>
                    <a:spcPct val="150000"/>
                  </a:lnSpc>
                </a:pPr>
                <a:r>
                  <a:rPr lang="el-GR" sz="2400" b="1" dirty="0" smtClean="0">
                    <a:solidFill>
                      <a:srgbClr val="002060"/>
                    </a:solidFill>
                  </a:rPr>
                  <a:t>Απάντηση</a:t>
                </a:r>
              </a:p>
              <a:p>
                <a:pPr>
                  <a:lnSpc>
                    <a:spcPct val="150000"/>
                  </a:lnSpc>
                </a:pPr>
                <a:r>
                  <a:rPr lang="el-GR" sz="2400" dirty="0" smtClean="0"/>
                  <a:t>Τα ζεύγη </a:t>
                </a:r>
                <a:r>
                  <a:rPr lang="el-GR" sz="2400" dirty="0"/>
                  <a:t>αυτά είναι οι δυνατοί </a:t>
                </a:r>
                <a:r>
                  <a:rPr lang="el-GR" sz="2400" dirty="0" smtClean="0"/>
                  <a:t>συνδυασμοί </a:t>
                </a:r>
                <a:r>
                  <a:rPr lang="el-GR" sz="2400" dirty="0"/>
                  <a:t>των τριών </a:t>
                </a:r>
                <a:r>
                  <a:rPr lang="el-GR" sz="2400" dirty="0" smtClean="0"/>
                  <a:t>αριθμών </a:t>
                </a:r>
                <a:r>
                  <a:rPr lang="el-GR" sz="2400" dirty="0"/>
                  <a:t>ανά </a:t>
                </a:r>
                <a:r>
                  <a:rPr lang="el-GR" sz="2400" dirty="0" smtClean="0"/>
                  <a:t>δύο.</a:t>
                </a:r>
                <a:r>
                  <a:rPr lang="en-US" sz="2400" dirty="0" smtClean="0"/>
                  <a:t/>
                </a:r>
                <a:r>
                  <a:rPr lang="en-US" sz="2400" b="1" dirty="0" smtClean="0"/>
                  <a:t>(</a:t>
                </a:r>
                <a:r>
                  <a:rPr lang="el-GR" sz="2400" b="1" dirty="0" smtClean="0"/>
                  <a:t>ν=3, κ=2)</a:t>
                </a:r>
              </a:p>
              <a:p>
                <a:endParaRPr lang="el-GR" sz="2400" dirty="0" smtClean="0"/>
              </a:p>
              <a:p>
                <a:r>
                  <a:rPr lang="en-US" sz="2400" dirty="0" smtClean="0"/>
                  <a:t/>
                </a:r>
                <a:r>
                  <a:rPr lang="en-US" sz="2800" dirty="0" smtClean="0">
                    <a:solidFill>
                      <a:srgbClr val="C00000"/>
                    </a:solidFill>
                  </a:rPr>
                  <a:t>C</a:t>
                </a:r>
                <a:r>
                  <a:rPr lang="en-US" sz="2400" dirty="0" smtClean="0">
                    <a:solidFill>
                      <a:srgbClr val="C00000"/>
                    </a:solidFill>
                  </a:rPr>
                  <a:t>(3,2) =</a:t>
                </a:r>
                <a:r>
                  <a:rPr lang="en-US" sz="2400" dirty="0" smtClean="0"/>
                  <a:t/>
                </a:r>
                <a:r>
                  <a:rPr lang="el-GR" sz="2400" b="1" dirty="0" smtClean="0">
                    <a:solidFill>
                      <a:srgbClr val="C00000"/>
                    </a:solidFill>
                  </a:rPr>
                  <a:t>= </a:t>
                </a:r>
                <a14:m>
                  <m:oMath xmlns:m="http://schemas.openxmlformats.org/officeDocument/2006/math">
                    <m:f>
                      <m:fPr>
                        <m:ctrlPr>
                          <a:rPr lang="el-GR" sz="3200" b="1" i="1" smtClean="0">
                            <a:solidFill>
                              <a:srgbClr val="C00000"/>
                            </a:solidFill>
                            <a:latin typeface="Cambria Math" panose="02040503050406030204" pitchFamily="18" charset="0"/>
                          </a:rPr>
                        </m:ctrlPr>
                      </m:fPr>
                      <m:num>
                        <m:r>
                          <a:rPr lang="en-US" sz="3200" b="1" i="1" smtClean="0">
                            <a:solidFill>
                              <a:srgbClr val="C00000"/>
                            </a:solidFill>
                            <a:latin typeface="Cambria Math" panose="02040503050406030204" pitchFamily="18" charset="0"/>
                          </a:rPr>
                          <m:t>𝟑</m:t>
                        </m:r>
                        <m:r>
                          <a:rPr lang="en-US" sz="3200" b="1" i="1" smtClean="0">
                            <a:solidFill>
                              <a:srgbClr val="C00000"/>
                            </a:solidFill>
                            <a:latin typeface="Cambria Math" panose="02040503050406030204" pitchFamily="18" charset="0"/>
                          </a:rPr>
                          <m:t>!</m:t>
                        </m:r>
                      </m:num>
                      <m:den>
                        <m:r>
                          <a:rPr lang="en-US" sz="3200" b="1" i="1" smtClean="0">
                            <a:solidFill>
                              <a:srgbClr val="C00000"/>
                            </a:solidFill>
                            <a:latin typeface="Cambria Math" panose="02040503050406030204" pitchFamily="18" charset="0"/>
                          </a:rPr>
                          <m:t>𝟐</m:t>
                        </m:r>
                        <m:r>
                          <a:rPr lang="en-US" sz="3200" b="1" i="1" smtClean="0">
                            <a:solidFill>
                              <a:srgbClr val="C00000"/>
                            </a:solidFill>
                            <a:latin typeface="Cambria Math" panose="02040503050406030204" pitchFamily="18" charset="0"/>
                          </a:rPr>
                          <m:t>!.</m:t>
                        </m:r>
                        <m:r>
                          <a:rPr lang="en-US" sz="3200" b="1" i="1" smtClean="0">
                            <a:solidFill>
                              <a:srgbClr val="C00000"/>
                            </a:solidFill>
                            <a:latin typeface="Cambria Math" panose="02040503050406030204" pitchFamily="18" charset="0"/>
                          </a:rPr>
                          <m:t>𝟏</m:t>
                        </m:r>
                        <m:r>
                          <a:rPr lang="en-US" sz="3200" b="1" i="1" smtClean="0">
                            <a:solidFill>
                              <a:srgbClr val="C00000"/>
                            </a:solidFill>
                            <a:latin typeface="Cambria Math" panose="02040503050406030204" pitchFamily="18" charset="0"/>
                          </a:rPr>
                          <m:t>!</m:t>
                        </m:r>
                      </m:den>
                    </m:f>
                    <m:r>
                      <a:rPr lang="en-US" sz="3200" b="1" i="1" smtClean="0">
                        <a:solidFill>
                          <a:srgbClr val="C00000"/>
                        </a:solidFill>
                        <a:latin typeface="Cambria Math" panose="02040503050406030204" pitchFamily="18" charset="0"/>
                      </a:rPr>
                      <m:t> </m:t>
                    </m:r>
                  </m:oMath>
                </a14:m>
                <a:r>
                  <a:rPr lang="el-GR" sz="2400" b="1" dirty="0" smtClean="0">
                    <a:solidFill>
                      <a:srgbClr val="C00000"/>
                    </a:solidFill>
                  </a:rPr>
                  <a:t>= </a:t>
                </a:r>
                <a:r>
                  <a:rPr lang="en-US" sz="2400" b="1" dirty="0" smtClean="0">
                    <a:solidFill>
                      <a:srgbClr val="C00000"/>
                    </a:solidFill>
                  </a:rPr>
                  <a:t/>
                </a:r>
                <a:r>
                  <a:rPr lang="el-GR" sz="2400" dirty="0" smtClean="0">
                    <a:solidFill>
                      <a:srgbClr val="C00000"/>
                    </a:solidFill>
                  </a:rPr>
                  <a:t>3 </a:t>
                </a:r>
              </a:p>
              <a:p>
                <a:endParaRPr lang="el-GR" sz="2400" dirty="0"/>
              </a:p>
              <a:p>
                <a:r>
                  <a:rPr lang="el-GR" sz="2400" dirty="0" smtClean="0"/>
                  <a:t>Είναι τα</a:t>
                </a:r>
                <a:r>
                  <a:rPr lang="en-US" sz="2400" dirty="0" smtClean="0"/>
                  <a:t>: </a:t>
                </a:r>
                <a:r>
                  <a:rPr lang="el-GR" sz="2400" b="1" dirty="0" smtClean="0">
                    <a:solidFill>
                      <a:srgbClr val="C00000"/>
                    </a:solidFill>
                  </a:rPr>
                  <a:t/>
                </a:r>
                <a:r>
                  <a:rPr lang="el-GR" sz="2400" b="1" dirty="0">
                    <a:solidFill>
                      <a:srgbClr val="002060"/>
                    </a:solidFill>
                  </a:rPr>
                  <a:t>(a, b</a:t>
                </a:r>
                <a:r>
                  <a:rPr lang="el-GR" sz="2400" b="1" dirty="0" smtClean="0">
                    <a:solidFill>
                      <a:srgbClr val="002060"/>
                    </a:solidFill>
                  </a:rPr>
                  <a:t>), (</a:t>
                </a:r>
                <a:r>
                  <a:rPr lang="el-GR" sz="2400" b="1" dirty="0">
                    <a:solidFill>
                      <a:srgbClr val="002060"/>
                    </a:solidFill>
                  </a:rPr>
                  <a:t>a, c</a:t>
                </a:r>
                <a:r>
                  <a:rPr lang="el-GR" sz="2400" b="1" dirty="0" smtClean="0">
                    <a:solidFill>
                      <a:srgbClr val="002060"/>
                    </a:solidFill>
                  </a:rPr>
                  <a:t>),</a:t>
                </a:r>
                <a:r>
                  <a:rPr lang="en-US" sz="2400" b="1" dirty="0" smtClean="0">
                    <a:solidFill>
                      <a:srgbClr val="002060"/>
                    </a:solidFill>
                  </a:rPr>
                  <a:t/>
                </a:r>
                <a:r>
                  <a:rPr lang="el-GR" sz="2400" b="1" dirty="0" smtClean="0">
                    <a:solidFill>
                      <a:srgbClr val="002060"/>
                    </a:solidFill>
                  </a:rPr>
                  <a:t>(</a:t>
                </a:r>
                <a:r>
                  <a:rPr lang="el-GR" sz="2400" b="1" dirty="0">
                    <a:solidFill>
                      <a:srgbClr val="002060"/>
                    </a:solidFill>
                  </a:rPr>
                  <a:t>b, c</a:t>
                </a:r>
                <a:r>
                  <a:rPr lang="el-GR" sz="2400" b="1" dirty="0" smtClean="0">
                    <a:solidFill>
                      <a:srgbClr val="002060"/>
                    </a:solidFill>
                  </a:rPr>
                  <a:t>)    ή  { </a:t>
                </a:r>
                <a:r>
                  <a:rPr lang="en-US" sz="2400" b="1" dirty="0" smtClean="0">
                    <a:solidFill>
                      <a:srgbClr val="002060"/>
                    </a:solidFill>
                  </a:rPr>
                  <a:t>ab, ac, bc</a:t>
                </a:r>
                <a:r>
                  <a:rPr lang="el-GR" sz="2400" b="1" dirty="0" smtClean="0">
                    <a:solidFill>
                      <a:srgbClr val="002060"/>
                    </a:solidFill>
                  </a:rPr>
                  <a:t> }</a:t>
                </a:r>
                <a:endParaRPr lang="el-GR" sz="2400" b="1" dirty="0">
                  <a:solidFill>
                    <a:srgbClr val="002060"/>
                  </a:solidFill>
                </a:endParaRPr>
              </a:p>
            </p:txBody>
          </p:sp>
        </mc:Choice>
        <mc:Fallback>
          <p:sp>
            <p:nvSpPr>
              <p:cNvPr id="2" name="Ορθογώνιο 1"/>
              <p:cNvSpPr>
                <a:spLocks noRot="1" noChangeAspect="1" noMove="1" noResize="1" noEditPoints="1" noAdjustHandles="1" noChangeArrowheads="1" noChangeShapeType="1" noTextEdit="1"/>
              </p:cNvSpPr>
              <p:nvPr/>
            </p:nvSpPr>
            <p:spPr>
              <a:xfrm>
                <a:off x="323528" y="404664"/>
                <a:ext cx="8352928" cy="5633402"/>
              </a:xfrm>
              <a:prstGeom prst="rect">
                <a:avLst/>
              </a:prstGeom>
              <a:blipFill rotWithShape="0">
                <a:blip r:embed="rId2"/>
                <a:stretch>
                  <a:fillRect l="-1825" t="-649" b="-1515"/>
                </a:stretch>
              </a:blipFill>
            </p:spPr>
            <p:txBody>
              <a:bodyPr/>
              <a:lstStyle/>
              <a:p>
                <a:r>
                  <a:rPr lang="el-GR">
                    <a:noFill/>
                  </a:rPr>
                  <a:t> </a:t>
                </a:r>
              </a:p>
            </p:txBody>
          </p:sp>
        </mc:Fallback>
      </mc:AlternateContent>
      <mc:AlternateContent xmlns:mc="http://schemas.openxmlformats.org/markup-compatibility/2006">
        <mc:Choice xmlns:a14="http://schemas.microsoft.com/office/drawing/2010/main" xmlns="" Requires="a14">
          <p:sp>
            <p:nvSpPr>
              <p:cNvPr id="3" name="Ορθογώνιο 2"/>
              <p:cNvSpPr/>
              <p:nvPr/>
            </p:nvSpPr>
            <p:spPr>
              <a:xfrm>
                <a:off x="1619672" y="4437112"/>
                <a:ext cx="791114"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pt-BR" sz="2400" b="1" i="1" smtClean="0">
                              <a:solidFill>
                                <a:srgbClr val="C00000"/>
                              </a:solidFill>
                              <a:latin typeface="Cambria Math" panose="02040503050406030204" pitchFamily="18" charset="0"/>
                            </a:rPr>
                          </m:ctrlPr>
                        </m:dPr>
                        <m:e>
                          <m:f>
                            <m:fPr>
                              <m:type m:val="noBar"/>
                              <m:ctrlPr>
                                <a:rPr lang="pt-BR" sz="2400" b="1" i="1">
                                  <a:solidFill>
                                    <a:srgbClr val="C00000"/>
                                  </a:solidFill>
                                  <a:latin typeface="Cambria Math" panose="02040503050406030204" pitchFamily="18" charset="0"/>
                                </a:rPr>
                              </m:ctrlPr>
                            </m:fPr>
                            <m:num>
                              <m:r>
                                <a:rPr lang="el-GR" sz="2400" b="1" i="1" smtClean="0">
                                  <a:solidFill>
                                    <a:srgbClr val="C00000"/>
                                  </a:solidFill>
                                  <a:latin typeface="Cambria Math" panose="02040503050406030204" pitchFamily="18" charset="0"/>
                                </a:rPr>
                                <m:t>𝟑</m:t>
                              </m:r>
                            </m:num>
                            <m:den>
                              <m:r>
                                <a:rPr lang="el-GR" sz="2400" b="1" i="1" smtClean="0">
                                  <a:solidFill>
                                    <a:srgbClr val="C00000"/>
                                  </a:solidFill>
                                  <a:latin typeface="Cambria Math" panose="02040503050406030204" pitchFamily="18" charset="0"/>
                                </a:rPr>
                                <m:t>𝟐</m:t>
                              </m:r>
                            </m:den>
                          </m:f>
                        </m:e>
                      </m:d>
                    </m:oMath>
                  </m:oMathPara>
                </a14:m>
                <a:endParaRPr lang="el-GR" b="1" dirty="0"/>
              </a:p>
            </p:txBody>
          </p:sp>
        </mc:Choice>
        <mc:Fallback>
          <p:sp>
            <p:nvSpPr>
              <p:cNvPr id="3" name="Ορθογώνιο 2"/>
              <p:cNvSpPr>
                <a:spLocks noRot="1" noChangeAspect="1" noMove="1" noResize="1" noEditPoints="1" noAdjustHandles="1" noChangeArrowheads="1" noChangeShapeType="1" noTextEdit="1"/>
              </p:cNvSpPr>
              <p:nvPr/>
            </p:nvSpPr>
            <p:spPr>
              <a:xfrm>
                <a:off x="1619672" y="4437112"/>
                <a:ext cx="791114" cy="922176"/>
              </a:xfrm>
              <a:prstGeom prst="rect">
                <a:avLst/>
              </a:prstGeom>
              <a:blipFill rotWithShape="0">
                <a:blip r:embed="rId3"/>
                <a:stretch>
                  <a:fillRect/>
                </a:stretch>
              </a:blipFill>
            </p:spPr>
            <p:txBody>
              <a:bodyPr/>
              <a:lstStyle/>
              <a:p>
                <a:r>
                  <a:rPr lang="el-GR">
                    <a:noFill/>
                  </a:rPr>
                  <a:t> </a:t>
                </a:r>
              </a:p>
            </p:txBody>
          </p:sp>
        </mc:Fallback>
      </mc:AlternateContent>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29</a:t>
            </a:fld>
            <a:endParaRPr lang="en-US" altLang="el-GR">
              <a:solidFill>
                <a:srgbClr val="000000"/>
              </a:solidFill>
            </a:endParaRPr>
          </a:p>
        </p:txBody>
      </p:sp>
    </p:spTree>
    <p:extLst>
      <p:ext uri="{BB962C8B-B14F-4D97-AF65-F5344CB8AC3E}">
        <p14:creationId xmlns:p14="http://schemas.microsoft.com/office/powerpoint/2010/main" xmlns="" val="31222160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819150" y="633413"/>
            <a:ext cx="7505700" cy="5591175"/>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3</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67544" y="260648"/>
            <a:ext cx="2448272" cy="700088"/>
          </a:xfrm>
        </p:spPr>
        <p:txBody>
          <a:bodyPr/>
          <a:lstStyle/>
          <a:p>
            <a:pPr eaLnBrk="1" hangingPunct="1"/>
            <a:r>
              <a:rPr lang="el-GR" altLang="el-GR" sz="3600" dirty="0" smtClean="0">
                <a:ln w="0"/>
                <a:solidFill>
                  <a:srgbClr val="002060"/>
                </a:solidFill>
                <a:effectLst>
                  <a:outerShdw blurRad="38100" dist="19050" dir="2700000" algn="tl" rotWithShape="0">
                    <a:schemeClr val="dk1">
                      <a:alpha val="40000"/>
                    </a:schemeClr>
                  </a:outerShdw>
                </a:effectLst>
              </a:rPr>
              <a:t>Παράδειγμα</a:t>
            </a:r>
            <a:endParaRPr lang="en-US" altLang="el-GR" sz="2400" dirty="0" smtClean="0">
              <a:ln w="0"/>
              <a:solidFill>
                <a:srgbClr val="002060"/>
              </a:solidFill>
              <a:effectLst>
                <a:outerShdw blurRad="38100" dist="19050" dir="2700000" algn="tl" rotWithShape="0">
                  <a:schemeClr val="dk1">
                    <a:alpha val="40000"/>
                  </a:schemeClr>
                </a:outerShdw>
              </a:effectLst>
            </a:endParaRPr>
          </a:p>
        </p:txBody>
      </p:sp>
      <p:sp>
        <p:nvSpPr>
          <p:cNvPr id="8195" name="Rectangle 3"/>
          <p:cNvSpPr>
            <a:spLocks noGrp="1" noChangeArrowheads="1"/>
          </p:cNvSpPr>
          <p:nvPr>
            <p:ph idx="1"/>
          </p:nvPr>
        </p:nvSpPr>
        <p:spPr>
          <a:xfrm>
            <a:off x="250825" y="1341438"/>
            <a:ext cx="8424863" cy="4679950"/>
          </a:xfrm>
        </p:spPr>
        <p:txBody>
          <a:bodyPr/>
          <a:lstStyle/>
          <a:p>
            <a:pPr eaLnBrk="1" hangingPunct="1">
              <a:lnSpc>
                <a:spcPct val="80000"/>
              </a:lnSpc>
            </a:pPr>
            <a:r>
              <a:rPr lang="el-GR" altLang="el-GR" sz="2400" smtClean="0"/>
              <a:t>Στο ένα δίκτυο υπολογιστών οι διευθύνσεις των συσκευών που το αποτελούν είναι 8-ψήφιοι αριθμοί. Το πρώτο ψηφίο δεν μπορεί να είναι 0 ή 1. </a:t>
            </a:r>
          </a:p>
          <a:p>
            <a:pPr eaLnBrk="1" hangingPunct="1">
              <a:lnSpc>
                <a:spcPct val="80000"/>
              </a:lnSpc>
            </a:pPr>
            <a:endParaRPr lang="el-GR" altLang="el-GR" sz="2400" smtClean="0"/>
          </a:p>
          <a:p>
            <a:pPr eaLnBrk="1" hangingPunct="1">
              <a:lnSpc>
                <a:spcPct val="80000"/>
              </a:lnSpc>
              <a:buFontTx/>
              <a:buNone/>
            </a:pPr>
            <a:r>
              <a:rPr lang="el-GR" altLang="el-GR" sz="2400" smtClean="0"/>
              <a:t>	(α) Πόσες διαθέσιμες διευθύνσεις έχει αυτό το δίκτυο; </a:t>
            </a:r>
          </a:p>
          <a:p>
            <a:pPr eaLnBrk="1" hangingPunct="1">
              <a:lnSpc>
                <a:spcPct val="80000"/>
              </a:lnSpc>
            </a:pPr>
            <a:endParaRPr lang="el-GR" altLang="el-GR" sz="2400" smtClean="0"/>
          </a:p>
          <a:p>
            <a:pPr eaLnBrk="1" hangingPunct="1">
              <a:lnSpc>
                <a:spcPct val="80000"/>
              </a:lnSpc>
              <a:buFontTx/>
              <a:buNone/>
            </a:pPr>
            <a:r>
              <a:rPr lang="el-GR" altLang="el-GR" sz="2400" smtClean="0"/>
              <a:t>	(β) Μια επιτροπή θρησκόληπτων προτείνει να απαγορευτούν όλες οι διευθύνσεις που ξεκινούν με τα ψηφία 666.</a:t>
            </a:r>
          </a:p>
          <a:p>
            <a:pPr eaLnBrk="1" hangingPunct="1">
              <a:lnSpc>
                <a:spcPct val="80000"/>
              </a:lnSpc>
              <a:buFontTx/>
              <a:buNone/>
            </a:pPr>
            <a:r>
              <a:rPr lang="el-GR" altLang="el-GR" sz="2400" smtClean="0"/>
              <a:t>	</a:t>
            </a:r>
          </a:p>
          <a:p>
            <a:pPr eaLnBrk="1" hangingPunct="1">
              <a:lnSpc>
                <a:spcPct val="80000"/>
              </a:lnSpc>
              <a:buFontTx/>
              <a:buNone/>
            </a:pPr>
            <a:r>
              <a:rPr lang="el-GR" altLang="el-GR" sz="2400" smtClean="0"/>
              <a:t>	Αν περάσει αυτό το σχέδιο πόσους διαθέσιμους αριθμούς θα χάσει το δίκτυο;</a:t>
            </a: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30</a:t>
            </a:fld>
            <a:endParaRPr lang="en-US" altLang="el-GR">
              <a:solidFill>
                <a:srgbClr val="000000"/>
              </a:solidFill>
            </a:endParaRPr>
          </a:p>
        </p:txBody>
      </p:sp>
    </p:spTree>
    <p:extLst>
      <p:ext uri="{BB962C8B-B14F-4D97-AF65-F5344CB8AC3E}">
        <p14:creationId xmlns:p14="http://schemas.microsoft.com/office/powerpoint/2010/main" xmlns="" val="3922811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1 - Τίτλος"/>
          <p:cNvSpPr>
            <a:spLocks noGrp="1"/>
          </p:cNvSpPr>
          <p:nvPr>
            <p:ph type="title"/>
          </p:nvPr>
        </p:nvSpPr>
        <p:spPr>
          <a:xfrm>
            <a:off x="714375" y="285750"/>
            <a:ext cx="6870700" cy="752475"/>
          </a:xfrm>
        </p:spPr>
        <p:txBody>
          <a:bodyPr>
            <a:normAutofit fontScale="90000"/>
          </a:bodyPr>
          <a:lstStyle/>
          <a:p>
            <a:pPr eaLnBrk="1" hangingPunct="1"/>
            <a:r>
              <a:rPr lang="el-GR" altLang="el-GR" b="1" dirty="0" smtClean="0">
                <a:solidFill>
                  <a:srgbClr val="002060"/>
                </a:solidFill>
              </a:rPr>
              <a:t>Απάντηση</a:t>
            </a:r>
          </a:p>
        </p:txBody>
      </p:sp>
      <p:sp>
        <p:nvSpPr>
          <p:cNvPr id="3" name="2 - Θέση περιεχομένου"/>
          <p:cNvSpPr>
            <a:spLocks noGrp="1"/>
          </p:cNvSpPr>
          <p:nvPr>
            <p:ph idx="1"/>
          </p:nvPr>
        </p:nvSpPr>
        <p:spPr>
          <a:xfrm>
            <a:off x="642938" y="1143000"/>
            <a:ext cx="7696200" cy="4286250"/>
          </a:xfrm>
          <a:ln>
            <a:solidFill>
              <a:srgbClr val="C00000"/>
            </a:solidFill>
          </a:ln>
        </p:spPr>
        <p:txBody>
          <a:bodyPr>
            <a:normAutofit lnSpcReduction="10000"/>
          </a:bodyPr>
          <a:lstStyle/>
          <a:p>
            <a:pPr eaLnBrk="1" hangingPunct="1">
              <a:buFontTx/>
              <a:buNone/>
              <a:defRPr/>
            </a:pPr>
            <a:r>
              <a:rPr lang="el-GR" sz="2400" dirty="0" smtClean="0"/>
              <a:t>(α)  ερώτημα</a:t>
            </a:r>
            <a:r>
              <a:rPr lang="en-US" sz="2400" dirty="0" smtClean="0"/>
              <a:t>:</a:t>
            </a:r>
            <a:endParaRPr lang="el-GR" sz="2400" dirty="0" smtClean="0"/>
          </a:p>
          <a:p>
            <a:pPr eaLnBrk="1" hangingPunct="1">
              <a:buFontTx/>
              <a:buNone/>
              <a:defRPr/>
            </a:pPr>
            <a:r>
              <a:rPr lang="el-GR" sz="2400" dirty="0" smtClean="0"/>
              <a:t>Το πρώτο ψηφίο δεν μπορεί να είναι 0 ή 1</a:t>
            </a:r>
          </a:p>
          <a:p>
            <a:pPr eaLnBrk="1" hangingPunct="1">
              <a:buFont typeface="Symbol"/>
              <a:buChar char="Þ"/>
              <a:defRPr/>
            </a:pPr>
            <a:r>
              <a:rPr lang="el-GR" sz="2400" dirty="0" smtClean="0">
                <a:latin typeface="+mj-lt"/>
              </a:rPr>
              <a:t> 8 επιλογές (2,3,…,9)</a:t>
            </a:r>
          </a:p>
          <a:p>
            <a:pPr eaLnBrk="1" hangingPunct="1">
              <a:buFontTx/>
              <a:buNone/>
              <a:defRPr/>
            </a:pPr>
            <a:endParaRPr lang="el-GR" sz="2400" dirty="0" smtClean="0">
              <a:latin typeface="+mj-lt"/>
            </a:endParaRPr>
          </a:p>
          <a:p>
            <a:pPr eaLnBrk="1" hangingPunct="1">
              <a:buFontTx/>
              <a:buNone/>
              <a:defRPr/>
            </a:pPr>
            <a:r>
              <a:rPr lang="el-GR" sz="2400" dirty="0" smtClean="0">
                <a:latin typeface="+mj-lt"/>
              </a:rPr>
              <a:t>Για τα υπόλοιπα ψηφία δεν υπάρχει περιορισμός</a:t>
            </a:r>
          </a:p>
          <a:p>
            <a:pPr eaLnBrk="1" hangingPunct="1">
              <a:buFont typeface="Symbol"/>
              <a:buChar char="Þ"/>
              <a:defRPr/>
            </a:pPr>
            <a:r>
              <a:rPr lang="el-GR" sz="2400" dirty="0" smtClean="0"/>
              <a:t>10</a:t>
            </a:r>
            <a:r>
              <a:rPr lang="el-GR" sz="2400" baseline="42000" dirty="0" smtClean="0"/>
              <a:t>7</a:t>
            </a:r>
            <a:r>
              <a:rPr lang="el-GR" sz="2400" dirty="0" smtClean="0"/>
              <a:t> επιλογές</a:t>
            </a:r>
          </a:p>
          <a:p>
            <a:pPr eaLnBrk="1" hangingPunct="1">
              <a:buFont typeface="Symbol"/>
              <a:buChar char="Þ"/>
              <a:defRPr/>
            </a:pPr>
            <a:endParaRPr lang="el-GR" sz="2400" dirty="0" smtClean="0">
              <a:latin typeface="+mj-lt"/>
            </a:endParaRPr>
          </a:p>
          <a:p>
            <a:pPr eaLnBrk="1" hangingPunct="1">
              <a:buFontTx/>
              <a:buNone/>
              <a:defRPr/>
            </a:pPr>
            <a:r>
              <a:rPr lang="el-GR" sz="2400" dirty="0" smtClean="0">
                <a:latin typeface="+mj-lt"/>
              </a:rPr>
              <a:t>	Από κανόνα γινομένου έχουμε ότι οι διαθέσιμες διευθύνσεις του δικτύου είναι</a:t>
            </a:r>
            <a:r>
              <a:rPr lang="en-US" sz="2400" dirty="0" smtClean="0">
                <a:latin typeface="+mj-lt"/>
              </a:rPr>
              <a:t>:</a:t>
            </a:r>
            <a:endParaRPr lang="el-GR" sz="2400" dirty="0" smtClean="0">
              <a:latin typeface="+mj-lt"/>
            </a:endParaRPr>
          </a:p>
          <a:p>
            <a:pPr eaLnBrk="1" hangingPunct="1">
              <a:buFontTx/>
              <a:buNone/>
              <a:defRPr/>
            </a:pPr>
            <a:r>
              <a:rPr lang="el-GR" sz="2400" dirty="0" smtClean="0"/>
              <a:t>				8 * 10</a:t>
            </a:r>
            <a:r>
              <a:rPr lang="el-GR" sz="2400" baseline="42000" dirty="0" smtClean="0"/>
              <a:t>7</a:t>
            </a:r>
            <a:endParaRPr lang="el-GR" sz="2400" dirty="0" smtClean="0"/>
          </a:p>
        </p:txBody>
      </p:sp>
      <p:sp>
        <p:nvSpPr>
          <p:cNvPr id="4" name="Θέση αριθμού διαφάνειας 3"/>
          <p:cNvSpPr>
            <a:spLocks noGrp="1"/>
          </p:cNvSpPr>
          <p:nvPr>
            <p:ph type="sldNum" sz="quarter" idx="12"/>
          </p:nvPr>
        </p:nvSpPr>
        <p:spPr/>
        <p:txBody>
          <a:bodyPr/>
          <a:lstStyle/>
          <a:p>
            <a:fld id="{7BD527D1-110A-4D70-8085-40A9D712030E}" type="slidenum">
              <a:rPr lang="en-US" altLang="el-GR" smtClean="0">
                <a:solidFill>
                  <a:srgbClr val="000000"/>
                </a:solidFill>
              </a:rPr>
              <a:pPr/>
              <a:t>31</a:t>
            </a:fld>
            <a:endParaRPr lang="en-US" altLang="el-GR">
              <a:solidFill>
                <a:srgbClr val="000000"/>
              </a:solidFill>
            </a:endParaRPr>
          </a:p>
        </p:txBody>
      </p:sp>
    </p:spTree>
    <p:extLst>
      <p:ext uri="{BB962C8B-B14F-4D97-AF65-F5344CB8AC3E}">
        <p14:creationId xmlns:p14="http://schemas.microsoft.com/office/powerpoint/2010/main" xmlns="" val="25114628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84213" y="333375"/>
            <a:ext cx="3095699" cy="700088"/>
          </a:xfrm>
        </p:spPr>
        <p:txBody>
          <a:bodyPr/>
          <a:lstStyle/>
          <a:p>
            <a:pPr eaLnBrk="1" hangingPunct="1"/>
            <a:r>
              <a:rPr lang="el-GR" altLang="el-GR" sz="3600" dirty="0" smtClean="0">
                <a:ln w="0"/>
                <a:solidFill>
                  <a:srgbClr val="002060"/>
                </a:solidFill>
                <a:effectLst>
                  <a:outerShdw blurRad="38100" dist="19050" dir="2700000" algn="tl" rotWithShape="0">
                    <a:schemeClr val="dk1">
                      <a:alpha val="40000"/>
                    </a:schemeClr>
                  </a:outerShdw>
                </a:effectLst>
              </a:rPr>
              <a:t>Παράδειγμα</a:t>
            </a:r>
            <a:endParaRPr lang="en-US" altLang="el-GR" sz="3600" dirty="0" smtClean="0">
              <a:ln w="0"/>
              <a:solidFill>
                <a:srgbClr val="002060"/>
              </a:solidFill>
              <a:effectLst>
                <a:outerShdw blurRad="38100" dist="19050" dir="2700000" algn="tl" rotWithShape="0">
                  <a:schemeClr val="dk1">
                    <a:alpha val="40000"/>
                  </a:schemeClr>
                </a:outerShdw>
              </a:effectLst>
            </a:endParaRPr>
          </a:p>
        </p:txBody>
      </p:sp>
      <p:sp>
        <p:nvSpPr>
          <p:cNvPr id="11267" name="Rectangle 3"/>
          <p:cNvSpPr>
            <a:spLocks noGrp="1" noChangeArrowheads="1"/>
          </p:cNvSpPr>
          <p:nvPr>
            <p:ph idx="1"/>
          </p:nvPr>
        </p:nvSpPr>
        <p:spPr>
          <a:xfrm>
            <a:off x="395536" y="1372585"/>
            <a:ext cx="7696200" cy="2520751"/>
          </a:xfrm>
        </p:spPr>
        <p:txBody>
          <a:bodyPr/>
          <a:lstStyle/>
          <a:p>
            <a:pPr eaLnBrk="1" hangingPunct="1"/>
            <a:r>
              <a:rPr lang="el-GR" altLang="el-GR" sz="2400" dirty="0" smtClean="0"/>
              <a:t>Θεωρήστε ότι έχουμε 12 φοιτητές και 6 φοιτήτριες. Με πόσους τρόπους μπορούμε να σχηματίσουμε μία 5-μελή επιτροπή αποτελούμενη είτε από 3 φοιτητές και 2 φοιτήτριες είτε από 2 φοιτητές και 3 φοιτήτριες;</a:t>
            </a:r>
            <a:r>
              <a:rPr lang="el-GR" altLang="el-GR" dirty="0" smtClean="0"/>
              <a:t> </a:t>
            </a:r>
            <a:endParaRPr lang="en-US" altLang="el-GR" dirty="0" smtClean="0"/>
          </a:p>
        </p:txBody>
      </p:sp>
      <p:sp>
        <p:nvSpPr>
          <p:cNvPr id="3" name="TextBox 2"/>
          <p:cNvSpPr txBox="1"/>
          <p:nvPr/>
        </p:nvSpPr>
        <p:spPr>
          <a:xfrm>
            <a:off x="971600" y="3573016"/>
            <a:ext cx="2088232" cy="523220"/>
          </a:xfrm>
          <a:prstGeom prst="rect">
            <a:avLst/>
          </a:prstGeom>
          <a:noFill/>
        </p:spPr>
        <p:txBody>
          <a:bodyPr wrap="square" rtlCol="0">
            <a:spAutoFit/>
          </a:bodyPr>
          <a:lstStyle/>
          <a:p>
            <a:r>
              <a:rPr lang="el-GR" sz="2800" b="1" dirty="0" smtClean="0">
                <a:solidFill>
                  <a:srgbClr val="002060"/>
                </a:solidFill>
              </a:rPr>
              <a:t>Απάντηση</a:t>
            </a:r>
            <a:endParaRPr lang="el-GR" sz="2800" b="1" dirty="0">
              <a:solidFill>
                <a:srgbClr val="002060"/>
              </a:solidFill>
            </a:endParaRPr>
          </a:p>
        </p:txBody>
      </p:sp>
      <p:sp>
        <p:nvSpPr>
          <p:cNvPr id="4" name="TextBox 3"/>
          <p:cNvSpPr txBox="1"/>
          <p:nvPr/>
        </p:nvSpPr>
        <p:spPr>
          <a:xfrm>
            <a:off x="684213" y="4227184"/>
            <a:ext cx="7407523" cy="1323439"/>
          </a:xfrm>
          <a:prstGeom prst="rect">
            <a:avLst/>
          </a:prstGeom>
          <a:noFill/>
        </p:spPr>
        <p:txBody>
          <a:bodyPr wrap="square" rtlCol="0">
            <a:spAutoFit/>
          </a:bodyPr>
          <a:lstStyle/>
          <a:p>
            <a:r>
              <a:rPr lang="el-GR" sz="2000" dirty="0" smtClean="0"/>
              <a:t>Το πρόβλημα θα λυθεί για κάθε περίπτωση ξεχωριστά, δηλαδή αρχικά θα υπολογισθεί το πλήθος των επιτροπών που θα αποτελούντα από </a:t>
            </a:r>
            <a:r>
              <a:rPr lang="en-US" sz="2000" dirty="0" smtClean="0"/>
              <a:t>:</a:t>
            </a:r>
            <a:r>
              <a:rPr lang="el-GR" sz="2000" dirty="0" smtClean="0"/>
              <a:t> 3-φοιτητές και 2-φοιτητριες</a:t>
            </a:r>
            <a:r>
              <a:rPr lang="en-US" sz="2000" dirty="0" smtClean="0"/>
              <a:t>, </a:t>
            </a:r>
            <a:r>
              <a:rPr lang="el-GR" sz="2000" dirty="0" smtClean="0"/>
              <a:t>στη συνέχεια θα υπολογισθεί  το πλήθος των επιτροπών  με σύνθεση</a:t>
            </a:r>
            <a:r>
              <a:rPr lang="en-US" sz="2000" dirty="0" smtClean="0"/>
              <a:t>: 2-</a:t>
            </a:r>
            <a:r>
              <a:rPr lang="el-GR" sz="2000" dirty="0" smtClean="0"/>
              <a:t>φοιτητές και 3-φοιτητριες.</a:t>
            </a:r>
            <a:endParaRPr lang="el-GR" sz="2000" dirty="0"/>
          </a:p>
        </p:txBody>
      </p:sp>
      <p:sp>
        <p:nvSpPr>
          <p:cNvPr id="5" name="Θέση αριθμού διαφάνειας 4"/>
          <p:cNvSpPr>
            <a:spLocks noGrp="1"/>
          </p:cNvSpPr>
          <p:nvPr>
            <p:ph type="sldNum" sz="quarter" idx="12"/>
          </p:nvPr>
        </p:nvSpPr>
        <p:spPr/>
        <p:txBody>
          <a:bodyPr/>
          <a:lstStyle/>
          <a:p>
            <a:fld id="{7BD527D1-110A-4D70-8085-40A9D712030E}" type="slidenum">
              <a:rPr lang="en-US" altLang="el-GR" smtClean="0">
                <a:solidFill>
                  <a:srgbClr val="000000"/>
                </a:solidFill>
              </a:rPr>
              <a:pPr/>
              <a:t>32</a:t>
            </a:fld>
            <a:endParaRPr lang="en-US" altLang="el-GR">
              <a:solidFill>
                <a:srgbClr val="000000"/>
              </a:solidFill>
            </a:endParaRPr>
          </a:p>
        </p:txBody>
      </p:sp>
    </p:spTree>
    <p:extLst>
      <p:ext uri="{BB962C8B-B14F-4D97-AF65-F5344CB8AC3E}">
        <p14:creationId xmlns:p14="http://schemas.microsoft.com/office/powerpoint/2010/main" xmlns="" val="17065653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69637" y="260648"/>
            <a:ext cx="4103811" cy="771525"/>
          </a:xfrm>
        </p:spPr>
        <p:txBody>
          <a:bodyPr/>
          <a:lstStyle/>
          <a:p>
            <a:pPr eaLnBrk="1" hangingPunct="1"/>
            <a:r>
              <a:rPr lang="el-GR" altLang="el-GR" sz="3600" b="1" dirty="0" smtClean="0">
                <a:solidFill>
                  <a:srgbClr val="002060"/>
                </a:solidFill>
              </a:rPr>
              <a:t>Απάντηση </a:t>
            </a:r>
            <a:r>
              <a:rPr lang="el-GR" altLang="el-GR" sz="2400" b="1" dirty="0" smtClean="0">
                <a:solidFill>
                  <a:srgbClr val="002060"/>
                </a:solidFill>
              </a:rPr>
              <a:t>(συνέχεια)</a:t>
            </a:r>
            <a:endParaRPr lang="en-US" altLang="el-GR" sz="2400" b="1" dirty="0" smtClean="0">
              <a:solidFill>
                <a:srgbClr val="002060"/>
              </a:solidFill>
            </a:endParaRPr>
          </a:p>
        </p:txBody>
      </p:sp>
      <mc:AlternateContent xmlns:mc="http://schemas.openxmlformats.org/markup-compatibility/2006">
        <mc:Choice xmlns:a14="http://schemas.microsoft.com/office/drawing/2010/main" xmlns="" Requires="a14">
          <p:sp>
            <p:nvSpPr>
              <p:cNvPr id="13315" name="Rectangle 3"/>
              <p:cNvSpPr>
                <a:spLocks noGrp="1" noChangeArrowheads="1"/>
              </p:cNvSpPr>
              <p:nvPr>
                <p:ph idx="1"/>
              </p:nvPr>
            </p:nvSpPr>
            <p:spPr>
              <a:xfrm>
                <a:off x="189132" y="1124744"/>
                <a:ext cx="8954868" cy="4989215"/>
              </a:xfrm>
            </p:spPr>
            <p:txBody>
              <a:bodyPr>
                <a:normAutofit fontScale="92500"/>
              </a:bodyPr>
              <a:lstStyle/>
              <a:p>
                <a:pPr eaLnBrk="1" hangingPunct="1">
                  <a:lnSpc>
                    <a:spcPct val="80000"/>
                  </a:lnSpc>
                </a:pPr>
                <a:r>
                  <a:rPr lang="el-GR" altLang="el-GR" sz="2400" dirty="0" smtClean="0"/>
                  <a:t>Από ένα σύνολο 12 φοιτητών, μπορούμε να διαλέξουμε 2 φοιτητές με</a:t>
                </a:r>
                <a:r>
                  <a:rPr lang="en-US" altLang="el-GR" sz="2400" dirty="0" smtClean="0"/>
                  <a:t>:</a:t>
                </a:r>
              </a:p>
              <a:p>
                <a:pPr>
                  <a:lnSpc>
                    <a:spcPct val="80000"/>
                  </a:lnSpc>
                  <a:buNone/>
                </a:pPr>
                <a:r>
                  <a:rPr lang="el-GR" altLang="el-GR" sz="2400" dirty="0" smtClean="0"/>
                  <a:t/>
                </a:r>
                <a:endParaRPr lang="en-US" altLang="el-GR" sz="2400" dirty="0" smtClean="0"/>
              </a:p>
              <a:p>
                <a:pPr>
                  <a:lnSpc>
                    <a:spcPct val="80000"/>
                  </a:lnSpc>
                  <a:buNone/>
                </a:pPr>
                <a:r>
                  <a:rPr lang="en-US" altLang="el-GR" sz="2400" b="1" dirty="0"/>
                  <a:t/>
                </a:r>
                <a:r>
                  <a:rPr lang="en-US" altLang="el-GR" sz="2400" b="1" dirty="0" smtClean="0"/>
                  <a:t>            C</a:t>
                </a:r>
                <a:r>
                  <a:rPr lang="en-US" altLang="el-GR" sz="2000" b="1" dirty="0" smtClean="0"/>
                  <a:t>(12,</a:t>
                </a:r>
                <a:r>
                  <a:rPr lang="el-GR" altLang="el-GR" sz="2000" b="1" dirty="0" smtClean="0"/>
                  <a:t>2</a:t>
                </a:r>
                <a:r>
                  <a:rPr lang="en-US" altLang="el-GR" sz="2000" b="1" dirty="0" smtClean="0"/>
                  <a:t>) </a:t>
                </a:r>
                <a14:m>
                  <m:oMath xmlns:m="http://schemas.openxmlformats.org/officeDocument/2006/math">
                    <m:r>
                      <a:rPr lang="en-US" altLang="el-GR" sz="2400" b="1" i="0" smtClean="0">
                        <a:latin typeface="Cambria Math" panose="02040503050406030204" pitchFamily="18" charset="0"/>
                      </a:rPr>
                      <m:t>=</m:t>
                    </m:r>
                    <m:d>
                      <m:dPr>
                        <m:ctrlPr>
                          <a:rPr lang="pt-BR" altLang="el-GR" sz="2400" b="1" i="1">
                            <a:latin typeface="Cambria Math" panose="02040503050406030204" pitchFamily="18" charset="0"/>
                          </a:rPr>
                        </m:ctrlPr>
                      </m:dPr>
                      <m:e>
                        <m:f>
                          <m:fPr>
                            <m:type m:val="noBar"/>
                            <m:ctrlPr>
                              <a:rPr lang="pt-BR" altLang="el-GR" sz="2400" b="1" i="1">
                                <a:latin typeface="Cambria Math" panose="02040503050406030204" pitchFamily="18" charset="0"/>
                              </a:rPr>
                            </m:ctrlPr>
                          </m:fPr>
                          <m:num>
                            <m:r>
                              <a:rPr lang="en-US" altLang="el-GR" sz="2400" b="1" i="1" smtClean="0">
                                <a:latin typeface="Cambria Math" panose="02040503050406030204" pitchFamily="18" charset="0"/>
                              </a:rPr>
                              <m:t>𝟏𝟐</m:t>
                            </m:r>
                          </m:num>
                          <m:den>
                            <m:r>
                              <a:rPr lang="en-US" altLang="el-GR" sz="2400" b="1" i="1" smtClean="0">
                                <a:latin typeface="Cambria Math" panose="02040503050406030204" pitchFamily="18" charset="0"/>
                              </a:rPr>
                              <m:t>𝟐</m:t>
                            </m:r>
                          </m:den>
                        </m:f>
                      </m:e>
                    </m:d>
                  </m:oMath>
                </a14:m>
                <a:r>
                  <a:rPr lang="en-US" altLang="el-GR" sz="2400" dirty="0" smtClean="0"/>
                  <a:t/>
                </a:r>
                <a:r>
                  <a:rPr lang="en-US" altLang="el-GR" dirty="0" smtClean="0"/>
                  <a:t>=</a:t>
                </a:r>
                <a:r>
                  <a:rPr lang="en-US" altLang="el-GR" sz="2400" dirty="0" smtClean="0"/>
                  <a:t/>
                </a:r>
                <a14:m>
                  <m:oMath xmlns:m="http://schemas.openxmlformats.org/officeDocument/2006/math">
                    <m:f>
                      <m:fPr>
                        <m:ctrlPr>
                          <a:rPr lang="en-US" altLang="el-GR" sz="2400" i="1" dirty="0" smtClean="0">
                            <a:latin typeface="Cambria Math" panose="02040503050406030204" pitchFamily="18" charset="0"/>
                          </a:rPr>
                        </m:ctrlPr>
                      </m:fPr>
                      <m:num>
                        <m:r>
                          <a:rPr lang="en-US" altLang="el-GR" sz="2400" b="0" i="1" dirty="0" smtClean="0">
                            <a:latin typeface="Cambria Math" panose="02040503050406030204" pitchFamily="18" charset="0"/>
                          </a:rPr>
                          <m:t>12!</m:t>
                        </m:r>
                      </m:num>
                      <m:den>
                        <m:d>
                          <m:dPr>
                            <m:ctrlPr>
                              <a:rPr lang="en-US" altLang="el-GR" sz="2400" b="0" i="1" dirty="0" smtClean="0">
                                <a:latin typeface="Cambria Math" panose="02040503050406030204" pitchFamily="18" charset="0"/>
                              </a:rPr>
                            </m:ctrlPr>
                          </m:dPr>
                          <m:e>
                            <m:r>
                              <a:rPr lang="en-US" altLang="el-GR" sz="2400" b="0" i="1" dirty="0" smtClean="0">
                                <a:latin typeface="Cambria Math" panose="02040503050406030204" pitchFamily="18" charset="0"/>
                              </a:rPr>
                              <m:t>12−2</m:t>
                            </m:r>
                          </m:e>
                        </m:d>
                        <m:r>
                          <a:rPr lang="en-US" altLang="el-GR" sz="2400" b="0" i="1" dirty="0" smtClean="0">
                            <a:latin typeface="Cambria Math" panose="02040503050406030204" pitchFamily="18" charset="0"/>
                          </a:rPr>
                          <m:t>!2!</m:t>
                        </m:r>
                      </m:den>
                    </m:f>
                  </m:oMath>
                </a14:m>
                <a:r>
                  <a:rPr lang="en-US" altLang="el-GR" sz="2400" dirty="0" smtClean="0"/>
                  <a:t>= </a:t>
                </a:r>
                <a14:m>
                  <m:oMath xmlns:m="http://schemas.openxmlformats.org/officeDocument/2006/math">
                    <m:f>
                      <m:fPr>
                        <m:ctrlPr>
                          <a:rPr lang="en-US" altLang="el-GR" sz="2400" i="1" smtClean="0">
                            <a:latin typeface="Cambria Math" panose="02040503050406030204" pitchFamily="18" charset="0"/>
                          </a:rPr>
                        </m:ctrlPr>
                      </m:fPr>
                      <m:num>
                        <m:r>
                          <a:rPr lang="en-US" altLang="el-GR" sz="2400" b="0" i="1" smtClean="0">
                            <a:latin typeface="Cambria Math" panose="02040503050406030204" pitchFamily="18" charset="0"/>
                          </a:rPr>
                          <m:t>1.2.3.4…..10.11.12</m:t>
                        </m:r>
                      </m:num>
                      <m:den>
                        <m:d>
                          <m:dPr>
                            <m:ctrlPr>
                              <a:rPr lang="en-US" altLang="el-GR" sz="2400" b="0" i="1" smtClean="0">
                                <a:latin typeface="Cambria Math" panose="02040503050406030204" pitchFamily="18" charset="0"/>
                              </a:rPr>
                            </m:ctrlPr>
                          </m:dPr>
                          <m:e>
                            <m:r>
                              <a:rPr lang="en-US" altLang="el-GR" sz="2400" b="0" i="1" smtClean="0">
                                <a:latin typeface="Cambria Math" panose="02040503050406030204" pitchFamily="18" charset="0"/>
                              </a:rPr>
                              <m:t>1.2.3…..10</m:t>
                            </m:r>
                          </m:e>
                        </m:d>
                        <m:r>
                          <a:rPr lang="en-US" altLang="el-GR" sz="2400" b="0" i="1" smtClean="0">
                            <a:latin typeface="Cambria Math" panose="02040503050406030204" pitchFamily="18" charset="0"/>
                          </a:rPr>
                          <m:t> .1.2</m:t>
                        </m:r>
                      </m:den>
                    </m:f>
                    <m:r>
                      <a:rPr lang="en-US" altLang="el-GR" sz="2400" b="0" i="1" smtClean="0">
                        <a:latin typeface="Cambria Math" panose="02040503050406030204" pitchFamily="18" charset="0"/>
                      </a:rPr>
                      <m:t>=</m:t>
                    </m:r>
                    <m:f>
                      <m:fPr>
                        <m:ctrlPr>
                          <a:rPr lang="en-US" altLang="el-GR" sz="2400" i="1" smtClean="0">
                            <a:latin typeface="Cambria Math" panose="02040503050406030204" pitchFamily="18" charset="0"/>
                          </a:rPr>
                        </m:ctrlPr>
                      </m:fPr>
                      <m:num>
                        <m:r>
                          <a:rPr lang="en-US" altLang="el-GR" sz="2400" b="0" i="1" smtClean="0">
                            <a:latin typeface="Cambria Math" panose="02040503050406030204" pitchFamily="18" charset="0"/>
                          </a:rPr>
                          <m:t>11.12</m:t>
                        </m:r>
                      </m:num>
                      <m:den>
                        <m:r>
                          <a:rPr lang="en-US" altLang="el-GR" sz="2400" b="0" i="1" smtClean="0">
                            <a:latin typeface="Cambria Math" panose="02040503050406030204" pitchFamily="18" charset="0"/>
                          </a:rPr>
                          <m:t>2</m:t>
                        </m:r>
                      </m:den>
                    </m:f>
                  </m:oMath>
                </a14:m>
                <a:r>
                  <a:rPr lang="en-US" altLang="el-GR" sz="2400" dirty="0" smtClean="0"/>
                  <a:t> = 66</a:t>
                </a:r>
                <a:endParaRPr lang="el-GR" altLang="el-GR" sz="2400" dirty="0" smtClean="0"/>
              </a:p>
              <a:p>
                <a:pPr eaLnBrk="1" hangingPunct="1">
                  <a:lnSpc>
                    <a:spcPct val="80000"/>
                  </a:lnSpc>
                  <a:buFontTx/>
                  <a:buNone/>
                </a:pPr>
                <a:endParaRPr lang="el-GR" altLang="el-GR" sz="2400" dirty="0" smtClean="0"/>
              </a:p>
              <a:p>
                <a:pPr eaLnBrk="1" hangingPunct="1">
                  <a:lnSpc>
                    <a:spcPct val="80000"/>
                  </a:lnSpc>
                </a:pPr>
                <a:r>
                  <a:rPr lang="el-GR" altLang="el-GR" sz="2400" dirty="0" smtClean="0"/>
                  <a:t>Από ένα σύνολο 6 φοιτητριών, μπορούμε να διαλέξουμε 3 φοιτήτριες με</a:t>
                </a:r>
                <a:r>
                  <a:rPr lang="en-US" altLang="el-GR" sz="2400" dirty="0" smtClean="0"/>
                  <a:t>:</a:t>
                </a:r>
                <a:r>
                  <a:rPr lang="el-GR" altLang="el-GR" sz="2400" dirty="0" smtClean="0"/>
                  <a:t/>
                </a:r>
              </a:p>
              <a:p>
                <a:pPr>
                  <a:lnSpc>
                    <a:spcPct val="80000"/>
                  </a:lnSpc>
                  <a:buNone/>
                </a:pPr>
                <a:r>
                  <a:rPr lang="el-GR" altLang="el-GR" sz="2400" dirty="0" smtClean="0"/>
                  <a:t/>
                </a:r>
                <a:endParaRPr lang="en-US" altLang="el-GR" sz="2400" dirty="0" smtClean="0"/>
              </a:p>
              <a:p>
                <a:pPr>
                  <a:lnSpc>
                    <a:spcPct val="80000"/>
                  </a:lnSpc>
                  <a:buNone/>
                </a:pPr>
                <a:r>
                  <a:rPr lang="en-US" altLang="el-GR" sz="2400" b="1" dirty="0"/>
                  <a:t/>
                </a:r>
                <a:r>
                  <a:rPr lang="en-US" altLang="el-GR" sz="2400" b="1" dirty="0" smtClean="0"/>
                  <a:t/>
                </a:r>
                <a:r>
                  <a:rPr lang="en-US" altLang="el-GR" sz="2600" b="1" dirty="0" smtClean="0"/>
                  <a:t>C</a:t>
                </a:r>
                <a:r>
                  <a:rPr lang="en-US" altLang="el-GR" sz="2400" b="1" dirty="0" smtClean="0"/>
                  <a:t>(</a:t>
                </a:r>
                <a:r>
                  <a:rPr lang="el-GR" altLang="el-GR" sz="2400" b="1" dirty="0" smtClean="0"/>
                  <a:t>6</a:t>
                </a:r>
                <a:r>
                  <a:rPr lang="en-US" altLang="el-GR" sz="2400" b="1" dirty="0" smtClean="0"/>
                  <a:t>,</a:t>
                </a:r>
                <a:r>
                  <a:rPr lang="el-GR" altLang="el-GR" sz="2400" b="1" dirty="0" smtClean="0"/>
                  <a:t>3</a:t>
                </a:r>
                <a:r>
                  <a:rPr lang="en-US" altLang="el-GR" sz="2400" b="1" dirty="0" smtClean="0"/>
                  <a:t>) = </a:t>
                </a:r>
                <a14:m>
                  <m:oMath xmlns:m="http://schemas.openxmlformats.org/officeDocument/2006/math">
                    <m:d>
                      <m:dPr>
                        <m:ctrlPr>
                          <a:rPr lang="pt-BR" altLang="el-GR" sz="2600" b="1" i="1">
                            <a:latin typeface="Cambria Math" panose="02040503050406030204" pitchFamily="18" charset="0"/>
                          </a:rPr>
                        </m:ctrlPr>
                      </m:dPr>
                      <m:e>
                        <m:f>
                          <m:fPr>
                            <m:type m:val="noBar"/>
                            <m:ctrlPr>
                              <a:rPr lang="pt-BR" altLang="el-GR" sz="2600" b="1" i="1">
                                <a:latin typeface="Cambria Math" panose="02040503050406030204" pitchFamily="18" charset="0"/>
                              </a:rPr>
                            </m:ctrlPr>
                          </m:fPr>
                          <m:num>
                            <m:r>
                              <a:rPr lang="en-US" altLang="el-GR" sz="2600" b="1" i="1" smtClean="0">
                                <a:latin typeface="Cambria Math" panose="02040503050406030204" pitchFamily="18" charset="0"/>
                              </a:rPr>
                              <m:t>𝟔</m:t>
                            </m:r>
                          </m:num>
                          <m:den>
                            <m:r>
                              <a:rPr lang="en-US" altLang="el-GR" sz="2600" b="1" i="1" smtClean="0">
                                <a:latin typeface="Cambria Math" panose="02040503050406030204" pitchFamily="18" charset="0"/>
                              </a:rPr>
                              <m:t>𝟑</m:t>
                            </m:r>
                          </m:den>
                        </m:f>
                      </m:e>
                    </m:d>
                  </m:oMath>
                </a14:m>
                <a:r>
                  <a:rPr lang="en-US" altLang="el-GR" sz="2400" dirty="0" smtClean="0"/>
                  <a:t>= </a:t>
                </a:r>
                <a:r>
                  <a:rPr lang="el-GR" altLang="el-GR" sz="2400" dirty="0" smtClean="0"/>
                  <a:t>6</a:t>
                </a:r>
                <a:r>
                  <a:rPr lang="en-US" altLang="el-GR" sz="2400" dirty="0" smtClean="0"/>
                  <a:t>!/ (</a:t>
                </a:r>
                <a:r>
                  <a:rPr lang="el-GR" altLang="el-GR" sz="2400" dirty="0" smtClean="0"/>
                  <a:t>3</a:t>
                </a:r>
                <a:r>
                  <a:rPr lang="en-US" altLang="el-GR" sz="2400" dirty="0" smtClean="0"/>
                  <a:t>!(</a:t>
                </a:r>
                <a:r>
                  <a:rPr lang="el-GR" altLang="el-GR" sz="2400" dirty="0" smtClean="0"/>
                  <a:t>6</a:t>
                </a:r>
                <a:r>
                  <a:rPr lang="en-US" altLang="el-GR" sz="2400" dirty="0" smtClean="0"/>
                  <a:t>-</a:t>
                </a:r>
                <a:r>
                  <a:rPr lang="el-GR" altLang="el-GR" sz="2400" dirty="0" smtClean="0"/>
                  <a:t>3</a:t>
                </a:r>
                <a:r>
                  <a:rPr lang="en-US" altLang="el-GR" sz="2400" dirty="0" smtClean="0"/>
                  <a:t>)!)=20 </a:t>
                </a:r>
                <a:r>
                  <a:rPr lang="el-GR" altLang="el-GR" sz="2400" dirty="0" smtClean="0"/>
                  <a:t>  τρόπους</a:t>
                </a:r>
              </a:p>
              <a:p>
                <a:pPr eaLnBrk="1" hangingPunct="1">
                  <a:lnSpc>
                    <a:spcPct val="80000"/>
                  </a:lnSpc>
                </a:pPr>
                <a:endParaRPr lang="el-GR" altLang="el-GR" sz="2400" dirty="0" smtClean="0"/>
              </a:p>
              <a:p>
                <a:pPr eaLnBrk="1" hangingPunct="1">
                  <a:lnSpc>
                    <a:spcPct val="160000"/>
                  </a:lnSpc>
                </a:pPr>
                <a:r>
                  <a:rPr lang="el-GR" altLang="el-GR" sz="2400" dirty="0" smtClean="0"/>
                  <a:t>Από τον  </a:t>
                </a:r>
                <a:r>
                  <a:rPr lang="el-GR" altLang="el-GR" sz="2400" b="1" dirty="0" smtClean="0">
                    <a:solidFill>
                      <a:srgbClr val="C00000"/>
                    </a:solidFill>
                  </a:rPr>
                  <a:t>κανόνα του γινομένου</a:t>
                </a:r>
                <a:r>
                  <a:rPr lang="el-GR" altLang="el-GR" sz="2400" dirty="0" smtClean="0">
                    <a:solidFill>
                      <a:srgbClr val="C00000"/>
                    </a:solidFill>
                  </a:rPr>
                  <a:t/>
                </a:r>
                <a:r>
                  <a:rPr lang="el-GR" altLang="el-GR" sz="2400" dirty="0" smtClean="0"/>
                  <a:t>έχουμε ότι μία επιτροπή αποτελούμενη από 2 φοιτητές και 3 φοιτήτριες μπορεί να συσταθεί με</a:t>
                </a:r>
                <a:r>
                  <a:rPr lang="en-US" altLang="el-GR" sz="2400" dirty="0" smtClean="0"/>
                  <a:t>:</a:t>
                </a:r>
                <a:r>
                  <a:rPr lang="el-GR" altLang="el-GR" sz="2400" dirty="0" smtClean="0"/>
                  <a:t/>
                </a:r>
              </a:p>
              <a:p>
                <a:pPr eaLnBrk="1" hangingPunct="1">
                  <a:lnSpc>
                    <a:spcPct val="80000"/>
                  </a:lnSpc>
                </a:pPr>
                <a:endParaRPr lang="el-GR" altLang="el-GR" sz="2400" dirty="0" smtClean="0"/>
              </a:p>
              <a:p>
                <a:pPr eaLnBrk="1" hangingPunct="1">
                  <a:lnSpc>
                    <a:spcPct val="80000"/>
                  </a:lnSpc>
                  <a:buFontTx/>
                  <a:buNone/>
                </a:pPr>
                <a:r>
                  <a:rPr lang="el-GR" altLang="el-GR" sz="2400" dirty="0" smtClean="0"/>
                  <a:t/>
                </a:r>
                <a:r>
                  <a:rPr lang="en-US" altLang="el-GR" sz="2400" b="1" dirty="0" smtClean="0">
                    <a:solidFill>
                      <a:srgbClr val="C00000"/>
                    </a:solidFill>
                  </a:rPr>
                  <a:t>12!/ (</a:t>
                </a:r>
                <a:r>
                  <a:rPr lang="el-GR" altLang="el-GR" sz="2400" b="1" dirty="0" smtClean="0">
                    <a:solidFill>
                      <a:srgbClr val="C00000"/>
                    </a:solidFill>
                  </a:rPr>
                  <a:t>2</a:t>
                </a:r>
                <a:r>
                  <a:rPr lang="en-US" altLang="el-GR" sz="2400" b="1" dirty="0" smtClean="0">
                    <a:solidFill>
                      <a:srgbClr val="C00000"/>
                    </a:solidFill>
                  </a:rPr>
                  <a:t>!(12-</a:t>
                </a:r>
                <a:r>
                  <a:rPr lang="el-GR" altLang="el-GR" sz="2400" b="1" dirty="0" smtClean="0">
                    <a:solidFill>
                      <a:srgbClr val="C00000"/>
                    </a:solidFill>
                  </a:rPr>
                  <a:t>2</a:t>
                </a:r>
                <a:r>
                  <a:rPr lang="en-US" altLang="el-GR" sz="2400" b="1" dirty="0" smtClean="0">
                    <a:solidFill>
                      <a:srgbClr val="C00000"/>
                    </a:solidFill>
                  </a:rPr>
                  <a:t>)!)</a:t>
                </a:r>
                <a:r>
                  <a:rPr lang="el-GR" altLang="el-GR" sz="2400" b="1" dirty="0" smtClean="0">
                    <a:solidFill>
                      <a:srgbClr val="C00000"/>
                    </a:solidFill>
                  </a:rPr>
                  <a:t/>
                </a:r>
                <a:r>
                  <a:rPr lang="el-GR" altLang="el-GR" sz="2800" dirty="0" smtClean="0"/>
                  <a:t>*</a:t>
                </a:r>
                <a:r>
                  <a:rPr lang="el-GR" altLang="el-GR" sz="2400" dirty="0" smtClean="0"/>
                  <a:t/>
                </a:r>
                <a:r>
                  <a:rPr lang="el-GR" altLang="el-GR" sz="2400" b="1" dirty="0" smtClean="0">
                    <a:solidFill>
                      <a:srgbClr val="002060"/>
                    </a:solidFill>
                  </a:rPr>
                  <a:t>6</a:t>
                </a:r>
                <a:r>
                  <a:rPr lang="en-US" altLang="el-GR" sz="2400" b="1" dirty="0" smtClean="0">
                    <a:solidFill>
                      <a:srgbClr val="002060"/>
                    </a:solidFill>
                  </a:rPr>
                  <a:t>!/ (</a:t>
                </a:r>
                <a:r>
                  <a:rPr lang="el-GR" altLang="el-GR" sz="2400" b="1" dirty="0" smtClean="0">
                    <a:solidFill>
                      <a:srgbClr val="002060"/>
                    </a:solidFill>
                  </a:rPr>
                  <a:t>3</a:t>
                </a:r>
                <a:r>
                  <a:rPr lang="en-US" altLang="el-GR" sz="2400" b="1" dirty="0" smtClean="0">
                    <a:solidFill>
                      <a:srgbClr val="002060"/>
                    </a:solidFill>
                  </a:rPr>
                  <a:t>!(</a:t>
                </a:r>
                <a:r>
                  <a:rPr lang="el-GR" altLang="el-GR" sz="2400" b="1" dirty="0" smtClean="0">
                    <a:solidFill>
                      <a:srgbClr val="002060"/>
                    </a:solidFill>
                  </a:rPr>
                  <a:t>6</a:t>
                </a:r>
                <a:r>
                  <a:rPr lang="en-US" altLang="el-GR" sz="2400" b="1" dirty="0" smtClean="0">
                    <a:solidFill>
                      <a:srgbClr val="002060"/>
                    </a:solidFill>
                  </a:rPr>
                  <a:t>-</a:t>
                </a:r>
                <a:r>
                  <a:rPr lang="el-GR" altLang="el-GR" sz="2400" b="1" dirty="0" smtClean="0">
                    <a:solidFill>
                      <a:srgbClr val="002060"/>
                    </a:solidFill>
                  </a:rPr>
                  <a:t>3</a:t>
                </a:r>
                <a:r>
                  <a:rPr lang="en-US" altLang="el-GR" sz="2400" b="1" dirty="0" smtClean="0">
                    <a:solidFill>
                      <a:srgbClr val="002060"/>
                    </a:solidFill>
                  </a:rPr>
                  <a:t>)!) </a:t>
                </a:r>
                <a:r>
                  <a:rPr lang="el-GR" altLang="el-GR" sz="2400" b="1" dirty="0" smtClean="0">
                    <a:solidFill>
                      <a:srgbClr val="002060"/>
                    </a:solidFill>
                  </a:rPr>
                  <a:t/>
                </a:r>
                <a:r>
                  <a:rPr lang="en-US" altLang="el-GR" sz="2400" b="1" dirty="0" smtClean="0">
                    <a:solidFill>
                      <a:srgbClr val="002060"/>
                    </a:solidFill>
                  </a:rPr>
                  <a:t>= 66*20 = 1320 </a:t>
                </a:r>
                <a:r>
                  <a:rPr lang="el-GR" altLang="el-GR" sz="2400" b="1" dirty="0" smtClean="0">
                    <a:solidFill>
                      <a:srgbClr val="002060"/>
                    </a:solidFill>
                  </a:rPr>
                  <a:t/>
                </a:r>
                <a:r>
                  <a:rPr lang="el-GR" altLang="el-GR" sz="2400" dirty="0" smtClean="0"/>
                  <a:t>τρόπους</a:t>
                </a:r>
                <a:endParaRPr lang="en-US" altLang="el-GR" sz="2400" dirty="0" smtClean="0"/>
              </a:p>
              <a:p>
                <a:pPr eaLnBrk="1" hangingPunct="1">
                  <a:lnSpc>
                    <a:spcPct val="80000"/>
                  </a:lnSpc>
                </a:pPr>
                <a:endParaRPr lang="en-US" altLang="el-GR" sz="2800" dirty="0" smtClean="0"/>
              </a:p>
            </p:txBody>
          </p:sp>
        </mc:Choice>
        <mc:Fallback>
          <p:sp>
            <p:nvSpPr>
              <p:cNvPr id="13315" name="Rectangle 3"/>
              <p:cNvSpPr>
                <a:spLocks noGrp="1" noRot="1" noChangeAspect="1" noMove="1" noResize="1" noEditPoints="1" noAdjustHandles="1" noChangeArrowheads="1" noChangeShapeType="1" noTextEdit="1"/>
              </p:cNvSpPr>
              <p:nvPr>
                <p:ph idx="1"/>
              </p:nvPr>
            </p:nvSpPr>
            <p:spPr>
              <a:xfrm>
                <a:off x="189132" y="1124744"/>
                <a:ext cx="8954868" cy="4989215"/>
              </a:xfrm>
              <a:blipFill rotWithShape="0">
                <a:blip r:embed="rId2"/>
                <a:stretch>
                  <a:fillRect l="-749" t="-2200" b="-856"/>
                </a:stretch>
              </a:blipFill>
            </p:spPr>
            <p:txBody>
              <a:bodyPr/>
              <a:lstStyle/>
              <a:p>
                <a:r>
                  <a:rPr lang="el-GR">
                    <a:noFill/>
                  </a:rPr>
                  <a:t> </a:t>
                </a:r>
              </a:p>
            </p:txBody>
          </p:sp>
        </mc:Fallback>
      </mc:AlternateContent>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33</a:t>
            </a:fld>
            <a:endParaRPr lang="en-US" altLang="el-GR">
              <a:solidFill>
                <a:srgbClr val="000000"/>
              </a:solidFill>
            </a:endParaRPr>
          </a:p>
        </p:txBody>
      </p:sp>
    </p:spTree>
    <p:extLst>
      <p:ext uri="{BB962C8B-B14F-4D97-AF65-F5344CB8AC3E}">
        <p14:creationId xmlns:p14="http://schemas.microsoft.com/office/powerpoint/2010/main" xmlns="" val="17874450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24544" y="476672"/>
            <a:ext cx="5400600" cy="700088"/>
          </a:xfrm>
        </p:spPr>
        <p:txBody>
          <a:bodyPr/>
          <a:lstStyle/>
          <a:p>
            <a:pPr eaLnBrk="1" hangingPunct="1"/>
            <a:r>
              <a:rPr lang="el-GR" altLang="el-GR" sz="3600" b="1" dirty="0" smtClean="0">
                <a:solidFill>
                  <a:srgbClr val="002060"/>
                </a:solidFill>
              </a:rPr>
              <a:t>Απάντηση </a:t>
            </a:r>
            <a:r>
              <a:rPr lang="el-GR" altLang="el-GR" sz="2800" b="1" dirty="0" smtClean="0">
                <a:solidFill>
                  <a:srgbClr val="002060"/>
                </a:solidFill>
              </a:rPr>
              <a:t>(συνέχεια</a:t>
            </a:r>
            <a:r>
              <a:rPr lang="el-GR" altLang="el-GR" sz="2800" b="1" dirty="0" smtClean="0">
                <a:solidFill>
                  <a:srgbClr val="0070C0"/>
                </a:solidFill>
              </a:rPr>
              <a:t>)</a:t>
            </a:r>
            <a:endParaRPr lang="en-US" altLang="el-GR" sz="2800" b="1" dirty="0" smtClean="0">
              <a:solidFill>
                <a:srgbClr val="0070C0"/>
              </a:solidFill>
            </a:endParaRPr>
          </a:p>
        </p:txBody>
      </p:sp>
      <mc:AlternateContent xmlns:mc="http://schemas.openxmlformats.org/markup-compatibility/2006">
        <mc:Choice xmlns:a14="http://schemas.microsoft.com/office/drawing/2010/main" xmlns="" Requires="a14">
          <p:sp>
            <p:nvSpPr>
              <p:cNvPr id="14339" name="Rectangle 3"/>
              <p:cNvSpPr>
                <a:spLocks noGrp="1" noChangeArrowheads="1"/>
              </p:cNvSpPr>
              <p:nvPr>
                <p:ph idx="1"/>
              </p:nvPr>
            </p:nvSpPr>
            <p:spPr>
              <a:xfrm>
                <a:off x="0" y="1341438"/>
                <a:ext cx="8748713" cy="4679850"/>
              </a:xfrm>
            </p:spPr>
            <p:txBody>
              <a:bodyPr>
                <a:normAutofit fontScale="70000" lnSpcReduction="20000"/>
              </a:bodyPr>
              <a:lstStyle/>
              <a:p>
                <a:pPr marL="174625" indent="-174625" eaLnBrk="1" hangingPunct="1">
                  <a:lnSpc>
                    <a:spcPct val="170000"/>
                  </a:lnSpc>
                  <a:buNone/>
                </a:pPr>
                <a:r>
                  <a:rPr lang="el-GR" altLang="el-GR" sz="2900" dirty="0" smtClean="0"/>
                  <a:t>   Με τον ίδιο τρόπο βρίσκουμε με πόσους διαφορετικούς τρόπους δημιουργείται      μία επιτροπή από 3 φοιτητές  και 2 φοιτήτριες</a:t>
                </a:r>
                <a:r>
                  <a:rPr lang="en-US" altLang="el-GR" sz="2900" dirty="0" smtClean="0"/>
                  <a:t>:</a:t>
                </a:r>
              </a:p>
              <a:p>
                <a:pPr marL="0" indent="0">
                  <a:lnSpc>
                    <a:spcPct val="170000"/>
                  </a:lnSpc>
                  <a:buNone/>
                </a:pPr>
                <a:r>
                  <a:rPr lang="en-US" altLang="el-GR" sz="2900" dirty="0" smtClean="0"/>
                  <a:t>      C(12,3) * C(6,2) = </a:t>
                </a:r>
                <a14:m>
                  <m:oMath xmlns:m="http://schemas.openxmlformats.org/officeDocument/2006/math">
                    <m:d>
                      <m:dPr>
                        <m:ctrlPr>
                          <a:rPr lang="pt-BR" altLang="el-GR" sz="2900" b="1" i="1">
                            <a:latin typeface="Cambria Math" panose="02040503050406030204" pitchFamily="18" charset="0"/>
                          </a:rPr>
                        </m:ctrlPr>
                      </m:dPr>
                      <m:e>
                        <m:f>
                          <m:fPr>
                            <m:type m:val="noBar"/>
                            <m:ctrlPr>
                              <a:rPr lang="pt-BR" altLang="el-GR" sz="2900" b="1" i="1">
                                <a:latin typeface="Cambria Math" panose="02040503050406030204" pitchFamily="18" charset="0"/>
                              </a:rPr>
                            </m:ctrlPr>
                          </m:fPr>
                          <m:num>
                            <m:r>
                              <a:rPr lang="en-US" altLang="el-GR" sz="2900" b="1" i="1">
                                <a:latin typeface="Cambria Math" panose="02040503050406030204" pitchFamily="18" charset="0"/>
                              </a:rPr>
                              <m:t>𝟏𝟐</m:t>
                            </m:r>
                          </m:num>
                          <m:den>
                            <m:r>
                              <a:rPr lang="en-US" altLang="el-GR" sz="2900" b="1" i="1" smtClean="0">
                                <a:latin typeface="Cambria Math" panose="02040503050406030204" pitchFamily="18" charset="0"/>
                              </a:rPr>
                              <m:t>𝟑</m:t>
                            </m:r>
                          </m:den>
                        </m:f>
                      </m:e>
                    </m:d>
                    <m:d>
                      <m:dPr>
                        <m:ctrlPr>
                          <a:rPr lang="pt-BR" altLang="el-GR" sz="2900" b="1" i="1">
                            <a:latin typeface="Cambria Math" panose="02040503050406030204" pitchFamily="18" charset="0"/>
                          </a:rPr>
                        </m:ctrlPr>
                      </m:dPr>
                      <m:e>
                        <m:f>
                          <m:fPr>
                            <m:type m:val="noBar"/>
                            <m:ctrlPr>
                              <a:rPr lang="pt-BR" altLang="el-GR" sz="2900" b="1" i="1">
                                <a:latin typeface="Cambria Math" panose="02040503050406030204" pitchFamily="18" charset="0"/>
                              </a:rPr>
                            </m:ctrlPr>
                          </m:fPr>
                          <m:num>
                            <m:r>
                              <a:rPr lang="en-US" altLang="el-GR" sz="2900" b="1" i="1" smtClean="0">
                                <a:latin typeface="Cambria Math" panose="02040503050406030204" pitchFamily="18" charset="0"/>
                              </a:rPr>
                              <m:t>𝟔</m:t>
                            </m:r>
                          </m:num>
                          <m:den>
                            <m:r>
                              <a:rPr lang="en-US" altLang="el-GR" sz="2900" b="1" i="1">
                                <a:latin typeface="Cambria Math" panose="02040503050406030204" pitchFamily="18" charset="0"/>
                              </a:rPr>
                              <m:t>𝟐</m:t>
                            </m:r>
                          </m:den>
                        </m:f>
                      </m:e>
                    </m:d>
                  </m:oMath>
                </a14:m>
                <a:r>
                  <a:rPr lang="el-GR" altLang="el-GR" sz="2900" dirty="0" smtClean="0"/>
                  <a:t/>
                </a:r>
                <a:endParaRPr lang="en-US" altLang="el-GR" sz="2900" dirty="0" smtClean="0"/>
              </a:p>
              <a:p>
                <a:pPr marL="0" indent="0" eaLnBrk="1" hangingPunct="1">
                  <a:lnSpc>
                    <a:spcPct val="170000"/>
                  </a:lnSpc>
                  <a:buNone/>
                </a:pPr>
                <a:r>
                  <a:rPr lang="en-US" altLang="el-GR" sz="2400" dirty="0" smtClean="0"/>
                  <a:t/>
                </a:r>
                <a:endParaRPr lang="el-GR" altLang="el-GR" sz="2400" dirty="0" smtClean="0"/>
              </a:p>
              <a:p>
                <a:pPr marL="0" indent="0" eaLnBrk="1" hangingPunct="1">
                  <a:buNone/>
                </a:pPr>
                <a:r>
                  <a:rPr lang="el-GR" altLang="el-GR" sz="2400" dirty="0"/>
                  <a:t/>
                </a:r>
                <a:r>
                  <a:rPr lang="el-GR" altLang="el-GR" sz="2400" dirty="0" smtClean="0"/>
                  <a:t/>
                </a:r>
                <a:r>
                  <a:rPr lang="en-US" altLang="el-GR" sz="2400" dirty="0" smtClean="0"/>
                  <a:t/>
                </a:r>
                <a:r>
                  <a:rPr lang="el-GR" altLang="el-GR" dirty="0" smtClean="0"/>
                  <a:t>Οι δυο  τρόποι  είναι ανεξάρτητοι  άρα μπορούμε να εφαρμόσουμε </a:t>
                </a:r>
                <a:endParaRPr lang="en-US" altLang="el-GR" dirty="0" smtClean="0"/>
              </a:p>
              <a:p>
                <a:pPr marL="0" indent="0" eaLnBrk="1" hangingPunct="1">
                  <a:buNone/>
                </a:pPr>
                <a:r>
                  <a:rPr lang="el-GR" altLang="el-GR" dirty="0" smtClean="0"/>
                  <a:t>     τον  </a:t>
                </a:r>
                <a:r>
                  <a:rPr lang="el-GR" altLang="el-GR" b="1" dirty="0" smtClean="0">
                    <a:solidFill>
                      <a:srgbClr val="C00000"/>
                    </a:solidFill>
                  </a:rPr>
                  <a:t>κανόνα του  αθροίσματος</a:t>
                </a:r>
                <a:r>
                  <a:rPr lang="el-GR" altLang="el-GR" dirty="0" smtClean="0"/>
                  <a:t>, έτσι προκύπτει  ότι η επιτροπή μπορεί </a:t>
                </a:r>
                <a:endParaRPr lang="en-US" altLang="el-GR" dirty="0" smtClean="0"/>
              </a:p>
              <a:p>
                <a:pPr eaLnBrk="1" hangingPunct="1">
                  <a:buFontTx/>
                  <a:buNone/>
                </a:pPr>
                <a:r>
                  <a:rPr lang="en-US" altLang="el-GR" dirty="0" smtClean="0"/>
                  <a:t/>
                </a:r>
                <a:r>
                  <a:rPr lang="el-GR" altLang="el-GR" dirty="0" smtClean="0"/>
                  <a:t>  να συσταθεί προσθέτοντας τα δυο γινόμενα.</a:t>
                </a:r>
              </a:p>
              <a:p>
                <a:pPr eaLnBrk="1" hangingPunct="1">
                  <a:buFontTx/>
                  <a:buNone/>
                </a:pPr>
                <a:endParaRPr lang="el-GR" altLang="el-GR" sz="2400" dirty="0" smtClean="0"/>
              </a:p>
              <a:p>
                <a:pPr eaLnBrk="1" hangingPunct="1">
                  <a:buFontTx/>
                  <a:buNone/>
                </a:pPr>
                <a:r>
                  <a:rPr lang="el-GR" altLang="el-GR" sz="2400" dirty="0" smtClean="0"/>
                  <a:t/>
                </a:r>
                <a:r>
                  <a:rPr lang="el-GR" altLang="el-GR" dirty="0" smtClean="0"/>
                  <a:t/>
                </a:r>
                <a:r>
                  <a:rPr lang="en-US" altLang="el-GR" dirty="0" smtClean="0">
                    <a:solidFill>
                      <a:srgbClr val="002060"/>
                    </a:solidFill>
                  </a:rPr>
                  <a:t>C(12,3) </a:t>
                </a:r>
                <a:r>
                  <a:rPr lang="el-GR" altLang="el-GR" dirty="0" smtClean="0">
                    <a:solidFill>
                      <a:srgbClr val="002060"/>
                    </a:solidFill>
                  </a:rPr>
                  <a:t>* </a:t>
                </a:r>
                <a:r>
                  <a:rPr lang="en-US" altLang="el-GR" dirty="0" smtClean="0">
                    <a:solidFill>
                      <a:srgbClr val="002060"/>
                    </a:solidFill>
                  </a:rPr>
                  <a:t>C(</a:t>
                </a:r>
                <a:r>
                  <a:rPr lang="el-GR" altLang="el-GR" dirty="0" smtClean="0">
                    <a:solidFill>
                      <a:srgbClr val="002060"/>
                    </a:solidFill>
                  </a:rPr>
                  <a:t>6</a:t>
                </a:r>
                <a:r>
                  <a:rPr lang="en-US" altLang="el-GR" dirty="0" smtClean="0">
                    <a:solidFill>
                      <a:srgbClr val="002060"/>
                    </a:solidFill>
                  </a:rPr>
                  <a:t>,</a:t>
                </a:r>
                <a:r>
                  <a:rPr lang="el-GR" altLang="el-GR" dirty="0" smtClean="0">
                    <a:solidFill>
                      <a:srgbClr val="002060"/>
                    </a:solidFill>
                  </a:rPr>
                  <a:t>2</a:t>
                </a:r>
                <a:r>
                  <a:rPr lang="en-US" altLang="el-GR" dirty="0" smtClean="0">
                    <a:solidFill>
                      <a:srgbClr val="002060"/>
                    </a:solidFill>
                  </a:rPr>
                  <a:t>) </a:t>
                </a:r>
                <a:r>
                  <a:rPr lang="el-GR" altLang="el-GR" dirty="0" smtClean="0"/>
                  <a:t>+ </a:t>
                </a:r>
                <a:r>
                  <a:rPr lang="en-US" altLang="el-GR" dirty="0" smtClean="0">
                    <a:solidFill>
                      <a:srgbClr val="002060"/>
                    </a:solidFill>
                  </a:rPr>
                  <a:t>C(12,</a:t>
                </a:r>
                <a:r>
                  <a:rPr lang="el-GR" altLang="el-GR" dirty="0" smtClean="0">
                    <a:solidFill>
                      <a:srgbClr val="002060"/>
                    </a:solidFill>
                  </a:rPr>
                  <a:t>2</a:t>
                </a:r>
                <a:r>
                  <a:rPr lang="en-US" altLang="el-GR" dirty="0" smtClean="0">
                    <a:solidFill>
                      <a:srgbClr val="002060"/>
                    </a:solidFill>
                  </a:rPr>
                  <a:t>) </a:t>
                </a:r>
                <a:r>
                  <a:rPr lang="el-GR" altLang="el-GR" dirty="0" smtClean="0">
                    <a:solidFill>
                      <a:srgbClr val="002060"/>
                    </a:solidFill>
                  </a:rPr>
                  <a:t>* </a:t>
                </a:r>
                <a:r>
                  <a:rPr lang="en-US" altLang="el-GR" dirty="0" smtClean="0">
                    <a:solidFill>
                      <a:srgbClr val="002060"/>
                    </a:solidFill>
                  </a:rPr>
                  <a:t>C(</a:t>
                </a:r>
                <a:r>
                  <a:rPr lang="el-GR" altLang="el-GR" dirty="0" smtClean="0">
                    <a:solidFill>
                      <a:srgbClr val="002060"/>
                    </a:solidFill>
                  </a:rPr>
                  <a:t>6</a:t>
                </a:r>
                <a:r>
                  <a:rPr lang="en-US" altLang="el-GR" dirty="0" smtClean="0">
                    <a:solidFill>
                      <a:srgbClr val="002060"/>
                    </a:solidFill>
                  </a:rPr>
                  <a:t>,</a:t>
                </a:r>
                <a:r>
                  <a:rPr lang="el-GR" altLang="el-GR" dirty="0" smtClean="0">
                    <a:solidFill>
                      <a:srgbClr val="002060"/>
                    </a:solidFill>
                  </a:rPr>
                  <a:t>3</a:t>
                </a:r>
                <a:r>
                  <a:rPr lang="en-US" altLang="el-GR" dirty="0" smtClean="0">
                    <a:solidFill>
                      <a:srgbClr val="002060"/>
                    </a:solidFill>
                  </a:rPr>
                  <a:t>) </a:t>
                </a:r>
                <a:r>
                  <a:rPr lang="el-GR" altLang="el-GR" dirty="0" smtClean="0">
                    <a:solidFill>
                      <a:srgbClr val="002060"/>
                    </a:solidFill>
                  </a:rPr>
                  <a:t>=</a:t>
                </a:r>
              </a:p>
              <a:p>
                <a:pPr eaLnBrk="1" hangingPunct="1">
                  <a:buFontTx/>
                  <a:buNone/>
                </a:pPr>
                <a:r>
                  <a:rPr lang="el-GR" altLang="el-GR" dirty="0" smtClean="0">
                    <a:solidFill>
                      <a:srgbClr val="002060"/>
                    </a:solidFill>
                  </a:rPr>
                  <a:t/>
                </a:r>
                <a:r>
                  <a:rPr lang="en-US" altLang="el-GR" dirty="0" smtClean="0">
                    <a:solidFill>
                      <a:srgbClr val="002060"/>
                    </a:solidFill>
                  </a:rPr>
                  <a:t>12!/(3!(12-3)!)</a:t>
                </a:r>
                <a:r>
                  <a:rPr lang="el-GR" altLang="el-GR" dirty="0" smtClean="0">
                    <a:solidFill>
                      <a:srgbClr val="002060"/>
                    </a:solidFill>
                  </a:rPr>
                  <a:t>*6</a:t>
                </a:r>
                <a:r>
                  <a:rPr lang="en-US" altLang="el-GR" dirty="0" smtClean="0">
                    <a:solidFill>
                      <a:srgbClr val="002060"/>
                    </a:solidFill>
                  </a:rPr>
                  <a:t>!/(</a:t>
                </a:r>
                <a:r>
                  <a:rPr lang="el-GR" altLang="el-GR" dirty="0" smtClean="0">
                    <a:solidFill>
                      <a:srgbClr val="002060"/>
                    </a:solidFill>
                  </a:rPr>
                  <a:t>2</a:t>
                </a:r>
                <a:r>
                  <a:rPr lang="en-US" altLang="el-GR" dirty="0" smtClean="0">
                    <a:solidFill>
                      <a:srgbClr val="002060"/>
                    </a:solidFill>
                  </a:rPr>
                  <a:t>!(</a:t>
                </a:r>
                <a:r>
                  <a:rPr lang="el-GR" altLang="el-GR" dirty="0" smtClean="0">
                    <a:solidFill>
                      <a:srgbClr val="002060"/>
                    </a:solidFill>
                  </a:rPr>
                  <a:t>6</a:t>
                </a:r>
                <a:r>
                  <a:rPr lang="en-US" altLang="el-GR" dirty="0" smtClean="0">
                    <a:solidFill>
                      <a:srgbClr val="002060"/>
                    </a:solidFill>
                  </a:rPr>
                  <a:t>-</a:t>
                </a:r>
                <a:r>
                  <a:rPr lang="el-GR" altLang="el-GR" dirty="0" smtClean="0">
                    <a:solidFill>
                      <a:srgbClr val="002060"/>
                    </a:solidFill>
                  </a:rPr>
                  <a:t>2</a:t>
                </a:r>
                <a:r>
                  <a:rPr lang="en-US" altLang="el-GR" dirty="0" smtClean="0">
                    <a:solidFill>
                      <a:srgbClr val="002060"/>
                    </a:solidFill>
                  </a:rPr>
                  <a:t>)!)</a:t>
                </a:r>
                <a:r>
                  <a:rPr lang="el-GR" altLang="el-GR" dirty="0" smtClean="0">
                    <a:solidFill>
                      <a:srgbClr val="002060"/>
                    </a:solidFill>
                  </a:rPr>
                  <a:t> + </a:t>
                </a:r>
                <a:r>
                  <a:rPr lang="en-US" altLang="el-GR" dirty="0" smtClean="0">
                    <a:solidFill>
                      <a:srgbClr val="002060"/>
                    </a:solidFill>
                  </a:rPr>
                  <a:t>12!/(</a:t>
                </a:r>
                <a:r>
                  <a:rPr lang="el-GR" altLang="el-GR" dirty="0" smtClean="0">
                    <a:solidFill>
                      <a:srgbClr val="002060"/>
                    </a:solidFill>
                  </a:rPr>
                  <a:t>2</a:t>
                </a:r>
                <a:r>
                  <a:rPr lang="en-US" altLang="el-GR" dirty="0" smtClean="0">
                    <a:solidFill>
                      <a:srgbClr val="002060"/>
                    </a:solidFill>
                  </a:rPr>
                  <a:t>!(12-</a:t>
                </a:r>
                <a:r>
                  <a:rPr lang="el-GR" altLang="el-GR" dirty="0" smtClean="0">
                    <a:solidFill>
                      <a:srgbClr val="002060"/>
                    </a:solidFill>
                  </a:rPr>
                  <a:t>2</a:t>
                </a:r>
                <a:r>
                  <a:rPr lang="en-US" altLang="el-GR" dirty="0" smtClean="0">
                    <a:solidFill>
                      <a:srgbClr val="002060"/>
                    </a:solidFill>
                  </a:rPr>
                  <a:t>)!)</a:t>
                </a:r>
                <a:r>
                  <a:rPr lang="el-GR" altLang="el-GR" dirty="0" smtClean="0">
                    <a:solidFill>
                      <a:srgbClr val="002060"/>
                    </a:solidFill>
                  </a:rPr>
                  <a:t>*6</a:t>
                </a:r>
                <a:r>
                  <a:rPr lang="en-US" altLang="el-GR" dirty="0" smtClean="0">
                    <a:solidFill>
                      <a:srgbClr val="002060"/>
                    </a:solidFill>
                  </a:rPr>
                  <a:t>!/(</a:t>
                </a:r>
                <a:r>
                  <a:rPr lang="el-GR" altLang="el-GR" dirty="0" smtClean="0">
                    <a:solidFill>
                      <a:srgbClr val="002060"/>
                    </a:solidFill>
                  </a:rPr>
                  <a:t>3</a:t>
                </a:r>
                <a:r>
                  <a:rPr lang="en-US" altLang="el-GR" dirty="0" smtClean="0">
                    <a:solidFill>
                      <a:srgbClr val="002060"/>
                    </a:solidFill>
                  </a:rPr>
                  <a:t>!(</a:t>
                </a:r>
                <a:r>
                  <a:rPr lang="el-GR" altLang="el-GR" dirty="0" smtClean="0">
                    <a:solidFill>
                      <a:srgbClr val="002060"/>
                    </a:solidFill>
                  </a:rPr>
                  <a:t>6</a:t>
                </a:r>
                <a:r>
                  <a:rPr lang="en-US" altLang="el-GR" dirty="0" smtClean="0">
                    <a:solidFill>
                      <a:srgbClr val="002060"/>
                    </a:solidFill>
                  </a:rPr>
                  <a:t>-</a:t>
                </a:r>
                <a:r>
                  <a:rPr lang="el-GR" altLang="el-GR" dirty="0" smtClean="0">
                    <a:solidFill>
                      <a:srgbClr val="002060"/>
                    </a:solidFill>
                  </a:rPr>
                  <a:t>3</a:t>
                </a:r>
                <a:r>
                  <a:rPr lang="en-US" altLang="el-GR" dirty="0" smtClean="0">
                    <a:solidFill>
                      <a:srgbClr val="002060"/>
                    </a:solidFill>
                  </a:rPr>
                  <a:t>)!)</a:t>
                </a:r>
                <a:r>
                  <a:rPr lang="el-GR" altLang="el-GR" dirty="0" smtClean="0">
                    <a:solidFill>
                      <a:srgbClr val="002060"/>
                    </a:solidFill>
                  </a:rPr>
                  <a:t/>
                </a:r>
                <a:endParaRPr lang="en-US" altLang="el-GR" dirty="0" smtClean="0">
                  <a:solidFill>
                    <a:srgbClr val="002060"/>
                  </a:solidFill>
                </a:endParaRPr>
              </a:p>
            </p:txBody>
          </p:sp>
        </mc:Choice>
        <mc:Fallback>
          <p:sp>
            <p:nvSpPr>
              <p:cNvPr id="14339" name="Rectangle 3"/>
              <p:cNvSpPr>
                <a:spLocks noGrp="1" noRot="1" noChangeAspect="1" noMove="1" noResize="1" noEditPoints="1" noAdjustHandles="1" noChangeArrowheads="1" noChangeShapeType="1" noTextEdit="1"/>
              </p:cNvSpPr>
              <p:nvPr>
                <p:ph idx="1"/>
              </p:nvPr>
            </p:nvSpPr>
            <p:spPr>
              <a:xfrm>
                <a:off x="0" y="1341438"/>
                <a:ext cx="8748713" cy="4679850"/>
              </a:xfrm>
              <a:blipFill rotWithShape="0">
                <a:blip r:embed="rId2"/>
                <a:stretch>
                  <a:fillRect/>
                </a:stretch>
              </a:blipFill>
            </p:spPr>
            <p:txBody>
              <a:bodyPr/>
              <a:lstStyle/>
              <a:p>
                <a:r>
                  <a:rPr lang="el-GR">
                    <a:noFill/>
                  </a:rPr>
                  <a:t> </a:t>
                </a:r>
              </a:p>
            </p:txBody>
          </p:sp>
        </mc:Fallback>
      </mc:AlternateContent>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34</a:t>
            </a:fld>
            <a:endParaRPr lang="en-US" altLang="el-GR">
              <a:solidFill>
                <a:srgbClr val="000000"/>
              </a:solidFill>
            </a:endParaRPr>
          </a:p>
        </p:txBody>
      </p:sp>
    </p:spTree>
    <p:extLst>
      <p:ext uri="{BB962C8B-B14F-4D97-AF65-F5344CB8AC3E}">
        <p14:creationId xmlns:p14="http://schemas.microsoft.com/office/powerpoint/2010/main" xmlns="" val="27599090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2"/>
          <p:cNvSpPr txBox="1">
            <a:spLocks noChangeArrowheads="1"/>
          </p:cNvSpPr>
          <p:nvPr/>
        </p:nvSpPr>
        <p:spPr bwMode="auto">
          <a:xfrm>
            <a:off x="221352" y="309401"/>
            <a:ext cx="7151893" cy="267765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4800" dirty="0" smtClean="0">
                <a:solidFill>
                  <a:srgbClr val="000000"/>
                </a:solidFill>
                <a:latin typeface="Arial Black" panose="020B0A04020102020204" pitchFamily="34" charset="0"/>
              </a:rPr>
              <a:t>Σύνολα </a:t>
            </a:r>
            <a:r>
              <a:rPr lang="el-GR" altLang="el-GR" sz="2800" dirty="0" smtClean="0">
                <a:solidFill>
                  <a:srgbClr val="000000"/>
                </a:solidFill>
                <a:latin typeface="Arial Black" panose="020B0A04020102020204" pitchFamily="34" charset="0"/>
              </a:rPr>
              <a:t>( συμβολισμοί)</a:t>
            </a:r>
          </a:p>
          <a:p>
            <a:pPr fontAlgn="base">
              <a:spcBef>
                <a:spcPct val="50000"/>
              </a:spcBef>
              <a:spcAft>
                <a:spcPct val="0"/>
              </a:spcAft>
            </a:pPr>
            <a:endParaRPr lang="en-US" altLang="el-GR" sz="8000" dirty="0" smtClean="0">
              <a:solidFill>
                <a:srgbClr val="000000"/>
              </a:solidFill>
              <a:latin typeface="Arial Black" panose="020B0A04020102020204" pitchFamily="34" charset="0"/>
            </a:endParaRPr>
          </a:p>
        </p:txBody>
      </p:sp>
      <p:sp>
        <p:nvSpPr>
          <p:cNvPr id="2053" name="Text Box 5"/>
          <p:cNvSpPr txBox="1">
            <a:spLocks noChangeArrowheads="1"/>
          </p:cNvSpPr>
          <p:nvPr/>
        </p:nvSpPr>
        <p:spPr bwMode="auto">
          <a:xfrm>
            <a:off x="1136650" y="3369614"/>
            <a:ext cx="2954337" cy="1323439"/>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el-GR" sz="3200" dirty="0" smtClean="0">
                <a:solidFill>
                  <a:srgbClr val="000000"/>
                </a:solidFill>
              </a:rPr>
              <a:t>A = {1, 3, 2, 5} </a:t>
            </a:r>
          </a:p>
          <a:p>
            <a:pPr algn="ctr" fontAlgn="base">
              <a:spcBef>
                <a:spcPct val="50000"/>
              </a:spcBef>
              <a:spcAft>
                <a:spcPct val="0"/>
              </a:spcAft>
            </a:pPr>
            <a:r>
              <a:rPr lang="el-GR" altLang="el-GR" sz="3200" dirty="0" smtClean="0">
                <a:solidFill>
                  <a:srgbClr val="000000"/>
                </a:solidFill>
              </a:rPr>
              <a:t>Ν</a:t>
            </a:r>
            <a:r>
              <a:rPr lang="en-US" altLang="el-GR" sz="3200" dirty="0" smtClean="0">
                <a:solidFill>
                  <a:srgbClr val="000000"/>
                </a:solidFill>
              </a:rPr>
              <a:t>(A) = | A | = 4           </a:t>
            </a:r>
          </a:p>
        </p:txBody>
      </p:sp>
      <p:sp>
        <p:nvSpPr>
          <p:cNvPr id="2054" name="Text Box 6"/>
          <p:cNvSpPr txBox="1">
            <a:spLocks noChangeArrowheads="1"/>
          </p:cNvSpPr>
          <p:nvPr/>
        </p:nvSpPr>
        <p:spPr bwMode="auto">
          <a:xfrm>
            <a:off x="3851275" y="2507604"/>
            <a:ext cx="410527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Περικλείονται από αγκύλες</a:t>
            </a:r>
            <a:endParaRPr lang="en-US" altLang="el-GR" sz="2400" dirty="0" smtClean="0">
              <a:solidFill>
                <a:srgbClr val="990000"/>
              </a:solidFill>
              <a:latin typeface="Arial" panose="020B0604020202020204" pitchFamily="34" charset="0"/>
            </a:endParaRPr>
          </a:p>
        </p:txBody>
      </p:sp>
      <p:sp>
        <p:nvSpPr>
          <p:cNvPr id="2055" name="Line 7"/>
          <p:cNvSpPr>
            <a:spLocks noChangeShapeType="1"/>
          </p:cNvSpPr>
          <p:nvPr/>
        </p:nvSpPr>
        <p:spPr bwMode="auto">
          <a:xfrm flipH="1">
            <a:off x="3797299" y="3090063"/>
            <a:ext cx="358775" cy="360363"/>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2056" name="Text Box 8"/>
          <p:cNvSpPr txBox="1">
            <a:spLocks noChangeArrowheads="1"/>
          </p:cNvSpPr>
          <p:nvPr/>
        </p:nvSpPr>
        <p:spPr bwMode="auto">
          <a:xfrm>
            <a:off x="4572000" y="4612160"/>
            <a:ext cx="417646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Ο </a:t>
            </a:r>
            <a:r>
              <a:rPr lang="el-GR" altLang="el-GR" sz="2400" dirty="0" err="1" smtClean="0">
                <a:solidFill>
                  <a:srgbClr val="990000"/>
                </a:solidFill>
                <a:latin typeface="Arial" panose="020B0604020202020204" pitchFamily="34" charset="0"/>
              </a:rPr>
              <a:t>πληθ</a:t>
            </a:r>
            <a:r>
              <a:rPr lang="el-GR" altLang="el-GR" sz="2400" dirty="0" err="1">
                <a:solidFill>
                  <a:srgbClr val="990000"/>
                </a:solidFill>
                <a:latin typeface="Arial" panose="020B0604020202020204" pitchFamily="34" charset="0"/>
              </a:rPr>
              <a:t>ι</a:t>
            </a:r>
            <a:r>
              <a:rPr lang="el-GR" altLang="el-GR" sz="2400" dirty="0" err="1" smtClean="0">
                <a:solidFill>
                  <a:srgbClr val="990000"/>
                </a:solidFill>
                <a:latin typeface="Arial" panose="020B0604020202020204" pitchFamily="34" charset="0"/>
              </a:rPr>
              <a:t>κός</a:t>
            </a:r>
            <a:r>
              <a:rPr lang="el-GR" altLang="el-GR" sz="2400" dirty="0" smtClean="0">
                <a:solidFill>
                  <a:srgbClr val="990000"/>
                </a:solidFill>
                <a:latin typeface="Arial" panose="020B0604020202020204" pitchFamily="34" charset="0"/>
              </a:rPr>
              <a:t> αριθμός του </a:t>
            </a:r>
            <a:r>
              <a:rPr lang="el-GR" altLang="el-GR" sz="2400" i="1" dirty="0" smtClean="0">
                <a:solidFill>
                  <a:srgbClr val="990000"/>
                </a:solidFill>
                <a:latin typeface="Arial" panose="020B0604020202020204" pitchFamily="34" charset="0"/>
              </a:rPr>
              <a:t>Α</a:t>
            </a:r>
            <a:endParaRPr lang="en-US" altLang="el-GR" sz="2400" i="1" dirty="0" smtClean="0">
              <a:solidFill>
                <a:srgbClr val="990000"/>
              </a:solidFill>
              <a:latin typeface="Arial" panose="020B0604020202020204" pitchFamily="34" charset="0"/>
            </a:endParaRPr>
          </a:p>
        </p:txBody>
      </p:sp>
      <p:sp>
        <p:nvSpPr>
          <p:cNvPr id="2057" name="Line 9"/>
          <p:cNvSpPr>
            <a:spLocks noChangeShapeType="1"/>
          </p:cNvSpPr>
          <p:nvPr/>
        </p:nvSpPr>
        <p:spPr bwMode="auto">
          <a:xfrm flipH="1" flipV="1">
            <a:off x="3995936" y="4439748"/>
            <a:ext cx="546240" cy="328841"/>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2058" name="Line 10"/>
          <p:cNvSpPr>
            <a:spLocks noChangeShapeType="1"/>
          </p:cNvSpPr>
          <p:nvPr/>
        </p:nvSpPr>
        <p:spPr bwMode="auto">
          <a:xfrm>
            <a:off x="1187450" y="3068638"/>
            <a:ext cx="217488" cy="360362"/>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2059" name="Text Box 11"/>
          <p:cNvSpPr txBox="1">
            <a:spLocks noChangeArrowheads="1"/>
          </p:cNvSpPr>
          <p:nvPr/>
        </p:nvSpPr>
        <p:spPr bwMode="auto">
          <a:xfrm>
            <a:off x="166688" y="1793562"/>
            <a:ext cx="3095625" cy="17543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Τα σύνολα τα συμβολίζουμε  με κεφαλαία γράμματα</a:t>
            </a:r>
          </a:p>
          <a:p>
            <a:pPr fontAlgn="base">
              <a:spcBef>
                <a:spcPct val="50000"/>
              </a:spcBef>
              <a:spcAft>
                <a:spcPct val="0"/>
              </a:spcAft>
            </a:pPr>
            <a:endParaRPr lang="en-US" altLang="el-GR" sz="2400" dirty="0" smtClean="0">
              <a:solidFill>
                <a:srgbClr val="990000"/>
              </a:solidFill>
              <a:latin typeface="Arial" panose="020B0604020202020204" pitchFamily="34" charset="0"/>
            </a:endParaRPr>
          </a:p>
        </p:txBody>
      </p:sp>
      <p:graphicFrame>
        <p:nvGraphicFramePr>
          <p:cNvPr id="2061" name="Object 13"/>
          <p:cNvGraphicFramePr>
            <a:graphicFrameLocks noChangeAspect="1"/>
          </p:cNvGraphicFramePr>
          <p:nvPr>
            <p:extLst>
              <p:ext uri="{D42A27DB-BD31-4B8C-83A1-F6EECF244321}">
                <p14:modId xmlns:p14="http://schemas.microsoft.com/office/powerpoint/2010/main" xmlns="" val="2982485432"/>
              </p:ext>
            </p:extLst>
          </p:nvPr>
        </p:nvGraphicFramePr>
        <p:xfrm>
          <a:off x="900361" y="5298805"/>
          <a:ext cx="935583" cy="438690"/>
        </p:xfrm>
        <a:graphic>
          <a:graphicData uri="http://schemas.openxmlformats.org/presentationml/2006/ole">
            <p:oleObj spid="_x0000_s9766" name="Εξίσωση" r:id="rId3" imgW="368280" imgH="177480" progId="Equation.3">
              <p:embed/>
            </p:oleObj>
          </a:graphicData>
        </a:graphic>
      </p:graphicFrame>
      <p:graphicFrame>
        <p:nvGraphicFramePr>
          <p:cNvPr id="2062" name="Object 14"/>
          <p:cNvGraphicFramePr>
            <a:graphicFrameLocks noChangeAspect="1"/>
          </p:cNvGraphicFramePr>
          <p:nvPr>
            <p:extLst>
              <p:ext uri="{D42A27DB-BD31-4B8C-83A1-F6EECF244321}">
                <p14:modId xmlns:p14="http://schemas.microsoft.com/office/powerpoint/2010/main" xmlns="" val="3471440221"/>
              </p:ext>
            </p:extLst>
          </p:nvPr>
        </p:nvGraphicFramePr>
        <p:xfrm>
          <a:off x="2740024" y="5518150"/>
          <a:ext cx="823913" cy="572615"/>
        </p:xfrm>
        <a:graphic>
          <a:graphicData uri="http://schemas.openxmlformats.org/presentationml/2006/ole">
            <p:oleObj spid="_x0000_s9767" name="Equation" r:id="rId4" imgW="380670" imgH="177646" progId="Equation.3">
              <p:embed/>
            </p:oleObj>
          </a:graphicData>
        </a:graphic>
      </p:graphicFrame>
      <p:sp>
        <p:nvSpPr>
          <p:cNvPr id="2063" name="Text Box 15"/>
          <p:cNvSpPr txBox="1">
            <a:spLocks noChangeArrowheads="1"/>
          </p:cNvSpPr>
          <p:nvPr/>
        </p:nvSpPr>
        <p:spPr bwMode="auto">
          <a:xfrm>
            <a:off x="395288" y="6165850"/>
            <a:ext cx="2881312"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 το </a:t>
            </a:r>
            <a:r>
              <a:rPr lang="el-GR" altLang="el-GR" sz="2800" dirty="0" smtClean="0">
                <a:solidFill>
                  <a:srgbClr val="990000"/>
                </a:solidFill>
                <a:latin typeface="Arial" panose="020B0604020202020204" pitchFamily="34" charset="0"/>
              </a:rPr>
              <a:t>3</a:t>
            </a:r>
            <a:r>
              <a:rPr lang="el-GR" altLang="el-GR" sz="2400" dirty="0" smtClean="0">
                <a:solidFill>
                  <a:srgbClr val="990000"/>
                </a:solidFill>
                <a:latin typeface="Arial" panose="020B0604020202020204" pitchFamily="34" charset="0"/>
              </a:rPr>
              <a:t> ανήκει στο</a:t>
            </a:r>
            <a:r>
              <a:rPr lang="el-GR" altLang="el-GR" sz="3200" dirty="0" smtClean="0">
                <a:solidFill>
                  <a:srgbClr val="990000"/>
                </a:solidFill>
                <a:latin typeface="Arial" panose="020B0604020202020204" pitchFamily="34" charset="0"/>
              </a:rPr>
              <a:t> </a:t>
            </a:r>
            <a:r>
              <a:rPr lang="el-GR" altLang="el-GR" sz="3200" i="1" dirty="0" smtClean="0">
                <a:solidFill>
                  <a:srgbClr val="990000"/>
                </a:solidFill>
                <a:latin typeface="Arial" panose="020B0604020202020204" pitchFamily="34" charset="0"/>
              </a:rPr>
              <a:t>Α</a:t>
            </a:r>
            <a:endParaRPr lang="en-US" altLang="el-GR" sz="3200" i="1" dirty="0" smtClean="0">
              <a:solidFill>
                <a:srgbClr val="990000"/>
              </a:solidFill>
              <a:latin typeface="Arial" panose="020B0604020202020204" pitchFamily="34" charset="0"/>
            </a:endParaRPr>
          </a:p>
        </p:txBody>
      </p:sp>
      <p:sp>
        <p:nvSpPr>
          <p:cNvPr id="2064" name="Line 16"/>
          <p:cNvSpPr>
            <a:spLocks noChangeShapeType="1"/>
          </p:cNvSpPr>
          <p:nvPr/>
        </p:nvSpPr>
        <p:spPr bwMode="auto">
          <a:xfrm flipH="1" flipV="1">
            <a:off x="1368078" y="5764688"/>
            <a:ext cx="74" cy="373969"/>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2065" name="Text Box 17"/>
          <p:cNvSpPr txBox="1">
            <a:spLocks noChangeArrowheads="1"/>
          </p:cNvSpPr>
          <p:nvPr/>
        </p:nvSpPr>
        <p:spPr bwMode="auto">
          <a:xfrm>
            <a:off x="4468017" y="5591770"/>
            <a:ext cx="417634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Το 7 δεν είναι στοιχείο του </a:t>
            </a:r>
            <a:r>
              <a:rPr lang="el-GR" altLang="el-GR" sz="2800" i="1" dirty="0" smtClean="0">
                <a:solidFill>
                  <a:srgbClr val="990000"/>
                </a:solidFill>
                <a:latin typeface="Arial" panose="020B0604020202020204" pitchFamily="34" charset="0"/>
              </a:rPr>
              <a:t>Α</a:t>
            </a:r>
            <a:endParaRPr lang="en-US" altLang="el-GR" sz="2800" i="1" dirty="0" smtClean="0">
              <a:solidFill>
                <a:srgbClr val="990000"/>
              </a:solidFill>
              <a:latin typeface="Arial" panose="020B0604020202020204" pitchFamily="34" charset="0"/>
            </a:endParaRPr>
          </a:p>
        </p:txBody>
      </p:sp>
      <p:sp>
        <p:nvSpPr>
          <p:cNvPr id="2066" name="Line 18"/>
          <p:cNvSpPr>
            <a:spLocks noChangeShapeType="1"/>
          </p:cNvSpPr>
          <p:nvPr/>
        </p:nvSpPr>
        <p:spPr bwMode="auto">
          <a:xfrm flipH="1" flipV="1">
            <a:off x="3635375" y="5805488"/>
            <a:ext cx="577850" cy="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35</a:t>
            </a:fld>
            <a:endParaRPr lang="en-US" altLang="el-GR">
              <a:solidFill>
                <a:srgbClr val="000000"/>
              </a:solidFill>
            </a:endParaRPr>
          </a:p>
        </p:txBody>
      </p:sp>
    </p:spTree>
    <p:extLst>
      <p:ext uri="{BB962C8B-B14F-4D97-AF65-F5344CB8AC3E}">
        <p14:creationId xmlns:p14="http://schemas.microsoft.com/office/powerpoint/2010/main" xmlns="" val="2061945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nodeType="afterEffect">
                                  <p:stCondLst>
                                    <p:cond delay="0"/>
                                  </p:stCondLst>
                                  <p:iterate type="lt">
                                    <p:tmPct val="100000"/>
                                  </p:iterate>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75" fill="hold"/>
                                        <p:tgtEl>
                                          <p:spTgt spid="2050"/>
                                        </p:tgtEl>
                                        <p:attrNameLst>
                                          <p:attrName>ppt_x</p:attrName>
                                        </p:attrNameLst>
                                      </p:cBhvr>
                                      <p:tavLst>
                                        <p:tav tm="0">
                                          <p:val>
                                            <p:strVal val="1+#ppt_w/2"/>
                                          </p:val>
                                        </p:tav>
                                        <p:tav tm="100000">
                                          <p:val>
                                            <p:strVal val="#ppt_x"/>
                                          </p:val>
                                        </p:tav>
                                      </p:tavLst>
                                    </p:anim>
                                    <p:anim calcmode="lin" valueType="num">
                                      <p:cBhvr additive="base">
                                        <p:cTn id="8" dur="75"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053"/>
                                        </p:tgtEl>
                                        <p:attrNameLst>
                                          <p:attrName>style.visibility</p:attrName>
                                        </p:attrNameLst>
                                      </p:cBhvr>
                                      <p:to>
                                        <p:strVal val="visible"/>
                                      </p:to>
                                    </p:set>
                                    <p:animEffect transition="in" filter="checkerboard(across)">
                                      <p:cBhvr>
                                        <p:cTn id="13" dur="500"/>
                                        <p:tgtEl>
                                          <p:spTgt spid="205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4" fill="hold" grpId="0" nodeType="clickEffect">
                                  <p:stCondLst>
                                    <p:cond delay="0"/>
                                  </p:stCondLst>
                                  <p:childTnLst>
                                    <p:set>
                                      <p:cBhvr>
                                        <p:cTn id="17" dur="1" fill="hold">
                                          <p:stCondLst>
                                            <p:cond delay="0"/>
                                          </p:stCondLst>
                                        </p:cTn>
                                        <p:tgtEl>
                                          <p:spTgt spid="2059"/>
                                        </p:tgtEl>
                                        <p:attrNameLst>
                                          <p:attrName>style.visibility</p:attrName>
                                        </p:attrNameLst>
                                      </p:cBhvr>
                                      <p:to>
                                        <p:strVal val="visible"/>
                                      </p:to>
                                    </p:set>
                                    <p:anim calcmode="lin" valueType="num">
                                      <p:cBhvr>
                                        <p:cTn id="18" dur="500" fill="hold"/>
                                        <p:tgtEl>
                                          <p:spTgt spid="2059"/>
                                        </p:tgtEl>
                                        <p:attrNameLst>
                                          <p:attrName>ppt_x</p:attrName>
                                        </p:attrNameLst>
                                      </p:cBhvr>
                                      <p:tavLst>
                                        <p:tav tm="0">
                                          <p:val>
                                            <p:strVal val="#ppt_x"/>
                                          </p:val>
                                        </p:tav>
                                        <p:tav tm="100000">
                                          <p:val>
                                            <p:strVal val="#ppt_x"/>
                                          </p:val>
                                        </p:tav>
                                      </p:tavLst>
                                    </p:anim>
                                    <p:anim calcmode="lin" valueType="num">
                                      <p:cBhvr>
                                        <p:cTn id="19" dur="500" fill="hold"/>
                                        <p:tgtEl>
                                          <p:spTgt spid="2059"/>
                                        </p:tgtEl>
                                        <p:attrNameLst>
                                          <p:attrName>ppt_y</p:attrName>
                                        </p:attrNameLst>
                                      </p:cBhvr>
                                      <p:tavLst>
                                        <p:tav tm="0">
                                          <p:val>
                                            <p:strVal val="#ppt_y+#ppt_h/2"/>
                                          </p:val>
                                        </p:tav>
                                        <p:tav tm="100000">
                                          <p:val>
                                            <p:strVal val="#ppt_y"/>
                                          </p:val>
                                        </p:tav>
                                      </p:tavLst>
                                    </p:anim>
                                    <p:anim calcmode="lin" valueType="num">
                                      <p:cBhvr>
                                        <p:cTn id="20" dur="500" fill="hold"/>
                                        <p:tgtEl>
                                          <p:spTgt spid="2059"/>
                                        </p:tgtEl>
                                        <p:attrNameLst>
                                          <p:attrName>ppt_w</p:attrName>
                                        </p:attrNameLst>
                                      </p:cBhvr>
                                      <p:tavLst>
                                        <p:tav tm="0">
                                          <p:val>
                                            <p:strVal val="#ppt_w"/>
                                          </p:val>
                                        </p:tav>
                                        <p:tav tm="100000">
                                          <p:val>
                                            <p:strVal val="#ppt_w"/>
                                          </p:val>
                                        </p:tav>
                                      </p:tavLst>
                                    </p:anim>
                                    <p:anim calcmode="lin" valueType="num">
                                      <p:cBhvr>
                                        <p:cTn id="21" dur="500" fill="hold"/>
                                        <p:tgtEl>
                                          <p:spTgt spid="2059"/>
                                        </p:tgtEl>
                                        <p:attrNameLst>
                                          <p:attrName>ppt_h</p:attrName>
                                        </p:attrNameLst>
                                      </p:cBhvr>
                                      <p:tavLst>
                                        <p:tav tm="0">
                                          <p:val>
                                            <p:fltVal val="0"/>
                                          </p:val>
                                        </p:tav>
                                        <p:tav tm="100000">
                                          <p:val>
                                            <p:strVal val="#ppt_h"/>
                                          </p:val>
                                        </p:tav>
                                      </p:tavLst>
                                    </p:anim>
                                  </p:childTnLst>
                                </p:cTn>
                              </p:par>
                            </p:childTnLst>
                          </p:cTn>
                        </p:par>
                        <p:par>
                          <p:cTn id="22" fill="hold" nodeType="afterGroup">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2058"/>
                                        </p:tgtEl>
                                        <p:attrNameLst>
                                          <p:attrName>style.visibility</p:attrName>
                                        </p:attrNameLst>
                                      </p:cBhvr>
                                      <p:to>
                                        <p:strVal val="visible"/>
                                      </p:to>
                                    </p:set>
                                    <p:animEffect transition="in" filter="wipe(up)">
                                      <p:cBhvr>
                                        <p:cTn id="25" dur="500"/>
                                        <p:tgtEl>
                                          <p:spTgt spid="205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4" fill="hold" grpId="0" nodeType="clickEffect">
                                  <p:stCondLst>
                                    <p:cond delay="0"/>
                                  </p:stCondLst>
                                  <p:childTnLst>
                                    <p:set>
                                      <p:cBhvr>
                                        <p:cTn id="29" dur="1" fill="hold">
                                          <p:stCondLst>
                                            <p:cond delay="0"/>
                                          </p:stCondLst>
                                        </p:cTn>
                                        <p:tgtEl>
                                          <p:spTgt spid="2054"/>
                                        </p:tgtEl>
                                        <p:attrNameLst>
                                          <p:attrName>style.visibility</p:attrName>
                                        </p:attrNameLst>
                                      </p:cBhvr>
                                      <p:to>
                                        <p:strVal val="visible"/>
                                      </p:to>
                                    </p:set>
                                    <p:anim calcmode="lin" valueType="num">
                                      <p:cBhvr>
                                        <p:cTn id="30" dur="500" fill="hold"/>
                                        <p:tgtEl>
                                          <p:spTgt spid="2054"/>
                                        </p:tgtEl>
                                        <p:attrNameLst>
                                          <p:attrName>ppt_x</p:attrName>
                                        </p:attrNameLst>
                                      </p:cBhvr>
                                      <p:tavLst>
                                        <p:tav tm="0">
                                          <p:val>
                                            <p:strVal val="#ppt_x"/>
                                          </p:val>
                                        </p:tav>
                                        <p:tav tm="100000">
                                          <p:val>
                                            <p:strVal val="#ppt_x"/>
                                          </p:val>
                                        </p:tav>
                                      </p:tavLst>
                                    </p:anim>
                                    <p:anim calcmode="lin" valueType="num">
                                      <p:cBhvr>
                                        <p:cTn id="31" dur="500" fill="hold"/>
                                        <p:tgtEl>
                                          <p:spTgt spid="2054"/>
                                        </p:tgtEl>
                                        <p:attrNameLst>
                                          <p:attrName>ppt_y</p:attrName>
                                        </p:attrNameLst>
                                      </p:cBhvr>
                                      <p:tavLst>
                                        <p:tav tm="0">
                                          <p:val>
                                            <p:strVal val="#ppt_y+#ppt_h/2"/>
                                          </p:val>
                                        </p:tav>
                                        <p:tav tm="100000">
                                          <p:val>
                                            <p:strVal val="#ppt_y"/>
                                          </p:val>
                                        </p:tav>
                                      </p:tavLst>
                                    </p:anim>
                                    <p:anim calcmode="lin" valueType="num">
                                      <p:cBhvr>
                                        <p:cTn id="32" dur="500" fill="hold"/>
                                        <p:tgtEl>
                                          <p:spTgt spid="2054"/>
                                        </p:tgtEl>
                                        <p:attrNameLst>
                                          <p:attrName>ppt_w</p:attrName>
                                        </p:attrNameLst>
                                      </p:cBhvr>
                                      <p:tavLst>
                                        <p:tav tm="0">
                                          <p:val>
                                            <p:strVal val="#ppt_w"/>
                                          </p:val>
                                        </p:tav>
                                        <p:tav tm="100000">
                                          <p:val>
                                            <p:strVal val="#ppt_w"/>
                                          </p:val>
                                        </p:tav>
                                      </p:tavLst>
                                    </p:anim>
                                    <p:anim calcmode="lin" valueType="num">
                                      <p:cBhvr>
                                        <p:cTn id="33" dur="500" fill="hold"/>
                                        <p:tgtEl>
                                          <p:spTgt spid="2054"/>
                                        </p:tgtEl>
                                        <p:attrNameLst>
                                          <p:attrName>ppt_h</p:attrName>
                                        </p:attrNameLst>
                                      </p:cBhvr>
                                      <p:tavLst>
                                        <p:tav tm="0">
                                          <p:val>
                                            <p:fltVal val="0"/>
                                          </p:val>
                                        </p:tav>
                                        <p:tav tm="100000">
                                          <p:val>
                                            <p:strVal val="#ppt_h"/>
                                          </p:val>
                                        </p:tav>
                                      </p:tavLst>
                                    </p:anim>
                                  </p:childTnLst>
                                </p:cTn>
                              </p:par>
                            </p:childTnLst>
                          </p:cTn>
                        </p:par>
                        <p:par>
                          <p:cTn id="34" fill="hold" nodeType="afterGroup">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2055"/>
                                        </p:tgtEl>
                                        <p:attrNameLst>
                                          <p:attrName>style.visibility</p:attrName>
                                        </p:attrNameLst>
                                      </p:cBhvr>
                                      <p:to>
                                        <p:strVal val="visible"/>
                                      </p:to>
                                    </p:set>
                                    <p:animEffect transition="in" filter="wipe(up)">
                                      <p:cBhvr>
                                        <p:cTn id="37" dur="500"/>
                                        <p:tgtEl>
                                          <p:spTgt spid="205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4" fill="hold" grpId="0" nodeType="clickEffect">
                                  <p:stCondLst>
                                    <p:cond delay="0"/>
                                  </p:stCondLst>
                                  <p:childTnLst>
                                    <p:set>
                                      <p:cBhvr>
                                        <p:cTn id="41" dur="1" fill="hold">
                                          <p:stCondLst>
                                            <p:cond delay="0"/>
                                          </p:stCondLst>
                                        </p:cTn>
                                        <p:tgtEl>
                                          <p:spTgt spid="2056"/>
                                        </p:tgtEl>
                                        <p:attrNameLst>
                                          <p:attrName>style.visibility</p:attrName>
                                        </p:attrNameLst>
                                      </p:cBhvr>
                                      <p:to>
                                        <p:strVal val="visible"/>
                                      </p:to>
                                    </p:set>
                                    <p:anim calcmode="lin" valueType="num">
                                      <p:cBhvr>
                                        <p:cTn id="42" dur="500" fill="hold"/>
                                        <p:tgtEl>
                                          <p:spTgt spid="2056"/>
                                        </p:tgtEl>
                                        <p:attrNameLst>
                                          <p:attrName>ppt_x</p:attrName>
                                        </p:attrNameLst>
                                      </p:cBhvr>
                                      <p:tavLst>
                                        <p:tav tm="0">
                                          <p:val>
                                            <p:strVal val="#ppt_x"/>
                                          </p:val>
                                        </p:tav>
                                        <p:tav tm="100000">
                                          <p:val>
                                            <p:strVal val="#ppt_x"/>
                                          </p:val>
                                        </p:tav>
                                      </p:tavLst>
                                    </p:anim>
                                    <p:anim calcmode="lin" valueType="num">
                                      <p:cBhvr>
                                        <p:cTn id="43" dur="500" fill="hold"/>
                                        <p:tgtEl>
                                          <p:spTgt spid="2056"/>
                                        </p:tgtEl>
                                        <p:attrNameLst>
                                          <p:attrName>ppt_y</p:attrName>
                                        </p:attrNameLst>
                                      </p:cBhvr>
                                      <p:tavLst>
                                        <p:tav tm="0">
                                          <p:val>
                                            <p:strVal val="#ppt_y+#ppt_h/2"/>
                                          </p:val>
                                        </p:tav>
                                        <p:tav tm="100000">
                                          <p:val>
                                            <p:strVal val="#ppt_y"/>
                                          </p:val>
                                        </p:tav>
                                      </p:tavLst>
                                    </p:anim>
                                    <p:anim calcmode="lin" valueType="num">
                                      <p:cBhvr>
                                        <p:cTn id="44" dur="500" fill="hold"/>
                                        <p:tgtEl>
                                          <p:spTgt spid="2056"/>
                                        </p:tgtEl>
                                        <p:attrNameLst>
                                          <p:attrName>ppt_w</p:attrName>
                                        </p:attrNameLst>
                                      </p:cBhvr>
                                      <p:tavLst>
                                        <p:tav tm="0">
                                          <p:val>
                                            <p:strVal val="#ppt_w"/>
                                          </p:val>
                                        </p:tav>
                                        <p:tav tm="100000">
                                          <p:val>
                                            <p:strVal val="#ppt_w"/>
                                          </p:val>
                                        </p:tav>
                                      </p:tavLst>
                                    </p:anim>
                                    <p:anim calcmode="lin" valueType="num">
                                      <p:cBhvr>
                                        <p:cTn id="45" dur="500" fill="hold"/>
                                        <p:tgtEl>
                                          <p:spTgt spid="2056"/>
                                        </p:tgtEl>
                                        <p:attrNameLst>
                                          <p:attrName>ppt_h</p:attrName>
                                        </p:attrNameLst>
                                      </p:cBhvr>
                                      <p:tavLst>
                                        <p:tav tm="0">
                                          <p:val>
                                            <p:fltVal val="0"/>
                                          </p:val>
                                        </p:tav>
                                        <p:tav tm="100000">
                                          <p:val>
                                            <p:strVal val="#ppt_h"/>
                                          </p:val>
                                        </p:tav>
                                      </p:tavLst>
                                    </p:anim>
                                  </p:childTnLst>
                                </p:cTn>
                              </p:par>
                            </p:childTnLst>
                          </p:cTn>
                        </p:par>
                        <p:par>
                          <p:cTn id="46" fill="hold" nodeType="afterGroup">
                            <p:stCondLst>
                              <p:cond delay="500"/>
                            </p:stCondLst>
                            <p:childTnLst>
                              <p:par>
                                <p:cTn id="47" presetID="22" presetClass="entr" presetSubtype="1" fill="hold" grpId="0" nodeType="afterEffect">
                                  <p:stCondLst>
                                    <p:cond delay="0"/>
                                  </p:stCondLst>
                                  <p:childTnLst>
                                    <p:set>
                                      <p:cBhvr>
                                        <p:cTn id="48" dur="1" fill="hold">
                                          <p:stCondLst>
                                            <p:cond delay="0"/>
                                          </p:stCondLst>
                                        </p:cTn>
                                        <p:tgtEl>
                                          <p:spTgt spid="2057"/>
                                        </p:tgtEl>
                                        <p:attrNameLst>
                                          <p:attrName>style.visibility</p:attrName>
                                        </p:attrNameLst>
                                      </p:cBhvr>
                                      <p:to>
                                        <p:strVal val="visible"/>
                                      </p:to>
                                    </p:set>
                                    <p:animEffect transition="in" filter="wipe(up)">
                                      <p:cBhvr>
                                        <p:cTn id="49" dur="500"/>
                                        <p:tgtEl>
                                          <p:spTgt spid="205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4" fill="hold" grpId="0" nodeType="clickEffect">
                                  <p:stCondLst>
                                    <p:cond delay="0"/>
                                  </p:stCondLst>
                                  <p:childTnLst>
                                    <p:set>
                                      <p:cBhvr>
                                        <p:cTn id="53" dur="1" fill="hold">
                                          <p:stCondLst>
                                            <p:cond delay="0"/>
                                          </p:stCondLst>
                                        </p:cTn>
                                        <p:tgtEl>
                                          <p:spTgt spid="2063"/>
                                        </p:tgtEl>
                                        <p:attrNameLst>
                                          <p:attrName>style.visibility</p:attrName>
                                        </p:attrNameLst>
                                      </p:cBhvr>
                                      <p:to>
                                        <p:strVal val="visible"/>
                                      </p:to>
                                    </p:set>
                                    <p:anim calcmode="lin" valueType="num">
                                      <p:cBhvr>
                                        <p:cTn id="54" dur="500" fill="hold"/>
                                        <p:tgtEl>
                                          <p:spTgt spid="2063"/>
                                        </p:tgtEl>
                                        <p:attrNameLst>
                                          <p:attrName>ppt_x</p:attrName>
                                        </p:attrNameLst>
                                      </p:cBhvr>
                                      <p:tavLst>
                                        <p:tav tm="0">
                                          <p:val>
                                            <p:strVal val="#ppt_x"/>
                                          </p:val>
                                        </p:tav>
                                        <p:tav tm="100000">
                                          <p:val>
                                            <p:strVal val="#ppt_x"/>
                                          </p:val>
                                        </p:tav>
                                      </p:tavLst>
                                    </p:anim>
                                    <p:anim calcmode="lin" valueType="num">
                                      <p:cBhvr>
                                        <p:cTn id="55" dur="500" fill="hold"/>
                                        <p:tgtEl>
                                          <p:spTgt spid="2063"/>
                                        </p:tgtEl>
                                        <p:attrNameLst>
                                          <p:attrName>ppt_y</p:attrName>
                                        </p:attrNameLst>
                                      </p:cBhvr>
                                      <p:tavLst>
                                        <p:tav tm="0">
                                          <p:val>
                                            <p:strVal val="#ppt_y+#ppt_h/2"/>
                                          </p:val>
                                        </p:tav>
                                        <p:tav tm="100000">
                                          <p:val>
                                            <p:strVal val="#ppt_y"/>
                                          </p:val>
                                        </p:tav>
                                      </p:tavLst>
                                    </p:anim>
                                    <p:anim calcmode="lin" valueType="num">
                                      <p:cBhvr>
                                        <p:cTn id="56" dur="500" fill="hold"/>
                                        <p:tgtEl>
                                          <p:spTgt spid="2063"/>
                                        </p:tgtEl>
                                        <p:attrNameLst>
                                          <p:attrName>ppt_w</p:attrName>
                                        </p:attrNameLst>
                                      </p:cBhvr>
                                      <p:tavLst>
                                        <p:tav tm="0">
                                          <p:val>
                                            <p:strVal val="#ppt_w"/>
                                          </p:val>
                                        </p:tav>
                                        <p:tav tm="100000">
                                          <p:val>
                                            <p:strVal val="#ppt_w"/>
                                          </p:val>
                                        </p:tav>
                                      </p:tavLst>
                                    </p:anim>
                                    <p:anim calcmode="lin" valueType="num">
                                      <p:cBhvr>
                                        <p:cTn id="57" dur="500" fill="hold"/>
                                        <p:tgtEl>
                                          <p:spTgt spid="2063"/>
                                        </p:tgtEl>
                                        <p:attrNameLst>
                                          <p:attrName>ppt_h</p:attrName>
                                        </p:attrNameLst>
                                      </p:cBhvr>
                                      <p:tavLst>
                                        <p:tav tm="0">
                                          <p:val>
                                            <p:fltVal val="0"/>
                                          </p:val>
                                        </p:tav>
                                        <p:tav tm="100000">
                                          <p:val>
                                            <p:strVal val="#ppt_h"/>
                                          </p:val>
                                        </p:tav>
                                      </p:tavLst>
                                    </p:anim>
                                  </p:childTnLst>
                                </p:cTn>
                              </p:par>
                            </p:childTnLst>
                          </p:cTn>
                        </p:par>
                        <p:par>
                          <p:cTn id="58" fill="hold" nodeType="afterGroup">
                            <p:stCondLst>
                              <p:cond delay="500"/>
                            </p:stCondLst>
                            <p:childTnLst>
                              <p:par>
                                <p:cTn id="59" presetID="22" presetClass="entr" presetSubtype="1" fill="hold" grpId="0" nodeType="afterEffect">
                                  <p:stCondLst>
                                    <p:cond delay="0"/>
                                  </p:stCondLst>
                                  <p:childTnLst>
                                    <p:set>
                                      <p:cBhvr>
                                        <p:cTn id="60" dur="1" fill="hold">
                                          <p:stCondLst>
                                            <p:cond delay="0"/>
                                          </p:stCondLst>
                                        </p:cTn>
                                        <p:tgtEl>
                                          <p:spTgt spid="2064"/>
                                        </p:tgtEl>
                                        <p:attrNameLst>
                                          <p:attrName>style.visibility</p:attrName>
                                        </p:attrNameLst>
                                      </p:cBhvr>
                                      <p:to>
                                        <p:strVal val="visible"/>
                                      </p:to>
                                    </p:set>
                                    <p:animEffect transition="in" filter="wipe(up)">
                                      <p:cBhvr>
                                        <p:cTn id="61" dur="500"/>
                                        <p:tgtEl>
                                          <p:spTgt spid="2064"/>
                                        </p:tgtEl>
                                      </p:cBhvr>
                                    </p:animEffect>
                                  </p:childTnLst>
                                </p:cTn>
                              </p:par>
                              <p:par>
                                <p:cTn id="62" presetID="5" presetClass="entr" presetSubtype="10" fill="hold" nodeType="withEffect">
                                  <p:stCondLst>
                                    <p:cond delay="0"/>
                                  </p:stCondLst>
                                  <p:childTnLst>
                                    <p:set>
                                      <p:cBhvr>
                                        <p:cTn id="63" dur="1" fill="hold">
                                          <p:stCondLst>
                                            <p:cond delay="0"/>
                                          </p:stCondLst>
                                        </p:cTn>
                                        <p:tgtEl>
                                          <p:spTgt spid="2061"/>
                                        </p:tgtEl>
                                        <p:attrNameLst>
                                          <p:attrName>style.visibility</p:attrName>
                                        </p:attrNameLst>
                                      </p:cBhvr>
                                      <p:to>
                                        <p:strVal val="visible"/>
                                      </p:to>
                                    </p:set>
                                    <p:animEffect transition="in" filter="checkerboard(across)">
                                      <p:cBhvr>
                                        <p:cTn id="64" dur="500"/>
                                        <p:tgtEl>
                                          <p:spTgt spid="206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4" fill="hold" grpId="0" nodeType="clickEffect">
                                  <p:stCondLst>
                                    <p:cond delay="0"/>
                                  </p:stCondLst>
                                  <p:childTnLst>
                                    <p:set>
                                      <p:cBhvr>
                                        <p:cTn id="68" dur="1" fill="hold">
                                          <p:stCondLst>
                                            <p:cond delay="0"/>
                                          </p:stCondLst>
                                        </p:cTn>
                                        <p:tgtEl>
                                          <p:spTgt spid="2065"/>
                                        </p:tgtEl>
                                        <p:attrNameLst>
                                          <p:attrName>style.visibility</p:attrName>
                                        </p:attrNameLst>
                                      </p:cBhvr>
                                      <p:to>
                                        <p:strVal val="visible"/>
                                      </p:to>
                                    </p:set>
                                    <p:anim calcmode="lin" valueType="num">
                                      <p:cBhvr>
                                        <p:cTn id="69" dur="500" fill="hold"/>
                                        <p:tgtEl>
                                          <p:spTgt spid="2065"/>
                                        </p:tgtEl>
                                        <p:attrNameLst>
                                          <p:attrName>ppt_x</p:attrName>
                                        </p:attrNameLst>
                                      </p:cBhvr>
                                      <p:tavLst>
                                        <p:tav tm="0">
                                          <p:val>
                                            <p:strVal val="#ppt_x"/>
                                          </p:val>
                                        </p:tav>
                                        <p:tav tm="100000">
                                          <p:val>
                                            <p:strVal val="#ppt_x"/>
                                          </p:val>
                                        </p:tav>
                                      </p:tavLst>
                                    </p:anim>
                                    <p:anim calcmode="lin" valueType="num">
                                      <p:cBhvr>
                                        <p:cTn id="70" dur="500" fill="hold"/>
                                        <p:tgtEl>
                                          <p:spTgt spid="2065"/>
                                        </p:tgtEl>
                                        <p:attrNameLst>
                                          <p:attrName>ppt_y</p:attrName>
                                        </p:attrNameLst>
                                      </p:cBhvr>
                                      <p:tavLst>
                                        <p:tav tm="0">
                                          <p:val>
                                            <p:strVal val="#ppt_y+#ppt_h/2"/>
                                          </p:val>
                                        </p:tav>
                                        <p:tav tm="100000">
                                          <p:val>
                                            <p:strVal val="#ppt_y"/>
                                          </p:val>
                                        </p:tav>
                                      </p:tavLst>
                                    </p:anim>
                                    <p:anim calcmode="lin" valueType="num">
                                      <p:cBhvr>
                                        <p:cTn id="71" dur="500" fill="hold"/>
                                        <p:tgtEl>
                                          <p:spTgt spid="2065"/>
                                        </p:tgtEl>
                                        <p:attrNameLst>
                                          <p:attrName>ppt_w</p:attrName>
                                        </p:attrNameLst>
                                      </p:cBhvr>
                                      <p:tavLst>
                                        <p:tav tm="0">
                                          <p:val>
                                            <p:strVal val="#ppt_w"/>
                                          </p:val>
                                        </p:tav>
                                        <p:tav tm="100000">
                                          <p:val>
                                            <p:strVal val="#ppt_w"/>
                                          </p:val>
                                        </p:tav>
                                      </p:tavLst>
                                    </p:anim>
                                    <p:anim calcmode="lin" valueType="num">
                                      <p:cBhvr>
                                        <p:cTn id="72" dur="500" fill="hold"/>
                                        <p:tgtEl>
                                          <p:spTgt spid="2065"/>
                                        </p:tgtEl>
                                        <p:attrNameLst>
                                          <p:attrName>ppt_h</p:attrName>
                                        </p:attrNameLst>
                                      </p:cBhvr>
                                      <p:tavLst>
                                        <p:tav tm="0">
                                          <p:val>
                                            <p:fltVal val="0"/>
                                          </p:val>
                                        </p:tav>
                                        <p:tav tm="100000">
                                          <p:val>
                                            <p:strVal val="#ppt_h"/>
                                          </p:val>
                                        </p:tav>
                                      </p:tavLst>
                                    </p:anim>
                                  </p:childTnLst>
                                </p:cTn>
                              </p:par>
                            </p:childTnLst>
                          </p:cTn>
                        </p:par>
                        <p:par>
                          <p:cTn id="73" fill="hold" nodeType="afterGroup">
                            <p:stCondLst>
                              <p:cond delay="500"/>
                            </p:stCondLst>
                            <p:childTnLst>
                              <p:par>
                                <p:cTn id="74" presetID="22" presetClass="entr" presetSubtype="1" fill="hold" grpId="0" nodeType="afterEffect">
                                  <p:stCondLst>
                                    <p:cond delay="0"/>
                                  </p:stCondLst>
                                  <p:childTnLst>
                                    <p:set>
                                      <p:cBhvr>
                                        <p:cTn id="75" dur="1" fill="hold">
                                          <p:stCondLst>
                                            <p:cond delay="0"/>
                                          </p:stCondLst>
                                        </p:cTn>
                                        <p:tgtEl>
                                          <p:spTgt spid="2066"/>
                                        </p:tgtEl>
                                        <p:attrNameLst>
                                          <p:attrName>style.visibility</p:attrName>
                                        </p:attrNameLst>
                                      </p:cBhvr>
                                      <p:to>
                                        <p:strVal val="visible"/>
                                      </p:to>
                                    </p:set>
                                    <p:animEffect transition="in" filter="wipe(up)">
                                      <p:cBhvr>
                                        <p:cTn id="76" dur="500"/>
                                        <p:tgtEl>
                                          <p:spTgt spid="2066"/>
                                        </p:tgtEl>
                                      </p:cBhvr>
                                    </p:animEffect>
                                  </p:childTnLst>
                                </p:cTn>
                              </p:par>
                              <p:par>
                                <p:cTn id="77" presetID="5" presetClass="entr" presetSubtype="10" fill="hold" nodeType="withEffect">
                                  <p:stCondLst>
                                    <p:cond delay="0"/>
                                  </p:stCondLst>
                                  <p:childTnLst>
                                    <p:set>
                                      <p:cBhvr>
                                        <p:cTn id="78" dur="1" fill="hold">
                                          <p:stCondLst>
                                            <p:cond delay="0"/>
                                          </p:stCondLst>
                                        </p:cTn>
                                        <p:tgtEl>
                                          <p:spTgt spid="2062"/>
                                        </p:tgtEl>
                                        <p:attrNameLst>
                                          <p:attrName>style.visibility</p:attrName>
                                        </p:attrNameLst>
                                      </p:cBhvr>
                                      <p:to>
                                        <p:strVal val="visible"/>
                                      </p:to>
                                    </p:set>
                                    <p:animEffect transition="in" filter="checkerboard(across)">
                                      <p:cBhvr>
                                        <p:cTn id="79"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autoUpdateAnimBg="0"/>
      <p:bldP spid="2054" grpId="0" autoUpdateAnimBg="0"/>
      <p:bldP spid="2055" grpId="0" animBg="1"/>
      <p:bldP spid="2056" grpId="0" autoUpdateAnimBg="0"/>
      <p:bldP spid="2057" grpId="0" animBg="1"/>
      <p:bldP spid="2058" grpId="0" animBg="1"/>
      <p:bldP spid="2059" grpId="0" autoUpdateAnimBg="0"/>
      <p:bldP spid="2063" grpId="0" autoUpdateAnimBg="0"/>
      <p:bldP spid="2064" grpId="0" animBg="1"/>
      <p:bldP spid="2065" grpId="0" autoUpdateAnimBg="0"/>
      <p:bldP spid="206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531098" y="195079"/>
            <a:ext cx="81534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latin typeface="Arial" panose="020B0604020202020204" pitchFamily="34" charset="0"/>
              </a:rPr>
              <a:t>E</a:t>
            </a:r>
            <a:r>
              <a:rPr lang="el-GR" altLang="el-GR" sz="2400" dirty="0" smtClean="0">
                <a:solidFill>
                  <a:srgbClr val="006600"/>
                </a:solidFill>
                <a:latin typeface="Arial" panose="020B0604020202020204" pitchFamily="34" charset="0"/>
              </a:rPr>
              <a:t>να </a:t>
            </a:r>
            <a:r>
              <a:rPr lang="el-GR" altLang="el-GR" sz="2400" b="1" dirty="0" smtClean="0">
                <a:solidFill>
                  <a:srgbClr val="FF0000"/>
                </a:solidFill>
                <a:latin typeface="Arial" panose="020B0604020202020204" pitchFamily="34" charset="0"/>
              </a:rPr>
              <a:t>σύνολο Α </a:t>
            </a:r>
            <a:r>
              <a:rPr lang="el-GR" altLang="el-GR" sz="2400" dirty="0" smtClean="0">
                <a:solidFill>
                  <a:srgbClr val="006600"/>
                </a:solidFill>
                <a:latin typeface="Arial" panose="020B0604020202020204" pitchFamily="34" charset="0"/>
              </a:rPr>
              <a:t>είναι μια διακεκριμένη συλλογή αντικειμένων</a:t>
            </a:r>
            <a:r>
              <a:rPr lang="en-US" altLang="el-GR" sz="2400" dirty="0" smtClean="0">
                <a:solidFill>
                  <a:srgbClr val="006600"/>
                </a:solidFill>
                <a:latin typeface="Arial" panose="020B0604020202020204" pitchFamily="34" charset="0"/>
              </a:rPr>
              <a:t>. </a:t>
            </a:r>
            <a:r>
              <a:rPr lang="el-GR" altLang="el-GR" sz="2400" dirty="0" smtClean="0">
                <a:solidFill>
                  <a:srgbClr val="006600"/>
                </a:solidFill>
                <a:latin typeface="Arial" panose="020B0604020202020204" pitchFamily="34" charset="0"/>
              </a:rPr>
              <a:t>Τα αντικείμενα λέγονται στοιχεία</a:t>
            </a:r>
            <a:r>
              <a:rPr lang="en-US" altLang="el-GR" sz="2400" dirty="0" smtClean="0">
                <a:solidFill>
                  <a:srgbClr val="006600"/>
                </a:solidFill>
                <a:latin typeface="Arial" panose="020B0604020202020204" pitchFamily="34" charset="0"/>
              </a:rPr>
              <a:t>.</a:t>
            </a:r>
          </a:p>
        </p:txBody>
      </p:sp>
      <p:sp>
        <p:nvSpPr>
          <p:cNvPr id="3075" name="Text Box 3"/>
          <p:cNvSpPr txBox="1">
            <a:spLocks noChangeArrowheads="1"/>
          </p:cNvSpPr>
          <p:nvPr/>
        </p:nvSpPr>
        <p:spPr bwMode="auto">
          <a:xfrm>
            <a:off x="609600" y="1219200"/>
            <a:ext cx="3352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0000"/>
                </a:solidFill>
              </a:rPr>
              <a:t>{1, 2, 3, 4} = {2, 3, 1, 4}</a:t>
            </a:r>
          </a:p>
        </p:txBody>
      </p:sp>
      <p:sp>
        <p:nvSpPr>
          <p:cNvPr id="3076" name="Text Box 4"/>
          <p:cNvSpPr txBox="1">
            <a:spLocks noChangeArrowheads="1"/>
          </p:cNvSpPr>
          <p:nvPr/>
        </p:nvSpPr>
        <p:spPr bwMode="auto">
          <a:xfrm>
            <a:off x="3957826" y="1127112"/>
            <a:ext cx="4968552"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l-GR" sz="2200" dirty="0" smtClean="0">
                <a:solidFill>
                  <a:srgbClr val="990000"/>
                </a:solidFill>
                <a:latin typeface="Arial" panose="020B0604020202020204" pitchFamily="34" charset="0"/>
              </a:rPr>
              <a:t>H </a:t>
            </a:r>
            <a:r>
              <a:rPr lang="el-GR" altLang="el-GR" sz="2200" dirty="0" smtClean="0">
                <a:solidFill>
                  <a:srgbClr val="990000"/>
                </a:solidFill>
                <a:latin typeface="Arial" panose="020B0604020202020204" pitchFamily="34" charset="0"/>
              </a:rPr>
              <a:t>σειρά των στοιχείων δεν έχει σημασία. Ένα δυο σύνολα έχουν ακριβώς τα ίδια στοιχεί είναι ίσα</a:t>
            </a:r>
            <a:r>
              <a:rPr lang="en-US" altLang="el-GR" sz="2200" dirty="0" smtClean="0">
                <a:solidFill>
                  <a:srgbClr val="990000"/>
                </a:solidFill>
                <a:latin typeface="Arial" panose="020B0604020202020204" pitchFamily="34" charset="0"/>
              </a:rPr>
              <a:t>.</a:t>
            </a:r>
          </a:p>
        </p:txBody>
      </p:sp>
      <p:sp>
        <p:nvSpPr>
          <p:cNvPr id="3077" name="Text Box 5"/>
          <p:cNvSpPr txBox="1">
            <a:spLocks noChangeArrowheads="1"/>
          </p:cNvSpPr>
          <p:nvPr/>
        </p:nvSpPr>
        <p:spPr bwMode="auto">
          <a:xfrm>
            <a:off x="533400" y="3121232"/>
            <a:ext cx="2362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smtClean="0">
                <a:solidFill>
                  <a:srgbClr val="000000"/>
                </a:solidFill>
              </a:rPr>
              <a:t>{1, 3, 2, 3, 5, 2}</a:t>
            </a:r>
          </a:p>
        </p:txBody>
      </p:sp>
      <p:sp>
        <p:nvSpPr>
          <p:cNvPr id="3078" name="Text Box 6"/>
          <p:cNvSpPr txBox="1">
            <a:spLocks noChangeArrowheads="1"/>
          </p:cNvSpPr>
          <p:nvPr/>
        </p:nvSpPr>
        <p:spPr bwMode="auto">
          <a:xfrm>
            <a:off x="3348037" y="2956207"/>
            <a:ext cx="51816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006600"/>
                </a:solidFill>
                <a:latin typeface="Arial" panose="020B0604020202020204" pitchFamily="34" charset="0"/>
              </a:rPr>
              <a:t>Δεν επιτρέπονται επαναλήψεις στοιχείων</a:t>
            </a:r>
            <a:r>
              <a:rPr lang="en-US" altLang="el-GR" sz="2400" dirty="0" smtClean="0">
                <a:solidFill>
                  <a:srgbClr val="006600"/>
                </a:solidFill>
                <a:latin typeface="Arial" panose="020B0604020202020204" pitchFamily="34" charset="0"/>
              </a:rPr>
              <a:t>.</a:t>
            </a:r>
          </a:p>
        </p:txBody>
      </p:sp>
      <p:sp>
        <p:nvSpPr>
          <p:cNvPr id="3079" name="Line 7"/>
          <p:cNvSpPr>
            <a:spLocks noChangeShapeType="1"/>
          </p:cNvSpPr>
          <p:nvPr/>
        </p:nvSpPr>
        <p:spPr bwMode="auto">
          <a:xfrm>
            <a:off x="742950" y="3267590"/>
            <a:ext cx="1905000" cy="304800"/>
          </a:xfrm>
          <a:prstGeom prst="line">
            <a:avLst/>
          </a:prstGeom>
          <a:noFill/>
          <a:ln w="381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3080" name="Line 8"/>
          <p:cNvSpPr>
            <a:spLocks noChangeShapeType="1"/>
          </p:cNvSpPr>
          <p:nvPr/>
        </p:nvSpPr>
        <p:spPr bwMode="auto">
          <a:xfrm flipV="1">
            <a:off x="628650" y="3232650"/>
            <a:ext cx="1981200" cy="304800"/>
          </a:xfrm>
          <a:prstGeom prst="line">
            <a:avLst/>
          </a:prstGeom>
          <a:noFill/>
          <a:ln w="381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3081" name="Text Box 9"/>
          <p:cNvSpPr txBox="1">
            <a:spLocks noChangeArrowheads="1"/>
          </p:cNvSpPr>
          <p:nvPr/>
        </p:nvSpPr>
        <p:spPr bwMode="auto">
          <a:xfrm>
            <a:off x="247650" y="1715424"/>
            <a:ext cx="2362200" cy="457200"/>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l-GR" altLang="el-GR" sz="2400" dirty="0" smtClean="0">
                <a:solidFill>
                  <a:srgbClr val="000000"/>
                </a:solidFill>
              </a:rPr>
              <a:t> =</a:t>
            </a:r>
            <a:r>
              <a:rPr lang="en-US" altLang="el-GR" sz="2400" dirty="0" smtClean="0">
                <a:solidFill>
                  <a:srgbClr val="000000"/>
                </a:solidFill>
              </a:rPr>
              <a:t>{1, 3, 2, 5}            </a:t>
            </a:r>
          </a:p>
        </p:txBody>
      </p:sp>
      <p:sp>
        <p:nvSpPr>
          <p:cNvPr id="3084" name="Text Box 12"/>
          <p:cNvSpPr txBox="1">
            <a:spLocks noChangeArrowheads="1"/>
          </p:cNvSpPr>
          <p:nvPr/>
        </p:nvSpPr>
        <p:spPr bwMode="auto">
          <a:xfrm>
            <a:off x="657220" y="3800155"/>
            <a:ext cx="729568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Το σύμβολο αυτό δηλώνει ότι «είναι υποσύνολο του</a:t>
            </a:r>
            <a:r>
              <a:rPr lang="en-US" altLang="el-GR" sz="2400" dirty="0" smtClean="0">
                <a:solidFill>
                  <a:srgbClr val="990000"/>
                </a:solidFill>
                <a:latin typeface="Arial" panose="020B0604020202020204" pitchFamily="34" charset="0"/>
              </a:rPr>
              <a:t>"</a:t>
            </a:r>
          </a:p>
        </p:txBody>
      </p:sp>
      <p:sp>
        <p:nvSpPr>
          <p:cNvPr id="3085" name="Line 13"/>
          <p:cNvSpPr>
            <a:spLocks noChangeShapeType="1"/>
          </p:cNvSpPr>
          <p:nvPr/>
        </p:nvSpPr>
        <p:spPr bwMode="auto">
          <a:xfrm>
            <a:off x="1619250" y="4251708"/>
            <a:ext cx="76200" cy="457200"/>
          </a:xfrm>
          <a:prstGeom prst="line">
            <a:avLst/>
          </a:prstGeom>
          <a:noFill/>
          <a:ln w="38100">
            <a:solidFill>
              <a:srgbClr val="99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3086" name="Text Box 14"/>
          <p:cNvSpPr txBox="1">
            <a:spLocks noChangeArrowheads="1"/>
          </p:cNvSpPr>
          <p:nvPr/>
        </p:nvSpPr>
        <p:spPr bwMode="auto">
          <a:xfrm>
            <a:off x="2905874" y="4565269"/>
            <a:ext cx="63912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006600"/>
                </a:solidFill>
                <a:latin typeface="Arial" panose="020B0604020202020204" pitchFamily="34" charset="0"/>
              </a:rPr>
              <a:t>Διαβάζεται</a:t>
            </a:r>
            <a:r>
              <a:rPr lang="en-US" altLang="el-GR" sz="2400" dirty="0" smtClean="0">
                <a:solidFill>
                  <a:srgbClr val="006600"/>
                </a:solidFill>
                <a:latin typeface="Arial" panose="020B0604020202020204" pitchFamily="34" charset="0"/>
              </a:rPr>
              <a:t>: </a:t>
            </a:r>
            <a:r>
              <a:rPr lang="en-US" altLang="el-GR" sz="2400" i="1" dirty="0" smtClean="0">
                <a:solidFill>
                  <a:srgbClr val="006600"/>
                </a:solidFill>
                <a:latin typeface="Arial" panose="020B0604020202020204" pitchFamily="34" charset="0"/>
              </a:rPr>
              <a:t>"A </a:t>
            </a:r>
            <a:r>
              <a:rPr lang="el-GR" altLang="el-GR" sz="2400" i="1" dirty="0" smtClean="0">
                <a:solidFill>
                  <a:srgbClr val="006600"/>
                </a:solidFill>
                <a:latin typeface="Arial" panose="020B0604020202020204" pitchFamily="34" charset="0"/>
              </a:rPr>
              <a:t>είναι υποσύνολο του </a:t>
            </a:r>
            <a:r>
              <a:rPr lang="en-US" altLang="el-GR" sz="2400" i="1" dirty="0" smtClean="0">
                <a:solidFill>
                  <a:srgbClr val="006600"/>
                </a:solidFill>
                <a:latin typeface="Arial" panose="020B0604020202020204" pitchFamily="34" charset="0"/>
              </a:rPr>
              <a:t> </a:t>
            </a:r>
            <a:r>
              <a:rPr lang="en-US" altLang="el-GR" sz="2400" dirty="0" smtClean="0">
                <a:solidFill>
                  <a:srgbClr val="006600"/>
                </a:solidFill>
                <a:latin typeface="Arial" panose="020B0604020202020204" pitchFamily="34" charset="0"/>
              </a:rPr>
              <a:t>B".  </a:t>
            </a:r>
          </a:p>
        </p:txBody>
      </p:sp>
      <p:sp>
        <p:nvSpPr>
          <p:cNvPr id="3087" name="Text Box 15"/>
          <p:cNvSpPr txBox="1">
            <a:spLocks noChangeArrowheads="1"/>
          </p:cNvSpPr>
          <p:nvPr/>
        </p:nvSpPr>
        <p:spPr bwMode="auto">
          <a:xfrm>
            <a:off x="1082040" y="4519111"/>
            <a:ext cx="1447800"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3600" i="1" dirty="0" smtClean="0">
                <a:solidFill>
                  <a:srgbClr val="000000"/>
                </a:solidFill>
              </a:rPr>
              <a:t>A </a:t>
            </a:r>
            <a:r>
              <a:rPr lang="el-GR" sz="3200" b="1" dirty="0"/>
              <a:t>⊆</a:t>
            </a:r>
            <a:r>
              <a:rPr lang="el-GR" sz="2000" b="1" dirty="0">
                <a:solidFill>
                  <a:srgbClr val="C00000"/>
                </a:solidFill>
              </a:rPr>
              <a:t> </a:t>
            </a:r>
            <a:r>
              <a:rPr lang="en-US" altLang="el-GR" sz="3600" i="1" dirty="0" smtClean="0">
                <a:solidFill>
                  <a:srgbClr val="000000"/>
                </a:solidFill>
                <a:sym typeface="Symbol" panose="05050102010706020507" pitchFamily="18" charset="2"/>
              </a:rPr>
              <a:t>B</a:t>
            </a:r>
            <a:endParaRPr lang="en-US" altLang="el-GR" sz="3600" i="1" dirty="0" smtClean="0">
              <a:solidFill>
                <a:srgbClr val="000000"/>
              </a:solidFill>
            </a:endParaRPr>
          </a:p>
        </p:txBody>
      </p:sp>
      <p:sp>
        <p:nvSpPr>
          <p:cNvPr id="3089" name="Text Box 17"/>
          <p:cNvSpPr txBox="1">
            <a:spLocks noChangeArrowheads="1"/>
          </p:cNvSpPr>
          <p:nvPr/>
        </p:nvSpPr>
        <p:spPr bwMode="auto">
          <a:xfrm>
            <a:off x="1557526" y="5434594"/>
            <a:ext cx="480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i="1" dirty="0" smtClean="0">
                <a:solidFill>
                  <a:srgbClr val="000000"/>
                </a:solidFill>
              </a:rPr>
              <a:t>A</a:t>
            </a:r>
            <a:r>
              <a:rPr lang="en-US" altLang="el-GR" sz="2400" dirty="0" smtClean="0">
                <a:solidFill>
                  <a:srgbClr val="000000"/>
                </a:solidFill>
              </a:rPr>
              <a:t> = {1, 2, 3}      </a:t>
            </a:r>
            <a:r>
              <a:rPr lang="en-US" altLang="el-GR" sz="2400" i="1" dirty="0" smtClean="0">
                <a:solidFill>
                  <a:srgbClr val="000000"/>
                </a:solidFill>
              </a:rPr>
              <a:t>B</a:t>
            </a:r>
            <a:r>
              <a:rPr lang="en-US" altLang="el-GR" sz="2400" dirty="0" smtClean="0">
                <a:solidFill>
                  <a:srgbClr val="000000"/>
                </a:solidFill>
              </a:rPr>
              <a:t> = {1, 2, 3, 4, 5}</a:t>
            </a:r>
          </a:p>
        </p:txBody>
      </p:sp>
      <p:sp>
        <p:nvSpPr>
          <p:cNvPr id="3090" name="Text Box 18"/>
          <p:cNvSpPr txBox="1">
            <a:spLocks noChangeArrowheads="1"/>
          </p:cNvSpPr>
          <p:nvPr/>
        </p:nvSpPr>
        <p:spPr bwMode="auto">
          <a:xfrm>
            <a:off x="237845" y="2434565"/>
            <a:ext cx="2362200" cy="457200"/>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fontAlgn="base">
              <a:spcBef>
                <a:spcPct val="50000"/>
              </a:spcBef>
              <a:spcAft>
                <a:spcPct val="0"/>
              </a:spcAft>
            </a:pPr>
            <a:r>
              <a:rPr lang="en-US" altLang="el-GR" sz="2400" dirty="0" smtClean="0">
                <a:solidFill>
                  <a:srgbClr val="000000"/>
                </a:solidFill>
              </a:rPr>
              <a:t>{1, 2, 3, 5}            </a:t>
            </a:r>
          </a:p>
        </p:txBody>
      </p:sp>
      <p:sp>
        <p:nvSpPr>
          <p:cNvPr id="3091" name="Text Box 19"/>
          <p:cNvSpPr txBox="1">
            <a:spLocks noChangeArrowheads="1"/>
          </p:cNvSpPr>
          <p:nvPr/>
        </p:nvSpPr>
        <p:spPr bwMode="auto">
          <a:xfrm>
            <a:off x="3348037" y="2437049"/>
            <a:ext cx="5181600" cy="461665"/>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006600"/>
                </a:solidFill>
                <a:latin typeface="Arial" panose="020B0604020202020204" pitchFamily="34" charset="0"/>
              </a:rPr>
              <a:t>Στοιχεία διατεταγμένα </a:t>
            </a:r>
            <a:endParaRPr lang="en-US" altLang="el-GR" sz="2400" dirty="0" smtClean="0">
              <a:solidFill>
                <a:srgbClr val="006600"/>
              </a:solidFill>
              <a:latin typeface="Arial" panose="020B0604020202020204" pitchFamily="34" charset="0"/>
            </a:endParaRPr>
          </a:p>
        </p:txBody>
      </p:sp>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36</a:t>
            </a:fld>
            <a:endParaRPr lang="en-US" altLang="el-GR">
              <a:solidFill>
                <a:srgbClr val="000000"/>
              </a:solidFill>
            </a:endParaRPr>
          </a:p>
        </p:txBody>
      </p:sp>
    </p:spTree>
    <p:extLst>
      <p:ext uri="{BB962C8B-B14F-4D97-AF65-F5344CB8AC3E}">
        <p14:creationId xmlns:p14="http://schemas.microsoft.com/office/powerpoint/2010/main" xmlns="" val="1725697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additive="base">
                                        <p:cTn id="7" dur="500" fill="hold"/>
                                        <p:tgtEl>
                                          <p:spTgt spid="3075"/>
                                        </p:tgtEl>
                                        <p:attrNameLst>
                                          <p:attrName>ppt_x</p:attrName>
                                        </p:attrNameLst>
                                      </p:cBhvr>
                                      <p:tavLst>
                                        <p:tav tm="0">
                                          <p:val>
                                            <p:strVal val="#ppt_x"/>
                                          </p:val>
                                        </p:tav>
                                        <p:tav tm="100000">
                                          <p:val>
                                            <p:strVal val="#ppt_x"/>
                                          </p:val>
                                        </p:tav>
                                      </p:tavLst>
                                    </p:anim>
                                    <p:anim calcmode="lin" valueType="num">
                                      <p:cBhvr additive="base">
                                        <p:cTn id="8"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p:cTn id="13" dur="500" fill="hold"/>
                                        <p:tgtEl>
                                          <p:spTgt spid="3076"/>
                                        </p:tgtEl>
                                        <p:attrNameLst>
                                          <p:attrName>ppt_w</p:attrName>
                                        </p:attrNameLst>
                                      </p:cBhvr>
                                      <p:tavLst>
                                        <p:tav tm="0">
                                          <p:val>
                                            <p:fltVal val="0"/>
                                          </p:val>
                                        </p:tav>
                                        <p:tav tm="100000">
                                          <p:val>
                                            <p:strVal val="#ppt_w"/>
                                          </p:val>
                                        </p:tav>
                                      </p:tavLst>
                                    </p:anim>
                                    <p:anim calcmode="lin" valueType="num">
                                      <p:cBhvr>
                                        <p:cTn id="14" dur="500" fill="hold"/>
                                        <p:tgtEl>
                                          <p:spTgt spid="3076"/>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77"/>
                                        </p:tgtEl>
                                        <p:attrNameLst>
                                          <p:attrName>style.visibility</p:attrName>
                                        </p:attrNameLst>
                                      </p:cBhvr>
                                      <p:to>
                                        <p:strVal val="visible"/>
                                      </p:to>
                                    </p:set>
                                    <p:anim calcmode="lin" valueType="num">
                                      <p:cBhvr additive="base">
                                        <p:cTn id="19" dur="500" fill="hold"/>
                                        <p:tgtEl>
                                          <p:spTgt spid="3077"/>
                                        </p:tgtEl>
                                        <p:attrNameLst>
                                          <p:attrName>ppt_x</p:attrName>
                                        </p:attrNameLst>
                                      </p:cBhvr>
                                      <p:tavLst>
                                        <p:tav tm="0">
                                          <p:val>
                                            <p:strVal val="#ppt_x"/>
                                          </p:val>
                                        </p:tav>
                                        <p:tav tm="100000">
                                          <p:val>
                                            <p:strVal val="#ppt_x"/>
                                          </p:val>
                                        </p:tav>
                                      </p:tavLst>
                                    </p:anim>
                                    <p:anim calcmode="lin" valueType="num">
                                      <p:cBhvr additive="base">
                                        <p:cTn id="20" dur="500" fill="hold"/>
                                        <p:tgtEl>
                                          <p:spTgt spid="307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3078"/>
                                        </p:tgtEl>
                                        <p:attrNameLst>
                                          <p:attrName>style.visibility</p:attrName>
                                        </p:attrNameLst>
                                      </p:cBhvr>
                                      <p:to>
                                        <p:strVal val="visible"/>
                                      </p:to>
                                    </p:set>
                                    <p:anim calcmode="lin" valueType="num">
                                      <p:cBhvr>
                                        <p:cTn id="25" dur="500" fill="hold"/>
                                        <p:tgtEl>
                                          <p:spTgt spid="3078"/>
                                        </p:tgtEl>
                                        <p:attrNameLst>
                                          <p:attrName>ppt_w</p:attrName>
                                        </p:attrNameLst>
                                      </p:cBhvr>
                                      <p:tavLst>
                                        <p:tav tm="0">
                                          <p:val>
                                            <p:fltVal val="0"/>
                                          </p:val>
                                        </p:tav>
                                        <p:tav tm="100000">
                                          <p:val>
                                            <p:strVal val="#ppt_w"/>
                                          </p:val>
                                        </p:tav>
                                      </p:tavLst>
                                    </p:anim>
                                    <p:anim calcmode="lin" valueType="num">
                                      <p:cBhvr>
                                        <p:cTn id="26" dur="500" fill="hold"/>
                                        <p:tgtEl>
                                          <p:spTgt spid="3078"/>
                                        </p:tgtEl>
                                        <p:attrNameLst>
                                          <p:attrName>ppt_h</p:attrName>
                                        </p:attrNameLst>
                                      </p:cBhvr>
                                      <p:tavLst>
                                        <p:tav tm="0">
                                          <p:val>
                                            <p:strVal val="#ppt_h"/>
                                          </p:val>
                                        </p:tav>
                                        <p:tav tm="100000">
                                          <p:val>
                                            <p:strVal val="#ppt_h"/>
                                          </p:val>
                                        </p:tav>
                                      </p:tavLst>
                                    </p:anim>
                                  </p:childTnLst>
                                </p:cTn>
                              </p:par>
                            </p:childTnLst>
                          </p:cTn>
                        </p:par>
                        <p:par>
                          <p:cTn id="27" fill="hold" nodeType="afterGroup">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3079"/>
                                        </p:tgtEl>
                                        <p:attrNameLst>
                                          <p:attrName>style.visibility</p:attrName>
                                        </p:attrNameLst>
                                      </p:cBhvr>
                                      <p:to>
                                        <p:strVal val="visible"/>
                                      </p:to>
                                    </p:set>
                                    <p:animEffect transition="in" filter="wipe(left)">
                                      <p:cBhvr>
                                        <p:cTn id="30" dur="500"/>
                                        <p:tgtEl>
                                          <p:spTgt spid="3079"/>
                                        </p:tgtEl>
                                      </p:cBhvr>
                                    </p:animEffect>
                                  </p:childTnLst>
                                </p:cTn>
                              </p:par>
                            </p:childTnLst>
                          </p:cTn>
                        </p:par>
                        <p:par>
                          <p:cTn id="31" fill="hold" nodeType="afterGroup">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wipe(left)">
                                      <p:cBhvr>
                                        <p:cTn id="34" dur="500"/>
                                        <p:tgtEl>
                                          <p:spTgt spid="308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3081"/>
                                        </p:tgtEl>
                                        <p:attrNameLst>
                                          <p:attrName>style.visibility</p:attrName>
                                        </p:attrNameLst>
                                      </p:cBhvr>
                                      <p:to>
                                        <p:strVal val="visible"/>
                                      </p:to>
                                    </p:set>
                                    <p:animEffect transition="in" filter="checkerboard(across)">
                                      <p:cBhvr>
                                        <p:cTn id="39" dur="500"/>
                                        <p:tgtEl>
                                          <p:spTgt spid="3081"/>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3090"/>
                                        </p:tgtEl>
                                        <p:attrNameLst>
                                          <p:attrName>style.visibility</p:attrName>
                                        </p:attrNameLst>
                                      </p:cBhvr>
                                      <p:to>
                                        <p:strVal val="visible"/>
                                      </p:to>
                                    </p:set>
                                    <p:animEffect transition="in" filter="checkerboard(across)">
                                      <p:cBhvr>
                                        <p:cTn id="44" dur="500"/>
                                        <p:tgtEl>
                                          <p:spTgt spid="3090"/>
                                        </p:tgtEl>
                                      </p:cBhvr>
                                    </p:animEffect>
                                  </p:childTnLst>
                                </p:cTn>
                              </p:par>
                              <p:par>
                                <p:cTn id="45" presetID="17" presetClass="entr" presetSubtype="10" fill="hold" grpId="0" nodeType="withEffect">
                                  <p:stCondLst>
                                    <p:cond delay="0"/>
                                  </p:stCondLst>
                                  <p:childTnLst>
                                    <p:set>
                                      <p:cBhvr>
                                        <p:cTn id="46" dur="1" fill="hold">
                                          <p:stCondLst>
                                            <p:cond delay="0"/>
                                          </p:stCondLst>
                                        </p:cTn>
                                        <p:tgtEl>
                                          <p:spTgt spid="3091"/>
                                        </p:tgtEl>
                                        <p:attrNameLst>
                                          <p:attrName>style.visibility</p:attrName>
                                        </p:attrNameLst>
                                      </p:cBhvr>
                                      <p:to>
                                        <p:strVal val="visible"/>
                                      </p:to>
                                    </p:set>
                                    <p:anim calcmode="lin" valueType="num">
                                      <p:cBhvr>
                                        <p:cTn id="47" dur="500" fill="hold"/>
                                        <p:tgtEl>
                                          <p:spTgt spid="3091"/>
                                        </p:tgtEl>
                                        <p:attrNameLst>
                                          <p:attrName>ppt_w</p:attrName>
                                        </p:attrNameLst>
                                      </p:cBhvr>
                                      <p:tavLst>
                                        <p:tav tm="0">
                                          <p:val>
                                            <p:fltVal val="0"/>
                                          </p:val>
                                        </p:tav>
                                        <p:tav tm="100000">
                                          <p:val>
                                            <p:strVal val="#ppt_w"/>
                                          </p:val>
                                        </p:tav>
                                      </p:tavLst>
                                    </p:anim>
                                    <p:anim calcmode="lin" valueType="num">
                                      <p:cBhvr>
                                        <p:cTn id="48" dur="500" fill="hold"/>
                                        <p:tgtEl>
                                          <p:spTgt spid="3091"/>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4" fill="hold" grpId="0" nodeType="clickEffect">
                                  <p:stCondLst>
                                    <p:cond delay="0"/>
                                  </p:stCondLst>
                                  <p:childTnLst>
                                    <p:set>
                                      <p:cBhvr>
                                        <p:cTn id="52" dur="1" fill="hold">
                                          <p:stCondLst>
                                            <p:cond delay="0"/>
                                          </p:stCondLst>
                                        </p:cTn>
                                        <p:tgtEl>
                                          <p:spTgt spid="3084"/>
                                        </p:tgtEl>
                                        <p:attrNameLst>
                                          <p:attrName>style.visibility</p:attrName>
                                        </p:attrNameLst>
                                      </p:cBhvr>
                                      <p:to>
                                        <p:strVal val="visible"/>
                                      </p:to>
                                    </p:set>
                                    <p:anim calcmode="lin" valueType="num">
                                      <p:cBhvr>
                                        <p:cTn id="53" dur="500" fill="hold"/>
                                        <p:tgtEl>
                                          <p:spTgt spid="3084"/>
                                        </p:tgtEl>
                                        <p:attrNameLst>
                                          <p:attrName>ppt_x</p:attrName>
                                        </p:attrNameLst>
                                      </p:cBhvr>
                                      <p:tavLst>
                                        <p:tav tm="0">
                                          <p:val>
                                            <p:strVal val="#ppt_x"/>
                                          </p:val>
                                        </p:tav>
                                        <p:tav tm="100000">
                                          <p:val>
                                            <p:strVal val="#ppt_x"/>
                                          </p:val>
                                        </p:tav>
                                      </p:tavLst>
                                    </p:anim>
                                    <p:anim calcmode="lin" valueType="num">
                                      <p:cBhvr>
                                        <p:cTn id="54" dur="500" fill="hold"/>
                                        <p:tgtEl>
                                          <p:spTgt spid="3084"/>
                                        </p:tgtEl>
                                        <p:attrNameLst>
                                          <p:attrName>ppt_y</p:attrName>
                                        </p:attrNameLst>
                                      </p:cBhvr>
                                      <p:tavLst>
                                        <p:tav tm="0">
                                          <p:val>
                                            <p:strVal val="#ppt_y+#ppt_h/2"/>
                                          </p:val>
                                        </p:tav>
                                        <p:tav tm="100000">
                                          <p:val>
                                            <p:strVal val="#ppt_y"/>
                                          </p:val>
                                        </p:tav>
                                      </p:tavLst>
                                    </p:anim>
                                    <p:anim calcmode="lin" valueType="num">
                                      <p:cBhvr>
                                        <p:cTn id="55" dur="500" fill="hold"/>
                                        <p:tgtEl>
                                          <p:spTgt spid="3084"/>
                                        </p:tgtEl>
                                        <p:attrNameLst>
                                          <p:attrName>ppt_w</p:attrName>
                                        </p:attrNameLst>
                                      </p:cBhvr>
                                      <p:tavLst>
                                        <p:tav tm="0">
                                          <p:val>
                                            <p:strVal val="#ppt_w"/>
                                          </p:val>
                                        </p:tav>
                                        <p:tav tm="100000">
                                          <p:val>
                                            <p:strVal val="#ppt_w"/>
                                          </p:val>
                                        </p:tav>
                                      </p:tavLst>
                                    </p:anim>
                                    <p:anim calcmode="lin" valueType="num">
                                      <p:cBhvr>
                                        <p:cTn id="56" dur="500" fill="hold"/>
                                        <p:tgtEl>
                                          <p:spTgt spid="3084"/>
                                        </p:tgtEl>
                                        <p:attrNameLst>
                                          <p:attrName>ppt_h</p:attrName>
                                        </p:attrNameLst>
                                      </p:cBhvr>
                                      <p:tavLst>
                                        <p:tav tm="0">
                                          <p:val>
                                            <p:fltVal val="0"/>
                                          </p:val>
                                        </p:tav>
                                        <p:tav tm="100000">
                                          <p:val>
                                            <p:strVal val="#ppt_h"/>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89"/>
                                        </p:tgtEl>
                                        <p:attrNameLst>
                                          <p:attrName>style.visibility</p:attrName>
                                        </p:attrNameLst>
                                      </p:cBhvr>
                                      <p:to>
                                        <p:strVal val="visible"/>
                                      </p:to>
                                    </p:set>
                                    <p:anim calcmode="lin" valueType="num">
                                      <p:cBhvr additive="base">
                                        <p:cTn id="59" dur="500" fill="hold"/>
                                        <p:tgtEl>
                                          <p:spTgt spid="3089"/>
                                        </p:tgtEl>
                                        <p:attrNameLst>
                                          <p:attrName>ppt_x</p:attrName>
                                        </p:attrNameLst>
                                      </p:cBhvr>
                                      <p:tavLst>
                                        <p:tav tm="0">
                                          <p:val>
                                            <p:strVal val="#ppt_x"/>
                                          </p:val>
                                        </p:tav>
                                        <p:tav tm="100000">
                                          <p:val>
                                            <p:strVal val="#ppt_x"/>
                                          </p:val>
                                        </p:tav>
                                      </p:tavLst>
                                    </p:anim>
                                    <p:anim calcmode="lin" valueType="num">
                                      <p:cBhvr additive="base">
                                        <p:cTn id="60" dur="500" fill="hold"/>
                                        <p:tgtEl>
                                          <p:spTgt spid="3089"/>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3085"/>
                                        </p:tgtEl>
                                        <p:attrNameLst>
                                          <p:attrName>style.visibility</p:attrName>
                                        </p:attrNameLst>
                                      </p:cBhvr>
                                      <p:to>
                                        <p:strVal val="visible"/>
                                      </p:to>
                                    </p:set>
                                    <p:animEffect transition="in" filter="wipe(up)">
                                      <p:cBhvr>
                                        <p:cTn id="64" dur="500"/>
                                        <p:tgtEl>
                                          <p:spTgt spid="3085"/>
                                        </p:tgtEl>
                                      </p:cBhvr>
                                    </p:animEffect>
                                  </p:childTnLst>
                                </p:cTn>
                              </p:par>
                              <p:par>
                                <p:cTn id="65" presetID="23" presetClass="entr" presetSubtype="16" fill="hold" grpId="0" nodeType="withEffect">
                                  <p:stCondLst>
                                    <p:cond delay="0"/>
                                  </p:stCondLst>
                                  <p:childTnLst>
                                    <p:set>
                                      <p:cBhvr>
                                        <p:cTn id="66" dur="1" fill="hold">
                                          <p:stCondLst>
                                            <p:cond delay="0"/>
                                          </p:stCondLst>
                                        </p:cTn>
                                        <p:tgtEl>
                                          <p:spTgt spid="3087"/>
                                        </p:tgtEl>
                                        <p:attrNameLst>
                                          <p:attrName>style.visibility</p:attrName>
                                        </p:attrNameLst>
                                      </p:cBhvr>
                                      <p:to>
                                        <p:strVal val="visible"/>
                                      </p:to>
                                    </p:set>
                                    <p:anim calcmode="lin" valueType="num">
                                      <p:cBhvr>
                                        <p:cTn id="67" dur="500" fill="hold"/>
                                        <p:tgtEl>
                                          <p:spTgt spid="3087"/>
                                        </p:tgtEl>
                                        <p:attrNameLst>
                                          <p:attrName>ppt_w</p:attrName>
                                        </p:attrNameLst>
                                      </p:cBhvr>
                                      <p:tavLst>
                                        <p:tav tm="0">
                                          <p:val>
                                            <p:fltVal val="0"/>
                                          </p:val>
                                        </p:tav>
                                        <p:tav tm="100000">
                                          <p:val>
                                            <p:strVal val="#ppt_w"/>
                                          </p:val>
                                        </p:tav>
                                      </p:tavLst>
                                    </p:anim>
                                    <p:anim calcmode="lin" valueType="num">
                                      <p:cBhvr>
                                        <p:cTn id="68" dur="500" fill="hold"/>
                                        <p:tgtEl>
                                          <p:spTgt spid="3087"/>
                                        </p:tgtEl>
                                        <p:attrNameLst>
                                          <p:attrName>ppt_h</p:attrName>
                                        </p:attrNameLst>
                                      </p:cBhvr>
                                      <p:tavLst>
                                        <p:tav tm="0">
                                          <p:val>
                                            <p:fltVal val="0"/>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8" fill="hold" grpId="0" nodeType="clickEffect">
                                  <p:stCondLst>
                                    <p:cond delay="0"/>
                                  </p:stCondLst>
                                  <p:childTnLst>
                                    <p:set>
                                      <p:cBhvr>
                                        <p:cTn id="72" dur="1" fill="hold">
                                          <p:stCondLst>
                                            <p:cond delay="0"/>
                                          </p:stCondLst>
                                        </p:cTn>
                                        <p:tgtEl>
                                          <p:spTgt spid="3086"/>
                                        </p:tgtEl>
                                        <p:attrNameLst>
                                          <p:attrName>style.visibility</p:attrName>
                                        </p:attrNameLst>
                                      </p:cBhvr>
                                      <p:to>
                                        <p:strVal val="visible"/>
                                      </p:to>
                                    </p:set>
                                    <p:anim calcmode="lin" valueType="num">
                                      <p:cBhvr>
                                        <p:cTn id="73" dur="500" fill="hold"/>
                                        <p:tgtEl>
                                          <p:spTgt spid="3086"/>
                                        </p:tgtEl>
                                        <p:attrNameLst>
                                          <p:attrName>ppt_x</p:attrName>
                                        </p:attrNameLst>
                                      </p:cBhvr>
                                      <p:tavLst>
                                        <p:tav tm="0">
                                          <p:val>
                                            <p:strVal val="#ppt_x-#ppt_w/2"/>
                                          </p:val>
                                        </p:tav>
                                        <p:tav tm="100000">
                                          <p:val>
                                            <p:strVal val="#ppt_x"/>
                                          </p:val>
                                        </p:tav>
                                      </p:tavLst>
                                    </p:anim>
                                    <p:anim calcmode="lin" valueType="num">
                                      <p:cBhvr>
                                        <p:cTn id="74" dur="500" fill="hold"/>
                                        <p:tgtEl>
                                          <p:spTgt spid="3086"/>
                                        </p:tgtEl>
                                        <p:attrNameLst>
                                          <p:attrName>ppt_y</p:attrName>
                                        </p:attrNameLst>
                                      </p:cBhvr>
                                      <p:tavLst>
                                        <p:tav tm="0">
                                          <p:val>
                                            <p:strVal val="#ppt_y"/>
                                          </p:val>
                                        </p:tav>
                                        <p:tav tm="100000">
                                          <p:val>
                                            <p:strVal val="#ppt_y"/>
                                          </p:val>
                                        </p:tav>
                                      </p:tavLst>
                                    </p:anim>
                                    <p:anim calcmode="lin" valueType="num">
                                      <p:cBhvr>
                                        <p:cTn id="75" dur="500" fill="hold"/>
                                        <p:tgtEl>
                                          <p:spTgt spid="3086"/>
                                        </p:tgtEl>
                                        <p:attrNameLst>
                                          <p:attrName>ppt_w</p:attrName>
                                        </p:attrNameLst>
                                      </p:cBhvr>
                                      <p:tavLst>
                                        <p:tav tm="0">
                                          <p:val>
                                            <p:fltVal val="0"/>
                                          </p:val>
                                        </p:tav>
                                        <p:tav tm="100000">
                                          <p:val>
                                            <p:strVal val="#ppt_w"/>
                                          </p:val>
                                        </p:tav>
                                      </p:tavLst>
                                    </p:anim>
                                    <p:anim calcmode="lin" valueType="num">
                                      <p:cBhvr>
                                        <p:cTn id="76" dur="500" fill="hold"/>
                                        <p:tgtEl>
                                          <p:spTgt spid="308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autoUpdateAnimBg="0"/>
      <p:bldP spid="3076" grpId="0" autoUpdateAnimBg="0"/>
      <p:bldP spid="3077" grpId="0" autoUpdateAnimBg="0"/>
      <p:bldP spid="3078" grpId="0" autoUpdateAnimBg="0"/>
      <p:bldP spid="3079" grpId="0" animBg="1"/>
      <p:bldP spid="3080" grpId="0" animBg="1"/>
      <p:bldP spid="3081" grpId="0" animBg="1" autoUpdateAnimBg="0"/>
      <p:bldP spid="3084" grpId="0" autoUpdateAnimBg="0"/>
      <p:bldP spid="3085" grpId="0" animBg="1"/>
      <p:bldP spid="3086" grpId="0" autoUpdateAnimBg="0"/>
      <p:bldP spid="3087" grpId="0" autoUpdateAnimBg="0"/>
      <p:bldP spid="3089" grpId="0" autoUpdateAnimBg="0"/>
      <p:bldP spid="3090" grpId="0" animBg="1" autoUpdateAnimBg="0"/>
      <p:bldP spid="3091"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323528" y="836712"/>
            <a:ext cx="8136904" cy="4924425"/>
          </a:xfrm>
          <a:prstGeom prst="rect">
            <a:avLst/>
          </a:prstGeom>
        </p:spPr>
        <p:txBody>
          <a:bodyPr wrap="square">
            <a:spAutoFit/>
          </a:bodyPr>
          <a:lstStyle/>
          <a:p>
            <a:r>
              <a:rPr lang="el-GR" sz="2000" dirty="0">
                <a:solidFill>
                  <a:prstClr val="black"/>
                </a:solidFill>
              </a:rPr>
              <a:t>Σύνολο καλείται µία καλώς </a:t>
            </a:r>
            <a:r>
              <a:rPr lang="el-GR" sz="2000" dirty="0" smtClean="0">
                <a:solidFill>
                  <a:prstClr val="black"/>
                </a:solidFill>
              </a:rPr>
              <a:t>ορισμένη </a:t>
            </a:r>
            <a:r>
              <a:rPr lang="el-GR" sz="2000" dirty="0">
                <a:solidFill>
                  <a:prstClr val="black"/>
                </a:solidFill>
              </a:rPr>
              <a:t>συλλογή </a:t>
            </a:r>
            <a:r>
              <a:rPr lang="el-GR" sz="2000" dirty="0" smtClean="0">
                <a:solidFill>
                  <a:prstClr val="black"/>
                </a:solidFill>
              </a:rPr>
              <a:t>διακεκριμένων </a:t>
            </a:r>
            <a:r>
              <a:rPr lang="el-GR" sz="2000" dirty="0">
                <a:solidFill>
                  <a:prstClr val="black"/>
                </a:solidFill>
              </a:rPr>
              <a:t>στοιχείων</a:t>
            </a:r>
            <a:r>
              <a:rPr lang="el-GR" sz="2000" dirty="0" smtClean="0">
                <a:solidFill>
                  <a:prstClr val="black"/>
                </a:solidFill>
              </a:rPr>
              <a:t>.</a:t>
            </a:r>
            <a:r>
              <a:rPr lang="en-US" sz="2000" dirty="0" smtClean="0">
                <a:solidFill>
                  <a:prstClr val="black"/>
                </a:solidFill>
              </a:rPr>
              <a:t> </a:t>
            </a:r>
          </a:p>
          <a:p>
            <a:r>
              <a:rPr lang="el-GR" sz="2000" dirty="0" smtClean="0">
                <a:solidFill>
                  <a:prstClr val="black"/>
                </a:solidFill>
              </a:rPr>
              <a:t>Τα </a:t>
            </a:r>
            <a:r>
              <a:rPr lang="el-GR" sz="2000" dirty="0">
                <a:solidFill>
                  <a:prstClr val="black"/>
                </a:solidFill>
              </a:rPr>
              <a:t>σύνολα </a:t>
            </a:r>
            <a:r>
              <a:rPr lang="el-GR" sz="2000" dirty="0" smtClean="0">
                <a:solidFill>
                  <a:prstClr val="black"/>
                </a:solidFill>
              </a:rPr>
              <a:t>συμβολίζουμε </a:t>
            </a:r>
            <a:r>
              <a:rPr lang="el-GR" sz="2000" dirty="0">
                <a:solidFill>
                  <a:prstClr val="black"/>
                </a:solidFill>
              </a:rPr>
              <a:t>µε τα κεφαλαία </a:t>
            </a:r>
            <a:r>
              <a:rPr lang="el-GR" sz="2000" dirty="0" smtClean="0">
                <a:solidFill>
                  <a:prstClr val="black"/>
                </a:solidFill>
              </a:rPr>
              <a:t>γράμματα του </a:t>
            </a:r>
            <a:r>
              <a:rPr lang="el-GR" sz="2000" dirty="0">
                <a:solidFill>
                  <a:prstClr val="black"/>
                </a:solidFill>
              </a:rPr>
              <a:t>αλφαβήτου µε δείκτες ή χωρίς δείκτες και τα στοιχεία που τα αποτελούν µε τα </a:t>
            </a:r>
            <a:r>
              <a:rPr lang="el-GR" sz="2000" dirty="0" smtClean="0">
                <a:solidFill>
                  <a:prstClr val="black"/>
                </a:solidFill>
              </a:rPr>
              <a:t>μικρά </a:t>
            </a:r>
            <a:r>
              <a:rPr lang="el-GR" sz="2000" dirty="0">
                <a:solidFill>
                  <a:prstClr val="black"/>
                </a:solidFill>
              </a:rPr>
              <a:t>(πεζά) </a:t>
            </a:r>
            <a:r>
              <a:rPr lang="el-GR" sz="2000" dirty="0" smtClean="0">
                <a:solidFill>
                  <a:prstClr val="black"/>
                </a:solidFill>
              </a:rPr>
              <a:t>γράμματα. </a:t>
            </a:r>
          </a:p>
          <a:p>
            <a:endParaRPr lang="el-GR" dirty="0">
              <a:solidFill>
                <a:prstClr val="black"/>
              </a:solidFill>
            </a:endParaRPr>
          </a:p>
          <a:p>
            <a:r>
              <a:rPr lang="el-GR" sz="2000" dirty="0" smtClean="0">
                <a:solidFill>
                  <a:prstClr val="black"/>
                </a:solidFill>
              </a:rPr>
              <a:t>Το </a:t>
            </a:r>
            <a:r>
              <a:rPr lang="el-GR" sz="2000" dirty="0">
                <a:solidFill>
                  <a:prstClr val="black"/>
                </a:solidFill>
              </a:rPr>
              <a:t>γεγονός ότι το στοιχείο α ανήκει στο σύνολο </a:t>
            </a:r>
            <a:r>
              <a:rPr lang="el-GR" sz="2000" b="1" dirty="0">
                <a:solidFill>
                  <a:srgbClr val="C00000"/>
                </a:solidFill>
              </a:rPr>
              <a:t>Α</a:t>
            </a:r>
            <a:r>
              <a:rPr lang="el-GR" sz="2000" dirty="0">
                <a:solidFill>
                  <a:prstClr val="black"/>
                </a:solidFill>
              </a:rPr>
              <a:t> </a:t>
            </a:r>
            <a:r>
              <a:rPr lang="el-GR" sz="2000" dirty="0" smtClean="0">
                <a:solidFill>
                  <a:prstClr val="black"/>
                </a:solidFill>
              </a:rPr>
              <a:t>σημειώνουμε </a:t>
            </a:r>
            <a:r>
              <a:rPr lang="el-GR" sz="2000" dirty="0">
                <a:solidFill>
                  <a:prstClr val="black"/>
                </a:solidFill>
              </a:rPr>
              <a:t>µε </a:t>
            </a:r>
            <a:r>
              <a:rPr lang="el-GR" sz="2000" b="1" dirty="0">
                <a:solidFill>
                  <a:srgbClr val="C00000"/>
                </a:solidFill>
              </a:rPr>
              <a:t>α ∈ A , </a:t>
            </a:r>
            <a:r>
              <a:rPr lang="el-GR" sz="2000" dirty="0">
                <a:solidFill>
                  <a:prstClr val="black"/>
                </a:solidFill>
              </a:rPr>
              <a:t>ενώ το γεγονός ότι το στοιχείο α δεν ανήκει στο σύνολο Α </a:t>
            </a:r>
            <a:r>
              <a:rPr lang="el-GR" sz="2000" dirty="0" smtClean="0">
                <a:solidFill>
                  <a:prstClr val="black"/>
                </a:solidFill>
              </a:rPr>
              <a:t>σημειώνουμε      </a:t>
            </a:r>
            <a:r>
              <a:rPr lang="el-GR" sz="2000" dirty="0">
                <a:solidFill>
                  <a:prstClr val="black"/>
                </a:solidFill>
              </a:rPr>
              <a:t>µε </a:t>
            </a:r>
            <a:r>
              <a:rPr lang="el-GR" sz="2000" dirty="0" smtClean="0">
                <a:solidFill>
                  <a:prstClr val="black"/>
                </a:solidFill>
              </a:rPr>
              <a:t>  </a:t>
            </a:r>
            <a:r>
              <a:rPr lang="el-GR" sz="2000" b="1" dirty="0" smtClean="0">
                <a:solidFill>
                  <a:srgbClr val="C00000"/>
                </a:solidFill>
              </a:rPr>
              <a:t>α </a:t>
            </a:r>
            <a:r>
              <a:rPr lang="el-GR" sz="2000" b="1" dirty="0">
                <a:solidFill>
                  <a:srgbClr val="C00000"/>
                </a:solidFill>
              </a:rPr>
              <a:t>∉ A </a:t>
            </a:r>
            <a:r>
              <a:rPr lang="el-GR" sz="2000" dirty="0" smtClean="0">
                <a:solidFill>
                  <a:prstClr val="black"/>
                </a:solidFill>
              </a:rPr>
              <a:t>.</a:t>
            </a:r>
          </a:p>
          <a:p>
            <a:endParaRPr lang="el-GR" sz="2000" dirty="0">
              <a:solidFill>
                <a:prstClr val="black"/>
              </a:solidFill>
            </a:endParaRPr>
          </a:p>
          <a:p>
            <a:r>
              <a:rPr lang="el-GR" sz="2000" dirty="0" smtClean="0">
                <a:solidFill>
                  <a:prstClr val="black"/>
                </a:solidFill>
              </a:rPr>
              <a:t> </a:t>
            </a:r>
            <a:r>
              <a:rPr lang="el-GR" sz="2000" dirty="0">
                <a:solidFill>
                  <a:prstClr val="black"/>
                </a:solidFill>
              </a:rPr>
              <a:t>Ένα σύνολο</a:t>
            </a:r>
            <a:r>
              <a:rPr lang="el-GR" sz="2000" b="1" dirty="0">
                <a:solidFill>
                  <a:srgbClr val="C00000"/>
                </a:solidFill>
              </a:rPr>
              <a:t> Α </a:t>
            </a:r>
            <a:r>
              <a:rPr lang="el-GR" sz="2000" dirty="0">
                <a:solidFill>
                  <a:prstClr val="black"/>
                </a:solidFill>
              </a:rPr>
              <a:t>καλείται υποσύνολο ενός συνόλου </a:t>
            </a:r>
            <a:r>
              <a:rPr lang="el-GR" sz="2000" b="1" dirty="0">
                <a:solidFill>
                  <a:srgbClr val="C00000"/>
                </a:solidFill>
              </a:rPr>
              <a:t>Β</a:t>
            </a:r>
            <a:r>
              <a:rPr lang="el-GR" sz="2000" dirty="0">
                <a:solidFill>
                  <a:prstClr val="black"/>
                </a:solidFill>
              </a:rPr>
              <a:t> αν και µόνο αν κάθε στοιχείο του Α είναι και στοιχείο του Β. Το γεγονός αυτό </a:t>
            </a:r>
            <a:r>
              <a:rPr lang="el-GR" sz="2000" dirty="0" smtClean="0">
                <a:solidFill>
                  <a:prstClr val="black"/>
                </a:solidFill>
              </a:rPr>
              <a:t>συμβολίζεται          µε    </a:t>
            </a:r>
            <a:r>
              <a:rPr lang="el-GR" sz="2000" b="1" dirty="0">
                <a:solidFill>
                  <a:srgbClr val="C00000"/>
                </a:solidFill>
              </a:rPr>
              <a:t>A ⊆ B</a:t>
            </a:r>
            <a:r>
              <a:rPr lang="el-GR" sz="2000" dirty="0">
                <a:solidFill>
                  <a:prstClr val="black"/>
                </a:solidFill>
              </a:rPr>
              <a:t>. </a:t>
            </a:r>
            <a:endParaRPr lang="el-GR" sz="2000" dirty="0" smtClean="0">
              <a:solidFill>
                <a:prstClr val="black"/>
              </a:solidFill>
            </a:endParaRPr>
          </a:p>
          <a:p>
            <a:endParaRPr lang="el-GR" dirty="0">
              <a:solidFill>
                <a:prstClr val="black"/>
              </a:solidFill>
            </a:endParaRPr>
          </a:p>
          <a:p>
            <a:r>
              <a:rPr lang="el-GR" sz="2000" dirty="0" smtClean="0">
                <a:solidFill>
                  <a:prstClr val="black"/>
                </a:solidFill>
              </a:rPr>
              <a:t>Αν </a:t>
            </a:r>
            <a:r>
              <a:rPr lang="el-GR" sz="2000" b="1" dirty="0">
                <a:solidFill>
                  <a:srgbClr val="C00000"/>
                </a:solidFill>
              </a:rPr>
              <a:t>A ⊆ B </a:t>
            </a:r>
            <a:r>
              <a:rPr lang="el-GR" sz="2000" dirty="0">
                <a:solidFill>
                  <a:prstClr val="black"/>
                </a:solidFill>
              </a:rPr>
              <a:t>και υπάρχει στοιχείο του </a:t>
            </a:r>
            <a:r>
              <a:rPr lang="el-GR" sz="2000" b="1" dirty="0">
                <a:solidFill>
                  <a:srgbClr val="C00000"/>
                </a:solidFill>
              </a:rPr>
              <a:t>Β</a:t>
            </a:r>
            <a:r>
              <a:rPr lang="el-GR" sz="2000" dirty="0">
                <a:solidFill>
                  <a:prstClr val="black"/>
                </a:solidFill>
              </a:rPr>
              <a:t> που δεν ανήκει στο Α, τότε το Α καλείται γνήσιο υποσύνολο του Β. </a:t>
            </a:r>
            <a:r>
              <a:rPr lang="el-GR" sz="2000" dirty="0" smtClean="0">
                <a:solidFill>
                  <a:prstClr val="black"/>
                </a:solidFill>
              </a:rPr>
              <a:t>Για </a:t>
            </a:r>
            <a:r>
              <a:rPr lang="el-GR" sz="2000" dirty="0">
                <a:solidFill>
                  <a:prstClr val="black"/>
                </a:solidFill>
              </a:rPr>
              <a:t>την περίπτωση αυτή </a:t>
            </a:r>
            <a:r>
              <a:rPr lang="el-GR" sz="2000" dirty="0" smtClean="0">
                <a:solidFill>
                  <a:prstClr val="black"/>
                </a:solidFill>
              </a:rPr>
              <a:t>χρησιμοποιείται </a:t>
            </a:r>
            <a:r>
              <a:rPr lang="el-GR" sz="2000" dirty="0">
                <a:solidFill>
                  <a:prstClr val="black"/>
                </a:solidFill>
              </a:rPr>
              <a:t>ο </a:t>
            </a:r>
            <a:r>
              <a:rPr lang="el-GR" sz="2000" dirty="0" smtClean="0">
                <a:solidFill>
                  <a:prstClr val="black"/>
                </a:solidFill>
              </a:rPr>
              <a:t>συμβολισμός  </a:t>
            </a:r>
            <a:r>
              <a:rPr lang="el-GR" sz="2000" b="1" dirty="0" smtClean="0">
                <a:solidFill>
                  <a:srgbClr val="C00000"/>
                </a:solidFill>
              </a:rPr>
              <a:t>A </a:t>
            </a:r>
            <a:r>
              <a:rPr lang="el-GR" sz="2000" b="1" dirty="0">
                <a:solidFill>
                  <a:srgbClr val="C00000"/>
                </a:solidFill>
              </a:rPr>
              <a:t>⊂ B</a:t>
            </a:r>
            <a:r>
              <a:rPr lang="el-GR" sz="2000" dirty="0">
                <a:solidFill>
                  <a:prstClr val="black"/>
                </a:solidFill>
              </a:rPr>
              <a:t>. </a:t>
            </a:r>
          </a:p>
        </p:txBody>
      </p:sp>
      <p:sp>
        <p:nvSpPr>
          <p:cNvPr id="3" name="TextBox 2"/>
          <p:cNvSpPr txBox="1"/>
          <p:nvPr/>
        </p:nvSpPr>
        <p:spPr>
          <a:xfrm>
            <a:off x="467544" y="190381"/>
            <a:ext cx="4752528" cy="646331"/>
          </a:xfrm>
          <a:prstGeom prst="rect">
            <a:avLst/>
          </a:prstGeom>
          <a:noFill/>
        </p:spPr>
        <p:txBody>
          <a:bodyPr wrap="square" rtlCol="0">
            <a:spAutoFit/>
          </a:bodyPr>
          <a:lstStyle/>
          <a:p>
            <a:r>
              <a:rPr lang="el-GR" sz="3600" dirty="0" smtClean="0">
                <a:solidFill>
                  <a:prstClr val="black"/>
                </a:solidFill>
              </a:rPr>
              <a:t>Εισαγωγή στα Σύνολα </a:t>
            </a:r>
            <a:endParaRPr lang="el-GR" sz="3600" dirty="0">
              <a:solidFill>
                <a:prstClr val="black"/>
              </a:solidFill>
            </a:endParaRPr>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37</a:t>
            </a:fld>
            <a:endParaRPr lang="en-US" altLang="el-GR">
              <a:solidFill>
                <a:srgbClr val="000000"/>
              </a:solidFill>
            </a:endParaRPr>
          </a:p>
        </p:txBody>
      </p:sp>
    </p:spTree>
    <p:extLst>
      <p:ext uri="{BB962C8B-B14F-4D97-AF65-F5344CB8AC3E}">
        <p14:creationId xmlns:p14="http://schemas.microsoft.com/office/powerpoint/2010/main" xmlns="" val="8494141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09600" y="361771"/>
            <a:ext cx="7924800" cy="12618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006600"/>
                </a:solidFill>
                <a:latin typeface="Arial" panose="020B0604020202020204" pitchFamily="34" charset="0"/>
              </a:rPr>
              <a:t>Εάν ένα σύνολο δεν περιέχει κανένα στοιχείο λέγεται κενό σύνολο (</a:t>
            </a:r>
            <a:r>
              <a:rPr lang="en-US" altLang="el-GR" sz="2400" dirty="0" smtClean="0">
                <a:solidFill>
                  <a:srgbClr val="3333CC"/>
                </a:solidFill>
                <a:latin typeface="Arial" panose="020B0604020202020204" pitchFamily="34" charset="0"/>
              </a:rPr>
              <a:t>empty set</a:t>
            </a:r>
            <a:r>
              <a:rPr lang="en-US" altLang="el-GR" sz="2400" dirty="0" smtClean="0">
                <a:solidFill>
                  <a:srgbClr val="006600"/>
                </a:solidFill>
                <a:latin typeface="Arial" panose="020B0604020202020204" pitchFamily="34" charset="0"/>
              </a:rPr>
              <a:t> </a:t>
            </a:r>
            <a:r>
              <a:rPr lang="el-GR" altLang="el-GR" sz="2400" dirty="0" smtClean="0">
                <a:solidFill>
                  <a:srgbClr val="006600"/>
                </a:solidFill>
                <a:latin typeface="Arial" panose="020B0604020202020204" pitchFamily="34" charset="0"/>
              </a:rPr>
              <a:t> ή  </a:t>
            </a:r>
            <a:r>
              <a:rPr lang="en-US" altLang="el-GR" sz="2400" dirty="0" smtClean="0">
                <a:solidFill>
                  <a:srgbClr val="3333CC"/>
                </a:solidFill>
                <a:latin typeface="Arial" panose="020B0604020202020204" pitchFamily="34" charset="0"/>
              </a:rPr>
              <a:t>null set</a:t>
            </a:r>
            <a:r>
              <a:rPr lang="el-GR" altLang="el-GR" sz="2400" dirty="0" smtClean="0">
                <a:solidFill>
                  <a:srgbClr val="3333CC"/>
                </a:solidFill>
                <a:latin typeface="Arial" panose="020B0604020202020204" pitchFamily="34" charset="0"/>
              </a:rPr>
              <a:t>) και συμβολίζεται      με</a:t>
            </a:r>
            <a:r>
              <a:rPr lang="en-US" altLang="el-GR" sz="2400" dirty="0" smtClean="0">
                <a:solidFill>
                  <a:srgbClr val="3333CC"/>
                </a:solidFill>
                <a:latin typeface="Arial" panose="020B0604020202020204" pitchFamily="34" charset="0"/>
              </a:rPr>
              <a:t>:</a:t>
            </a:r>
            <a:r>
              <a:rPr lang="en-US" altLang="el-GR" sz="2400" dirty="0" smtClean="0">
                <a:solidFill>
                  <a:srgbClr val="006600"/>
                </a:solidFill>
                <a:latin typeface="Arial" panose="020B0604020202020204" pitchFamily="34" charset="0"/>
              </a:rPr>
              <a:t> </a:t>
            </a:r>
            <a:r>
              <a:rPr lang="en-US" altLang="el-GR" sz="2800" b="1" dirty="0" smtClean="0">
                <a:solidFill>
                  <a:srgbClr val="FF0000"/>
                </a:solidFill>
                <a:latin typeface="Arial" panose="020B0604020202020204" pitchFamily="34" charset="0"/>
                <a:sym typeface="Symbol" panose="05050102010706020507" pitchFamily="18" charset="2"/>
              </a:rPr>
              <a:t></a:t>
            </a:r>
            <a:r>
              <a:rPr lang="en-US" altLang="el-GR" sz="2400" b="1" dirty="0" smtClean="0">
                <a:solidFill>
                  <a:srgbClr val="006600"/>
                </a:solidFill>
                <a:latin typeface="Arial" panose="020B0604020202020204" pitchFamily="34" charset="0"/>
                <a:sym typeface="Symbol" panose="05050102010706020507" pitchFamily="18" charset="2"/>
              </a:rPr>
              <a:t> </a:t>
            </a:r>
            <a:r>
              <a:rPr lang="el-GR" altLang="el-GR" sz="2400" dirty="0" smtClean="0">
                <a:solidFill>
                  <a:srgbClr val="006600"/>
                </a:solidFill>
                <a:latin typeface="Arial" panose="020B0604020202020204" pitchFamily="34" charset="0"/>
                <a:sym typeface="Symbol" panose="05050102010706020507" pitchFamily="18" charset="2"/>
              </a:rPr>
              <a:t>ή </a:t>
            </a:r>
            <a:r>
              <a:rPr lang="en-US" altLang="el-GR" sz="2400" b="1" dirty="0" smtClean="0">
                <a:solidFill>
                  <a:srgbClr val="006600"/>
                </a:solidFill>
                <a:latin typeface="Arial" panose="020B0604020202020204" pitchFamily="34" charset="0"/>
                <a:sym typeface="Symbol" panose="05050102010706020507" pitchFamily="18" charset="2"/>
              </a:rPr>
              <a:t> </a:t>
            </a:r>
            <a:r>
              <a:rPr lang="en-US" altLang="el-GR" sz="2400" b="1" dirty="0" smtClean="0">
                <a:solidFill>
                  <a:srgbClr val="FF0000"/>
                </a:solidFill>
                <a:latin typeface="Arial" panose="020B0604020202020204" pitchFamily="34" charset="0"/>
                <a:sym typeface="Symbol" panose="05050102010706020507" pitchFamily="18" charset="2"/>
              </a:rPr>
              <a:t>{ </a:t>
            </a:r>
            <a:r>
              <a:rPr lang="el-GR" altLang="el-GR" sz="2400" b="1" dirty="0" smtClean="0">
                <a:solidFill>
                  <a:srgbClr val="FF0000"/>
                </a:solidFill>
                <a:latin typeface="Arial" panose="020B0604020202020204" pitchFamily="34" charset="0"/>
                <a:sym typeface="Symbol" panose="05050102010706020507" pitchFamily="18" charset="2"/>
              </a:rPr>
              <a:t>}       </a:t>
            </a:r>
            <a:r>
              <a:rPr lang="en-US" altLang="el-GR" sz="2400" b="1" dirty="0" smtClean="0">
                <a:solidFill>
                  <a:srgbClr val="006600"/>
                </a:solidFill>
                <a:latin typeface="Arial" panose="020B0604020202020204" pitchFamily="34" charset="0"/>
                <a:sym typeface="Symbol" panose="05050102010706020507" pitchFamily="18" charset="2"/>
              </a:rPr>
              <a:t>OXI</a:t>
            </a:r>
            <a:r>
              <a:rPr lang="el-GR" altLang="el-GR" sz="2400" b="1" dirty="0" smtClean="0">
                <a:solidFill>
                  <a:srgbClr val="006600"/>
                </a:solidFill>
                <a:latin typeface="Arial" panose="020B0604020202020204" pitchFamily="34" charset="0"/>
                <a:sym typeface="Symbol" panose="05050102010706020507" pitchFamily="18" charset="2"/>
              </a:rPr>
              <a:t> </a:t>
            </a:r>
            <a:r>
              <a:rPr lang="en-US" altLang="el-GR" sz="2400" b="1" dirty="0" smtClean="0">
                <a:solidFill>
                  <a:srgbClr val="006600"/>
                </a:solidFill>
                <a:latin typeface="Arial" panose="020B0604020202020204" pitchFamily="34" charset="0"/>
                <a:sym typeface="Symbol" panose="05050102010706020507" pitchFamily="18" charset="2"/>
              </a:rPr>
              <a:t> </a:t>
            </a:r>
            <a:r>
              <a:rPr lang="en-US" altLang="el-GR" sz="2400" b="1" dirty="0" smtClean="0">
                <a:solidFill>
                  <a:srgbClr val="FF0000"/>
                </a:solidFill>
                <a:latin typeface="Arial" panose="020B0604020202020204" pitchFamily="34" charset="0"/>
              </a:rPr>
              <a:t>{</a:t>
            </a:r>
            <a:r>
              <a:rPr lang="en-US" altLang="el-GR" sz="2400" b="1" dirty="0" smtClean="0">
                <a:solidFill>
                  <a:srgbClr val="FF0000"/>
                </a:solidFill>
                <a:sym typeface="Symbol" panose="05050102010706020507" pitchFamily="18" charset="2"/>
              </a:rPr>
              <a:t>}    </a:t>
            </a:r>
            <a:r>
              <a:rPr lang="en-US" altLang="el-GR" sz="2400" b="1" dirty="0" smtClean="0">
                <a:solidFill>
                  <a:srgbClr val="FF0000"/>
                </a:solidFill>
                <a:sym typeface="Wingdings" panose="05000000000000000000" pitchFamily="2" charset="2"/>
              </a:rPr>
              <a:t></a:t>
            </a:r>
            <a:r>
              <a:rPr lang="en-US" altLang="el-GR" sz="2400" b="1" dirty="0" smtClean="0">
                <a:solidFill>
                  <a:srgbClr val="006600"/>
                </a:solidFill>
                <a:sym typeface="Symbol" panose="05050102010706020507" pitchFamily="18" charset="2"/>
              </a:rPr>
              <a:t> </a:t>
            </a:r>
          </a:p>
        </p:txBody>
      </p:sp>
      <p:sp>
        <p:nvSpPr>
          <p:cNvPr id="5123" name="Text Box 3"/>
          <p:cNvSpPr txBox="1">
            <a:spLocks noChangeArrowheads="1"/>
          </p:cNvSpPr>
          <p:nvPr/>
        </p:nvSpPr>
        <p:spPr bwMode="auto">
          <a:xfrm>
            <a:off x="609600" y="1904151"/>
            <a:ext cx="80772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Προφανώς το κενό σύνολο είναι υποσύνολο όλων των άλλων συνόλων</a:t>
            </a:r>
            <a:r>
              <a:rPr lang="en-US" altLang="el-GR" sz="2400" dirty="0" smtClean="0">
                <a:solidFill>
                  <a:srgbClr val="990000"/>
                </a:solidFill>
                <a:latin typeface="Arial" panose="020B0604020202020204" pitchFamily="34" charset="0"/>
              </a:rPr>
              <a:t> </a:t>
            </a:r>
            <a:r>
              <a:rPr lang="el-GR" altLang="el-GR" sz="2400" dirty="0" smtClean="0">
                <a:solidFill>
                  <a:srgbClr val="990000"/>
                </a:solidFill>
                <a:latin typeface="Arial" panose="020B0604020202020204" pitchFamily="34" charset="0"/>
              </a:rPr>
              <a:t> έτσι</a:t>
            </a:r>
            <a:r>
              <a:rPr lang="en-US" altLang="el-GR" sz="2400" dirty="0" smtClean="0">
                <a:solidFill>
                  <a:srgbClr val="990000"/>
                </a:solidFill>
                <a:latin typeface="Arial" panose="020B0604020202020204" pitchFamily="34" charset="0"/>
              </a:rPr>
              <a:t>:</a:t>
            </a:r>
          </a:p>
        </p:txBody>
      </p:sp>
      <p:graphicFrame>
        <p:nvGraphicFramePr>
          <p:cNvPr id="5124" name="Object 4"/>
          <p:cNvGraphicFramePr>
            <a:graphicFrameLocks noChangeAspect="1"/>
          </p:cNvGraphicFramePr>
          <p:nvPr/>
        </p:nvGraphicFramePr>
        <p:xfrm>
          <a:off x="789655" y="2935173"/>
          <a:ext cx="4114800" cy="514350"/>
        </p:xfrm>
        <a:graphic>
          <a:graphicData uri="http://schemas.openxmlformats.org/presentationml/2006/ole">
            <p:oleObj spid="_x0000_s7444" name="Equation" r:id="rId3" imgW="1625600" imgH="203200" progId="">
              <p:embed/>
            </p:oleObj>
          </a:graphicData>
        </a:graphic>
      </p:graphicFrame>
      <p:sp>
        <p:nvSpPr>
          <p:cNvPr id="5125" name="Text Box 5"/>
          <p:cNvSpPr txBox="1">
            <a:spLocks noChangeArrowheads="1"/>
          </p:cNvSpPr>
          <p:nvPr/>
        </p:nvSpPr>
        <p:spPr bwMode="auto">
          <a:xfrm>
            <a:off x="789655" y="3843304"/>
            <a:ext cx="4419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0000"/>
                </a:solidFill>
              </a:rPr>
              <a:t>List all of the subsets of {1, 2, 3}.</a:t>
            </a:r>
          </a:p>
        </p:txBody>
      </p:sp>
      <p:sp>
        <p:nvSpPr>
          <p:cNvPr id="5127" name="Text Box 7"/>
          <p:cNvSpPr txBox="1">
            <a:spLocks noChangeArrowheads="1"/>
          </p:cNvSpPr>
          <p:nvPr/>
        </p:nvSpPr>
        <p:spPr bwMode="auto">
          <a:xfrm>
            <a:off x="952505" y="4465360"/>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dirty="0" smtClean="0">
                <a:solidFill>
                  <a:srgbClr val="006600"/>
                </a:solidFill>
                <a:latin typeface="Arial" panose="020B0604020202020204" pitchFamily="34" charset="0"/>
                <a:sym typeface="Symbol" panose="05050102010706020507" pitchFamily="18" charset="2"/>
              </a:rPr>
              <a:t></a:t>
            </a:r>
          </a:p>
        </p:txBody>
      </p:sp>
      <p:sp>
        <p:nvSpPr>
          <p:cNvPr id="5128" name="Text Box 8"/>
          <p:cNvSpPr txBox="1">
            <a:spLocks noChangeArrowheads="1"/>
          </p:cNvSpPr>
          <p:nvPr/>
        </p:nvSpPr>
        <p:spPr bwMode="auto">
          <a:xfrm>
            <a:off x="590398" y="5709473"/>
            <a:ext cx="6759302" cy="430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200" dirty="0" smtClean="0">
                <a:solidFill>
                  <a:srgbClr val="FF0000"/>
                </a:solidFill>
                <a:latin typeface="Arial" panose="020B0604020202020204" pitchFamily="34" charset="0"/>
              </a:rPr>
              <a:t>Κενό  σύνολο</a:t>
            </a:r>
            <a:endParaRPr lang="en-US" altLang="el-GR" sz="2200" dirty="0" smtClean="0">
              <a:solidFill>
                <a:srgbClr val="FF0000"/>
              </a:solidFill>
              <a:latin typeface="Arial" panose="020B0604020202020204" pitchFamily="34" charset="0"/>
            </a:endParaRPr>
          </a:p>
        </p:txBody>
      </p:sp>
      <p:sp>
        <p:nvSpPr>
          <p:cNvPr id="5129" name="Text Box 9"/>
          <p:cNvSpPr txBox="1">
            <a:spLocks noChangeArrowheads="1"/>
          </p:cNvSpPr>
          <p:nvPr/>
        </p:nvSpPr>
        <p:spPr bwMode="auto">
          <a:xfrm>
            <a:off x="1865652" y="4436332"/>
            <a:ext cx="76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{1}</a:t>
            </a:r>
          </a:p>
        </p:txBody>
      </p:sp>
      <p:sp>
        <p:nvSpPr>
          <p:cNvPr id="5130" name="Text Box 10"/>
          <p:cNvSpPr txBox="1">
            <a:spLocks noChangeArrowheads="1"/>
          </p:cNvSpPr>
          <p:nvPr/>
        </p:nvSpPr>
        <p:spPr bwMode="auto">
          <a:xfrm>
            <a:off x="2778269" y="4408770"/>
            <a:ext cx="76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{2}</a:t>
            </a:r>
          </a:p>
        </p:txBody>
      </p:sp>
      <p:sp>
        <p:nvSpPr>
          <p:cNvPr id="5131" name="Text Box 11"/>
          <p:cNvSpPr txBox="1">
            <a:spLocks noChangeArrowheads="1"/>
          </p:cNvSpPr>
          <p:nvPr/>
        </p:nvSpPr>
        <p:spPr bwMode="auto">
          <a:xfrm>
            <a:off x="3600305" y="4436332"/>
            <a:ext cx="762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{3}</a:t>
            </a:r>
          </a:p>
        </p:txBody>
      </p:sp>
      <p:sp>
        <p:nvSpPr>
          <p:cNvPr id="5132" name="Text Box 12"/>
          <p:cNvSpPr txBox="1">
            <a:spLocks noChangeArrowheads="1"/>
          </p:cNvSpPr>
          <p:nvPr/>
        </p:nvSpPr>
        <p:spPr bwMode="auto">
          <a:xfrm>
            <a:off x="4409155" y="4439202"/>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{1, 2}</a:t>
            </a:r>
          </a:p>
        </p:txBody>
      </p:sp>
      <p:sp>
        <p:nvSpPr>
          <p:cNvPr id="5133" name="Text Box 13"/>
          <p:cNvSpPr txBox="1">
            <a:spLocks noChangeArrowheads="1"/>
          </p:cNvSpPr>
          <p:nvPr/>
        </p:nvSpPr>
        <p:spPr bwMode="auto">
          <a:xfrm>
            <a:off x="5579578" y="442722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{1, 3}</a:t>
            </a:r>
          </a:p>
        </p:txBody>
      </p:sp>
      <p:sp>
        <p:nvSpPr>
          <p:cNvPr id="5134" name="Text Box 14"/>
          <p:cNvSpPr txBox="1">
            <a:spLocks noChangeArrowheads="1"/>
          </p:cNvSpPr>
          <p:nvPr/>
        </p:nvSpPr>
        <p:spPr bwMode="auto">
          <a:xfrm>
            <a:off x="6607058" y="4419600"/>
            <a:ext cx="990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{2, 3}</a:t>
            </a:r>
          </a:p>
        </p:txBody>
      </p:sp>
      <p:sp>
        <p:nvSpPr>
          <p:cNvPr id="5135" name="Text Box 15"/>
          <p:cNvSpPr txBox="1">
            <a:spLocks noChangeArrowheads="1"/>
          </p:cNvSpPr>
          <p:nvPr/>
        </p:nvSpPr>
        <p:spPr bwMode="auto">
          <a:xfrm>
            <a:off x="7582830" y="440877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dirty="0" smtClean="0">
                <a:solidFill>
                  <a:srgbClr val="006600"/>
                </a:solidFill>
              </a:rPr>
              <a:t>{1, 2, 3}</a:t>
            </a:r>
          </a:p>
        </p:txBody>
      </p:sp>
      <p:cxnSp>
        <p:nvCxnSpPr>
          <p:cNvPr id="3" name="Ευθύγραμμο βέλος σύνδεσης 2"/>
          <p:cNvCxnSpPr>
            <a:endCxn id="5127" idx="2"/>
          </p:cNvCxnSpPr>
          <p:nvPr/>
        </p:nvCxnSpPr>
        <p:spPr>
          <a:xfrm flipH="1" flipV="1">
            <a:off x="1181105" y="4922560"/>
            <a:ext cx="228600" cy="78691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38</a:t>
            </a:fld>
            <a:endParaRPr lang="en-US" altLang="el-GR">
              <a:solidFill>
                <a:srgbClr val="000000"/>
              </a:solidFill>
            </a:endParaRPr>
          </a:p>
        </p:txBody>
      </p:sp>
    </p:spTree>
    <p:extLst>
      <p:ext uri="{BB962C8B-B14F-4D97-AF65-F5344CB8AC3E}">
        <p14:creationId xmlns:p14="http://schemas.microsoft.com/office/powerpoint/2010/main" xmlns="" val="3308210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23"/>
                                        </p:tgtEl>
                                        <p:attrNameLst>
                                          <p:attrName>style.visibility</p:attrName>
                                        </p:attrNameLst>
                                      </p:cBhvr>
                                      <p:to>
                                        <p:strVal val="visible"/>
                                      </p:to>
                                    </p:set>
                                    <p:anim calcmode="lin" valueType="num">
                                      <p:cBhvr additive="base">
                                        <p:cTn id="7" dur="500" fill="hold"/>
                                        <p:tgtEl>
                                          <p:spTgt spid="5123"/>
                                        </p:tgtEl>
                                        <p:attrNameLst>
                                          <p:attrName>ppt_x</p:attrName>
                                        </p:attrNameLst>
                                      </p:cBhvr>
                                      <p:tavLst>
                                        <p:tav tm="0">
                                          <p:val>
                                            <p:strVal val="#ppt_x"/>
                                          </p:val>
                                        </p:tav>
                                        <p:tav tm="100000">
                                          <p:val>
                                            <p:strVal val="#ppt_x"/>
                                          </p:val>
                                        </p:tav>
                                      </p:tavLst>
                                    </p:anim>
                                    <p:anim calcmode="lin" valueType="num">
                                      <p:cBhvr additive="base">
                                        <p:cTn id="8" dur="500" fill="hold"/>
                                        <p:tgtEl>
                                          <p:spTgt spid="5123"/>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5124"/>
                                        </p:tgtEl>
                                        <p:attrNameLst>
                                          <p:attrName>style.visibility</p:attrName>
                                        </p:attrNameLst>
                                      </p:cBhvr>
                                      <p:to>
                                        <p:strVal val="visible"/>
                                      </p:to>
                                    </p:set>
                                    <p:anim calcmode="lin" valueType="num">
                                      <p:cBhvr additive="base">
                                        <p:cTn id="12" dur="500" fill="hold"/>
                                        <p:tgtEl>
                                          <p:spTgt spid="5124"/>
                                        </p:tgtEl>
                                        <p:attrNameLst>
                                          <p:attrName>ppt_x</p:attrName>
                                        </p:attrNameLst>
                                      </p:cBhvr>
                                      <p:tavLst>
                                        <p:tav tm="0">
                                          <p:val>
                                            <p:strVal val="#ppt_x"/>
                                          </p:val>
                                        </p:tav>
                                        <p:tav tm="100000">
                                          <p:val>
                                            <p:strVal val="#ppt_x"/>
                                          </p:val>
                                        </p:tav>
                                      </p:tavLst>
                                    </p:anim>
                                    <p:anim calcmode="lin" valueType="num">
                                      <p:cBhvr additive="base">
                                        <p:cTn id="13"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125"/>
                                        </p:tgtEl>
                                        <p:attrNameLst>
                                          <p:attrName>style.visibility</p:attrName>
                                        </p:attrNameLst>
                                      </p:cBhvr>
                                      <p:to>
                                        <p:strVal val="visible"/>
                                      </p:to>
                                    </p:set>
                                    <p:anim calcmode="lin" valueType="num">
                                      <p:cBhvr additive="base">
                                        <p:cTn id="18" dur="500" fill="hold"/>
                                        <p:tgtEl>
                                          <p:spTgt spid="5125"/>
                                        </p:tgtEl>
                                        <p:attrNameLst>
                                          <p:attrName>ppt_x</p:attrName>
                                        </p:attrNameLst>
                                      </p:cBhvr>
                                      <p:tavLst>
                                        <p:tav tm="0">
                                          <p:val>
                                            <p:strVal val="0-#ppt_w/2"/>
                                          </p:val>
                                        </p:tav>
                                        <p:tav tm="100000">
                                          <p:val>
                                            <p:strVal val="#ppt_x"/>
                                          </p:val>
                                        </p:tav>
                                      </p:tavLst>
                                    </p:anim>
                                    <p:anim calcmode="lin" valueType="num">
                                      <p:cBhvr additive="base">
                                        <p:cTn id="19" dur="500" fill="hold"/>
                                        <p:tgtEl>
                                          <p:spTgt spid="5125"/>
                                        </p:tgtEl>
                                        <p:attrNameLst>
                                          <p:attrName>ppt_y</p:attrName>
                                        </p:attrNameLst>
                                      </p:cBhvr>
                                      <p:tavLst>
                                        <p:tav tm="0">
                                          <p:val>
                                            <p:strVal val="#ppt_y"/>
                                          </p:val>
                                        </p:tav>
                                        <p:tav tm="100000">
                                          <p:val>
                                            <p:strVal val="#ppt_y"/>
                                          </p:val>
                                        </p:tav>
                                      </p:tavLst>
                                    </p:anim>
                                  </p:childTnLst>
                                </p:cTn>
                              </p:par>
                            </p:childTnLst>
                          </p:cTn>
                        </p:par>
                        <p:par>
                          <p:cTn id="20" fill="hold" nodeType="afterGroup">
                            <p:stCondLst>
                              <p:cond delay="500"/>
                            </p:stCondLst>
                            <p:childTnLst>
                              <p:par>
                                <p:cTn id="21" presetID="15" presetClass="entr" presetSubtype="0" fill="hold" grpId="0" nodeType="afterEffect">
                                  <p:stCondLst>
                                    <p:cond delay="0"/>
                                  </p:stCondLst>
                                  <p:childTnLst>
                                    <p:set>
                                      <p:cBhvr>
                                        <p:cTn id="22" dur="1" fill="hold">
                                          <p:stCondLst>
                                            <p:cond delay="0"/>
                                          </p:stCondLst>
                                        </p:cTn>
                                        <p:tgtEl>
                                          <p:spTgt spid="5127"/>
                                        </p:tgtEl>
                                        <p:attrNameLst>
                                          <p:attrName>style.visibility</p:attrName>
                                        </p:attrNameLst>
                                      </p:cBhvr>
                                      <p:to>
                                        <p:strVal val="visible"/>
                                      </p:to>
                                    </p:set>
                                    <p:anim calcmode="lin" valueType="num">
                                      <p:cBhvr>
                                        <p:cTn id="23" dur="1000" fill="hold"/>
                                        <p:tgtEl>
                                          <p:spTgt spid="5127"/>
                                        </p:tgtEl>
                                        <p:attrNameLst>
                                          <p:attrName>ppt_w</p:attrName>
                                        </p:attrNameLst>
                                      </p:cBhvr>
                                      <p:tavLst>
                                        <p:tav tm="0">
                                          <p:val>
                                            <p:fltVal val="0"/>
                                          </p:val>
                                        </p:tav>
                                        <p:tav tm="100000">
                                          <p:val>
                                            <p:strVal val="#ppt_w"/>
                                          </p:val>
                                        </p:tav>
                                      </p:tavLst>
                                    </p:anim>
                                    <p:anim calcmode="lin" valueType="num">
                                      <p:cBhvr>
                                        <p:cTn id="24" dur="1000" fill="hold"/>
                                        <p:tgtEl>
                                          <p:spTgt spid="5127"/>
                                        </p:tgtEl>
                                        <p:attrNameLst>
                                          <p:attrName>ppt_h</p:attrName>
                                        </p:attrNameLst>
                                      </p:cBhvr>
                                      <p:tavLst>
                                        <p:tav tm="0">
                                          <p:val>
                                            <p:fltVal val="0"/>
                                          </p:val>
                                        </p:tav>
                                        <p:tav tm="100000">
                                          <p:val>
                                            <p:strVal val="#ppt_h"/>
                                          </p:val>
                                        </p:tav>
                                      </p:tavLst>
                                    </p:anim>
                                    <p:anim calcmode="lin" valueType="num">
                                      <p:cBhvr>
                                        <p:cTn id="25" dur="1000" fill="hold"/>
                                        <p:tgtEl>
                                          <p:spTgt spid="512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127"/>
                                        </p:tgtEl>
                                        <p:attrNameLst>
                                          <p:attrName>ppt_y</p:attrName>
                                        </p:attrNameLst>
                                      </p:cBhvr>
                                      <p:tavLst>
                                        <p:tav tm="0" fmla="#ppt_y+(sin(-2*pi*(1-$))*-#ppt_x+cos(-2*pi*(1-$))*(1-#ppt_y))*(1-$)">
                                          <p:val>
                                            <p:fltVal val="0"/>
                                          </p:val>
                                        </p:tav>
                                        <p:tav tm="100000">
                                          <p:val>
                                            <p:fltVal val="1"/>
                                          </p:val>
                                        </p:tav>
                                      </p:tavLst>
                                    </p:anim>
                                  </p:childTnLst>
                                </p:cTn>
                              </p:par>
                            </p:childTnLst>
                          </p:cTn>
                        </p:par>
                        <p:par>
                          <p:cTn id="27" fill="hold" nodeType="afterGroup">
                            <p:stCondLst>
                              <p:cond delay="1500"/>
                            </p:stCondLst>
                            <p:childTnLst>
                              <p:par>
                                <p:cTn id="28" presetID="15" presetClass="entr" presetSubtype="0" fill="hold" grpId="0" nodeType="afterEffect">
                                  <p:stCondLst>
                                    <p:cond delay="0"/>
                                  </p:stCondLst>
                                  <p:childTnLst>
                                    <p:set>
                                      <p:cBhvr>
                                        <p:cTn id="29" dur="1" fill="hold">
                                          <p:stCondLst>
                                            <p:cond delay="0"/>
                                          </p:stCondLst>
                                        </p:cTn>
                                        <p:tgtEl>
                                          <p:spTgt spid="5129"/>
                                        </p:tgtEl>
                                        <p:attrNameLst>
                                          <p:attrName>style.visibility</p:attrName>
                                        </p:attrNameLst>
                                      </p:cBhvr>
                                      <p:to>
                                        <p:strVal val="visible"/>
                                      </p:to>
                                    </p:set>
                                    <p:anim calcmode="lin" valueType="num">
                                      <p:cBhvr>
                                        <p:cTn id="30" dur="1000" fill="hold"/>
                                        <p:tgtEl>
                                          <p:spTgt spid="5129"/>
                                        </p:tgtEl>
                                        <p:attrNameLst>
                                          <p:attrName>ppt_w</p:attrName>
                                        </p:attrNameLst>
                                      </p:cBhvr>
                                      <p:tavLst>
                                        <p:tav tm="0">
                                          <p:val>
                                            <p:fltVal val="0"/>
                                          </p:val>
                                        </p:tav>
                                        <p:tav tm="100000">
                                          <p:val>
                                            <p:strVal val="#ppt_w"/>
                                          </p:val>
                                        </p:tav>
                                      </p:tavLst>
                                    </p:anim>
                                    <p:anim calcmode="lin" valueType="num">
                                      <p:cBhvr>
                                        <p:cTn id="31" dur="1000" fill="hold"/>
                                        <p:tgtEl>
                                          <p:spTgt spid="5129"/>
                                        </p:tgtEl>
                                        <p:attrNameLst>
                                          <p:attrName>ppt_h</p:attrName>
                                        </p:attrNameLst>
                                      </p:cBhvr>
                                      <p:tavLst>
                                        <p:tav tm="0">
                                          <p:val>
                                            <p:fltVal val="0"/>
                                          </p:val>
                                        </p:tav>
                                        <p:tav tm="100000">
                                          <p:val>
                                            <p:strVal val="#ppt_h"/>
                                          </p:val>
                                        </p:tav>
                                      </p:tavLst>
                                    </p:anim>
                                    <p:anim calcmode="lin" valueType="num">
                                      <p:cBhvr>
                                        <p:cTn id="32" dur="1000" fill="hold"/>
                                        <p:tgtEl>
                                          <p:spTgt spid="5129"/>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5129"/>
                                        </p:tgtEl>
                                        <p:attrNameLst>
                                          <p:attrName>ppt_y</p:attrName>
                                        </p:attrNameLst>
                                      </p:cBhvr>
                                      <p:tavLst>
                                        <p:tav tm="0" fmla="#ppt_y+(sin(-2*pi*(1-$))*-#ppt_x+cos(-2*pi*(1-$))*(1-#ppt_y))*(1-$)">
                                          <p:val>
                                            <p:fltVal val="0"/>
                                          </p:val>
                                        </p:tav>
                                        <p:tav tm="100000">
                                          <p:val>
                                            <p:fltVal val="1"/>
                                          </p:val>
                                        </p:tav>
                                      </p:tavLst>
                                    </p:anim>
                                  </p:childTnLst>
                                </p:cTn>
                              </p:par>
                            </p:childTnLst>
                          </p:cTn>
                        </p:par>
                        <p:par>
                          <p:cTn id="34" fill="hold" nodeType="afterGroup">
                            <p:stCondLst>
                              <p:cond delay="2500"/>
                            </p:stCondLst>
                            <p:childTnLst>
                              <p:par>
                                <p:cTn id="35" presetID="15" presetClass="entr" presetSubtype="0" fill="hold" grpId="0" nodeType="afterEffect">
                                  <p:stCondLst>
                                    <p:cond delay="0"/>
                                  </p:stCondLst>
                                  <p:childTnLst>
                                    <p:set>
                                      <p:cBhvr>
                                        <p:cTn id="36" dur="1" fill="hold">
                                          <p:stCondLst>
                                            <p:cond delay="0"/>
                                          </p:stCondLst>
                                        </p:cTn>
                                        <p:tgtEl>
                                          <p:spTgt spid="5130"/>
                                        </p:tgtEl>
                                        <p:attrNameLst>
                                          <p:attrName>style.visibility</p:attrName>
                                        </p:attrNameLst>
                                      </p:cBhvr>
                                      <p:to>
                                        <p:strVal val="visible"/>
                                      </p:to>
                                    </p:set>
                                    <p:anim calcmode="lin" valueType="num">
                                      <p:cBhvr>
                                        <p:cTn id="37" dur="1000" fill="hold"/>
                                        <p:tgtEl>
                                          <p:spTgt spid="5130"/>
                                        </p:tgtEl>
                                        <p:attrNameLst>
                                          <p:attrName>ppt_w</p:attrName>
                                        </p:attrNameLst>
                                      </p:cBhvr>
                                      <p:tavLst>
                                        <p:tav tm="0">
                                          <p:val>
                                            <p:fltVal val="0"/>
                                          </p:val>
                                        </p:tav>
                                        <p:tav tm="100000">
                                          <p:val>
                                            <p:strVal val="#ppt_w"/>
                                          </p:val>
                                        </p:tav>
                                      </p:tavLst>
                                    </p:anim>
                                    <p:anim calcmode="lin" valueType="num">
                                      <p:cBhvr>
                                        <p:cTn id="38" dur="1000" fill="hold"/>
                                        <p:tgtEl>
                                          <p:spTgt spid="5130"/>
                                        </p:tgtEl>
                                        <p:attrNameLst>
                                          <p:attrName>ppt_h</p:attrName>
                                        </p:attrNameLst>
                                      </p:cBhvr>
                                      <p:tavLst>
                                        <p:tav tm="0">
                                          <p:val>
                                            <p:fltVal val="0"/>
                                          </p:val>
                                        </p:tav>
                                        <p:tav tm="100000">
                                          <p:val>
                                            <p:strVal val="#ppt_h"/>
                                          </p:val>
                                        </p:tav>
                                      </p:tavLst>
                                    </p:anim>
                                    <p:anim calcmode="lin" valueType="num">
                                      <p:cBhvr>
                                        <p:cTn id="39" dur="1000" fill="hold"/>
                                        <p:tgtEl>
                                          <p:spTgt spid="5130"/>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130"/>
                                        </p:tgtEl>
                                        <p:attrNameLst>
                                          <p:attrName>ppt_y</p:attrName>
                                        </p:attrNameLst>
                                      </p:cBhvr>
                                      <p:tavLst>
                                        <p:tav tm="0" fmla="#ppt_y+(sin(-2*pi*(1-$))*-#ppt_x+cos(-2*pi*(1-$))*(1-#ppt_y))*(1-$)">
                                          <p:val>
                                            <p:fltVal val="0"/>
                                          </p:val>
                                        </p:tav>
                                        <p:tav tm="100000">
                                          <p:val>
                                            <p:fltVal val="1"/>
                                          </p:val>
                                        </p:tav>
                                      </p:tavLst>
                                    </p:anim>
                                  </p:childTnLst>
                                </p:cTn>
                              </p:par>
                            </p:childTnLst>
                          </p:cTn>
                        </p:par>
                        <p:par>
                          <p:cTn id="41" fill="hold" nodeType="afterGroup">
                            <p:stCondLst>
                              <p:cond delay="3500"/>
                            </p:stCondLst>
                            <p:childTnLst>
                              <p:par>
                                <p:cTn id="42" presetID="15" presetClass="entr" presetSubtype="0" fill="hold" grpId="0" nodeType="afterEffect">
                                  <p:stCondLst>
                                    <p:cond delay="0"/>
                                  </p:stCondLst>
                                  <p:childTnLst>
                                    <p:set>
                                      <p:cBhvr>
                                        <p:cTn id="43" dur="1" fill="hold">
                                          <p:stCondLst>
                                            <p:cond delay="0"/>
                                          </p:stCondLst>
                                        </p:cTn>
                                        <p:tgtEl>
                                          <p:spTgt spid="5131"/>
                                        </p:tgtEl>
                                        <p:attrNameLst>
                                          <p:attrName>style.visibility</p:attrName>
                                        </p:attrNameLst>
                                      </p:cBhvr>
                                      <p:to>
                                        <p:strVal val="visible"/>
                                      </p:to>
                                    </p:set>
                                    <p:anim calcmode="lin" valueType="num">
                                      <p:cBhvr>
                                        <p:cTn id="44" dur="1000" fill="hold"/>
                                        <p:tgtEl>
                                          <p:spTgt spid="5131"/>
                                        </p:tgtEl>
                                        <p:attrNameLst>
                                          <p:attrName>ppt_w</p:attrName>
                                        </p:attrNameLst>
                                      </p:cBhvr>
                                      <p:tavLst>
                                        <p:tav tm="0">
                                          <p:val>
                                            <p:fltVal val="0"/>
                                          </p:val>
                                        </p:tav>
                                        <p:tav tm="100000">
                                          <p:val>
                                            <p:strVal val="#ppt_w"/>
                                          </p:val>
                                        </p:tav>
                                      </p:tavLst>
                                    </p:anim>
                                    <p:anim calcmode="lin" valueType="num">
                                      <p:cBhvr>
                                        <p:cTn id="45" dur="1000" fill="hold"/>
                                        <p:tgtEl>
                                          <p:spTgt spid="5131"/>
                                        </p:tgtEl>
                                        <p:attrNameLst>
                                          <p:attrName>ppt_h</p:attrName>
                                        </p:attrNameLst>
                                      </p:cBhvr>
                                      <p:tavLst>
                                        <p:tav tm="0">
                                          <p:val>
                                            <p:fltVal val="0"/>
                                          </p:val>
                                        </p:tav>
                                        <p:tav tm="100000">
                                          <p:val>
                                            <p:strVal val="#ppt_h"/>
                                          </p:val>
                                        </p:tav>
                                      </p:tavLst>
                                    </p:anim>
                                    <p:anim calcmode="lin" valueType="num">
                                      <p:cBhvr>
                                        <p:cTn id="46" dur="1000" fill="hold"/>
                                        <p:tgtEl>
                                          <p:spTgt spid="5131"/>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5131"/>
                                        </p:tgtEl>
                                        <p:attrNameLst>
                                          <p:attrName>ppt_y</p:attrName>
                                        </p:attrNameLst>
                                      </p:cBhvr>
                                      <p:tavLst>
                                        <p:tav tm="0" fmla="#ppt_y+(sin(-2*pi*(1-$))*-#ppt_x+cos(-2*pi*(1-$))*(1-#ppt_y))*(1-$)">
                                          <p:val>
                                            <p:fltVal val="0"/>
                                          </p:val>
                                        </p:tav>
                                        <p:tav tm="100000">
                                          <p:val>
                                            <p:fltVal val="1"/>
                                          </p:val>
                                        </p:tav>
                                      </p:tavLst>
                                    </p:anim>
                                  </p:childTnLst>
                                </p:cTn>
                              </p:par>
                            </p:childTnLst>
                          </p:cTn>
                        </p:par>
                        <p:par>
                          <p:cTn id="48" fill="hold" nodeType="afterGroup">
                            <p:stCondLst>
                              <p:cond delay="4500"/>
                            </p:stCondLst>
                            <p:childTnLst>
                              <p:par>
                                <p:cTn id="49" presetID="15" presetClass="entr" presetSubtype="0" fill="hold" grpId="0" nodeType="afterEffect">
                                  <p:stCondLst>
                                    <p:cond delay="0"/>
                                  </p:stCondLst>
                                  <p:childTnLst>
                                    <p:set>
                                      <p:cBhvr>
                                        <p:cTn id="50" dur="1" fill="hold">
                                          <p:stCondLst>
                                            <p:cond delay="0"/>
                                          </p:stCondLst>
                                        </p:cTn>
                                        <p:tgtEl>
                                          <p:spTgt spid="5132"/>
                                        </p:tgtEl>
                                        <p:attrNameLst>
                                          <p:attrName>style.visibility</p:attrName>
                                        </p:attrNameLst>
                                      </p:cBhvr>
                                      <p:to>
                                        <p:strVal val="visible"/>
                                      </p:to>
                                    </p:set>
                                    <p:anim calcmode="lin" valueType="num">
                                      <p:cBhvr>
                                        <p:cTn id="51" dur="1000" fill="hold"/>
                                        <p:tgtEl>
                                          <p:spTgt spid="5132"/>
                                        </p:tgtEl>
                                        <p:attrNameLst>
                                          <p:attrName>ppt_w</p:attrName>
                                        </p:attrNameLst>
                                      </p:cBhvr>
                                      <p:tavLst>
                                        <p:tav tm="0">
                                          <p:val>
                                            <p:fltVal val="0"/>
                                          </p:val>
                                        </p:tav>
                                        <p:tav tm="100000">
                                          <p:val>
                                            <p:strVal val="#ppt_w"/>
                                          </p:val>
                                        </p:tav>
                                      </p:tavLst>
                                    </p:anim>
                                    <p:anim calcmode="lin" valueType="num">
                                      <p:cBhvr>
                                        <p:cTn id="52" dur="1000" fill="hold"/>
                                        <p:tgtEl>
                                          <p:spTgt spid="5132"/>
                                        </p:tgtEl>
                                        <p:attrNameLst>
                                          <p:attrName>ppt_h</p:attrName>
                                        </p:attrNameLst>
                                      </p:cBhvr>
                                      <p:tavLst>
                                        <p:tav tm="0">
                                          <p:val>
                                            <p:fltVal val="0"/>
                                          </p:val>
                                        </p:tav>
                                        <p:tav tm="100000">
                                          <p:val>
                                            <p:strVal val="#ppt_h"/>
                                          </p:val>
                                        </p:tav>
                                      </p:tavLst>
                                    </p:anim>
                                    <p:anim calcmode="lin" valueType="num">
                                      <p:cBhvr>
                                        <p:cTn id="53" dur="1000" fill="hold"/>
                                        <p:tgtEl>
                                          <p:spTgt spid="5132"/>
                                        </p:tgtEl>
                                        <p:attrNameLst>
                                          <p:attrName>ppt_x</p:attrName>
                                        </p:attrNameLst>
                                      </p:cBhvr>
                                      <p:tavLst>
                                        <p:tav tm="0" fmla="#ppt_x+(cos(-2*pi*(1-$))*-#ppt_x-sin(-2*pi*(1-$))*(1-#ppt_y))*(1-$)">
                                          <p:val>
                                            <p:fltVal val="0"/>
                                          </p:val>
                                        </p:tav>
                                        <p:tav tm="100000">
                                          <p:val>
                                            <p:fltVal val="1"/>
                                          </p:val>
                                        </p:tav>
                                      </p:tavLst>
                                    </p:anim>
                                    <p:anim calcmode="lin" valueType="num">
                                      <p:cBhvr>
                                        <p:cTn id="54" dur="1000" fill="hold"/>
                                        <p:tgtEl>
                                          <p:spTgt spid="5132"/>
                                        </p:tgtEl>
                                        <p:attrNameLst>
                                          <p:attrName>ppt_y</p:attrName>
                                        </p:attrNameLst>
                                      </p:cBhvr>
                                      <p:tavLst>
                                        <p:tav tm="0" fmla="#ppt_y+(sin(-2*pi*(1-$))*-#ppt_x+cos(-2*pi*(1-$))*(1-#ppt_y))*(1-$)">
                                          <p:val>
                                            <p:fltVal val="0"/>
                                          </p:val>
                                        </p:tav>
                                        <p:tav tm="100000">
                                          <p:val>
                                            <p:fltVal val="1"/>
                                          </p:val>
                                        </p:tav>
                                      </p:tavLst>
                                    </p:anim>
                                  </p:childTnLst>
                                </p:cTn>
                              </p:par>
                            </p:childTnLst>
                          </p:cTn>
                        </p:par>
                        <p:par>
                          <p:cTn id="55" fill="hold" nodeType="afterGroup">
                            <p:stCondLst>
                              <p:cond delay="5500"/>
                            </p:stCondLst>
                            <p:childTnLst>
                              <p:par>
                                <p:cTn id="56" presetID="15" presetClass="entr" presetSubtype="0" fill="hold" grpId="0" nodeType="afterEffect">
                                  <p:stCondLst>
                                    <p:cond delay="0"/>
                                  </p:stCondLst>
                                  <p:childTnLst>
                                    <p:set>
                                      <p:cBhvr>
                                        <p:cTn id="57" dur="1" fill="hold">
                                          <p:stCondLst>
                                            <p:cond delay="0"/>
                                          </p:stCondLst>
                                        </p:cTn>
                                        <p:tgtEl>
                                          <p:spTgt spid="5133"/>
                                        </p:tgtEl>
                                        <p:attrNameLst>
                                          <p:attrName>style.visibility</p:attrName>
                                        </p:attrNameLst>
                                      </p:cBhvr>
                                      <p:to>
                                        <p:strVal val="visible"/>
                                      </p:to>
                                    </p:set>
                                    <p:anim calcmode="lin" valueType="num">
                                      <p:cBhvr>
                                        <p:cTn id="58" dur="1000" fill="hold"/>
                                        <p:tgtEl>
                                          <p:spTgt spid="5133"/>
                                        </p:tgtEl>
                                        <p:attrNameLst>
                                          <p:attrName>ppt_w</p:attrName>
                                        </p:attrNameLst>
                                      </p:cBhvr>
                                      <p:tavLst>
                                        <p:tav tm="0">
                                          <p:val>
                                            <p:fltVal val="0"/>
                                          </p:val>
                                        </p:tav>
                                        <p:tav tm="100000">
                                          <p:val>
                                            <p:strVal val="#ppt_w"/>
                                          </p:val>
                                        </p:tav>
                                      </p:tavLst>
                                    </p:anim>
                                    <p:anim calcmode="lin" valueType="num">
                                      <p:cBhvr>
                                        <p:cTn id="59" dur="1000" fill="hold"/>
                                        <p:tgtEl>
                                          <p:spTgt spid="5133"/>
                                        </p:tgtEl>
                                        <p:attrNameLst>
                                          <p:attrName>ppt_h</p:attrName>
                                        </p:attrNameLst>
                                      </p:cBhvr>
                                      <p:tavLst>
                                        <p:tav tm="0">
                                          <p:val>
                                            <p:fltVal val="0"/>
                                          </p:val>
                                        </p:tav>
                                        <p:tav tm="100000">
                                          <p:val>
                                            <p:strVal val="#ppt_h"/>
                                          </p:val>
                                        </p:tav>
                                      </p:tavLst>
                                    </p:anim>
                                    <p:anim calcmode="lin" valueType="num">
                                      <p:cBhvr>
                                        <p:cTn id="60" dur="1000" fill="hold"/>
                                        <p:tgtEl>
                                          <p:spTgt spid="5133"/>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5133"/>
                                        </p:tgtEl>
                                        <p:attrNameLst>
                                          <p:attrName>ppt_y</p:attrName>
                                        </p:attrNameLst>
                                      </p:cBhvr>
                                      <p:tavLst>
                                        <p:tav tm="0" fmla="#ppt_y+(sin(-2*pi*(1-$))*-#ppt_x+cos(-2*pi*(1-$))*(1-#ppt_y))*(1-$)">
                                          <p:val>
                                            <p:fltVal val="0"/>
                                          </p:val>
                                        </p:tav>
                                        <p:tav tm="100000">
                                          <p:val>
                                            <p:fltVal val="1"/>
                                          </p:val>
                                        </p:tav>
                                      </p:tavLst>
                                    </p:anim>
                                  </p:childTnLst>
                                </p:cTn>
                              </p:par>
                            </p:childTnLst>
                          </p:cTn>
                        </p:par>
                        <p:par>
                          <p:cTn id="62" fill="hold" nodeType="afterGroup">
                            <p:stCondLst>
                              <p:cond delay="6500"/>
                            </p:stCondLst>
                            <p:childTnLst>
                              <p:par>
                                <p:cTn id="63" presetID="15" presetClass="entr" presetSubtype="0" fill="hold" grpId="0" nodeType="afterEffect">
                                  <p:stCondLst>
                                    <p:cond delay="0"/>
                                  </p:stCondLst>
                                  <p:childTnLst>
                                    <p:set>
                                      <p:cBhvr>
                                        <p:cTn id="64" dur="1" fill="hold">
                                          <p:stCondLst>
                                            <p:cond delay="0"/>
                                          </p:stCondLst>
                                        </p:cTn>
                                        <p:tgtEl>
                                          <p:spTgt spid="5134"/>
                                        </p:tgtEl>
                                        <p:attrNameLst>
                                          <p:attrName>style.visibility</p:attrName>
                                        </p:attrNameLst>
                                      </p:cBhvr>
                                      <p:to>
                                        <p:strVal val="visible"/>
                                      </p:to>
                                    </p:set>
                                    <p:anim calcmode="lin" valueType="num">
                                      <p:cBhvr>
                                        <p:cTn id="65" dur="1000" fill="hold"/>
                                        <p:tgtEl>
                                          <p:spTgt spid="5134"/>
                                        </p:tgtEl>
                                        <p:attrNameLst>
                                          <p:attrName>ppt_w</p:attrName>
                                        </p:attrNameLst>
                                      </p:cBhvr>
                                      <p:tavLst>
                                        <p:tav tm="0">
                                          <p:val>
                                            <p:fltVal val="0"/>
                                          </p:val>
                                        </p:tav>
                                        <p:tav tm="100000">
                                          <p:val>
                                            <p:strVal val="#ppt_w"/>
                                          </p:val>
                                        </p:tav>
                                      </p:tavLst>
                                    </p:anim>
                                    <p:anim calcmode="lin" valueType="num">
                                      <p:cBhvr>
                                        <p:cTn id="66" dur="1000" fill="hold"/>
                                        <p:tgtEl>
                                          <p:spTgt spid="5134"/>
                                        </p:tgtEl>
                                        <p:attrNameLst>
                                          <p:attrName>ppt_h</p:attrName>
                                        </p:attrNameLst>
                                      </p:cBhvr>
                                      <p:tavLst>
                                        <p:tav tm="0">
                                          <p:val>
                                            <p:fltVal val="0"/>
                                          </p:val>
                                        </p:tav>
                                        <p:tav tm="100000">
                                          <p:val>
                                            <p:strVal val="#ppt_h"/>
                                          </p:val>
                                        </p:tav>
                                      </p:tavLst>
                                    </p:anim>
                                    <p:anim calcmode="lin" valueType="num">
                                      <p:cBhvr>
                                        <p:cTn id="67" dur="1000" fill="hold"/>
                                        <p:tgtEl>
                                          <p:spTgt spid="5134"/>
                                        </p:tgtEl>
                                        <p:attrNameLst>
                                          <p:attrName>ppt_x</p:attrName>
                                        </p:attrNameLst>
                                      </p:cBhvr>
                                      <p:tavLst>
                                        <p:tav tm="0" fmla="#ppt_x+(cos(-2*pi*(1-$))*-#ppt_x-sin(-2*pi*(1-$))*(1-#ppt_y))*(1-$)">
                                          <p:val>
                                            <p:fltVal val="0"/>
                                          </p:val>
                                        </p:tav>
                                        <p:tav tm="100000">
                                          <p:val>
                                            <p:fltVal val="1"/>
                                          </p:val>
                                        </p:tav>
                                      </p:tavLst>
                                    </p:anim>
                                    <p:anim calcmode="lin" valueType="num">
                                      <p:cBhvr>
                                        <p:cTn id="68" dur="1000" fill="hold"/>
                                        <p:tgtEl>
                                          <p:spTgt spid="5134"/>
                                        </p:tgtEl>
                                        <p:attrNameLst>
                                          <p:attrName>ppt_y</p:attrName>
                                        </p:attrNameLst>
                                      </p:cBhvr>
                                      <p:tavLst>
                                        <p:tav tm="0" fmla="#ppt_y+(sin(-2*pi*(1-$))*-#ppt_x+cos(-2*pi*(1-$))*(1-#ppt_y))*(1-$)">
                                          <p:val>
                                            <p:fltVal val="0"/>
                                          </p:val>
                                        </p:tav>
                                        <p:tav tm="100000">
                                          <p:val>
                                            <p:fltVal val="1"/>
                                          </p:val>
                                        </p:tav>
                                      </p:tavLst>
                                    </p:anim>
                                  </p:childTnLst>
                                </p:cTn>
                              </p:par>
                            </p:childTnLst>
                          </p:cTn>
                        </p:par>
                        <p:par>
                          <p:cTn id="69" fill="hold" nodeType="afterGroup">
                            <p:stCondLst>
                              <p:cond delay="7500"/>
                            </p:stCondLst>
                            <p:childTnLst>
                              <p:par>
                                <p:cTn id="70" presetID="15" presetClass="entr" presetSubtype="0" fill="hold" grpId="0" nodeType="afterEffect">
                                  <p:stCondLst>
                                    <p:cond delay="0"/>
                                  </p:stCondLst>
                                  <p:childTnLst>
                                    <p:set>
                                      <p:cBhvr>
                                        <p:cTn id="71" dur="1" fill="hold">
                                          <p:stCondLst>
                                            <p:cond delay="0"/>
                                          </p:stCondLst>
                                        </p:cTn>
                                        <p:tgtEl>
                                          <p:spTgt spid="5135"/>
                                        </p:tgtEl>
                                        <p:attrNameLst>
                                          <p:attrName>style.visibility</p:attrName>
                                        </p:attrNameLst>
                                      </p:cBhvr>
                                      <p:to>
                                        <p:strVal val="visible"/>
                                      </p:to>
                                    </p:set>
                                    <p:anim calcmode="lin" valueType="num">
                                      <p:cBhvr>
                                        <p:cTn id="72" dur="1000" fill="hold"/>
                                        <p:tgtEl>
                                          <p:spTgt spid="5135"/>
                                        </p:tgtEl>
                                        <p:attrNameLst>
                                          <p:attrName>ppt_w</p:attrName>
                                        </p:attrNameLst>
                                      </p:cBhvr>
                                      <p:tavLst>
                                        <p:tav tm="0">
                                          <p:val>
                                            <p:fltVal val="0"/>
                                          </p:val>
                                        </p:tav>
                                        <p:tav tm="100000">
                                          <p:val>
                                            <p:strVal val="#ppt_w"/>
                                          </p:val>
                                        </p:tav>
                                      </p:tavLst>
                                    </p:anim>
                                    <p:anim calcmode="lin" valueType="num">
                                      <p:cBhvr>
                                        <p:cTn id="73" dur="1000" fill="hold"/>
                                        <p:tgtEl>
                                          <p:spTgt spid="5135"/>
                                        </p:tgtEl>
                                        <p:attrNameLst>
                                          <p:attrName>ppt_h</p:attrName>
                                        </p:attrNameLst>
                                      </p:cBhvr>
                                      <p:tavLst>
                                        <p:tav tm="0">
                                          <p:val>
                                            <p:fltVal val="0"/>
                                          </p:val>
                                        </p:tav>
                                        <p:tav tm="100000">
                                          <p:val>
                                            <p:strVal val="#ppt_h"/>
                                          </p:val>
                                        </p:tav>
                                      </p:tavLst>
                                    </p:anim>
                                    <p:anim calcmode="lin" valueType="num">
                                      <p:cBhvr>
                                        <p:cTn id="74" dur="1000" fill="hold"/>
                                        <p:tgtEl>
                                          <p:spTgt spid="5135"/>
                                        </p:tgtEl>
                                        <p:attrNameLst>
                                          <p:attrName>ppt_x</p:attrName>
                                        </p:attrNameLst>
                                      </p:cBhvr>
                                      <p:tavLst>
                                        <p:tav tm="0" fmla="#ppt_x+(cos(-2*pi*(1-$))*-#ppt_x-sin(-2*pi*(1-$))*(1-#ppt_y))*(1-$)">
                                          <p:val>
                                            <p:fltVal val="0"/>
                                          </p:val>
                                        </p:tav>
                                        <p:tav tm="100000">
                                          <p:val>
                                            <p:fltVal val="1"/>
                                          </p:val>
                                        </p:tav>
                                      </p:tavLst>
                                    </p:anim>
                                    <p:anim calcmode="lin" valueType="num">
                                      <p:cBhvr>
                                        <p:cTn id="75" dur="1000" fill="hold"/>
                                        <p:tgtEl>
                                          <p:spTgt spid="513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17" presetClass="entr" presetSubtype="10" fill="hold" grpId="0" nodeType="clickEffect">
                                  <p:stCondLst>
                                    <p:cond delay="0"/>
                                  </p:stCondLst>
                                  <p:childTnLst>
                                    <p:set>
                                      <p:cBhvr>
                                        <p:cTn id="79" dur="1" fill="hold">
                                          <p:stCondLst>
                                            <p:cond delay="0"/>
                                          </p:stCondLst>
                                        </p:cTn>
                                        <p:tgtEl>
                                          <p:spTgt spid="5128"/>
                                        </p:tgtEl>
                                        <p:attrNameLst>
                                          <p:attrName>style.visibility</p:attrName>
                                        </p:attrNameLst>
                                      </p:cBhvr>
                                      <p:to>
                                        <p:strVal val="visible"/>
                                      </p:to>
                                    </p:set>
                                    <p:anim calcmode="lin" valueType="num">
                                      <p:cBhvr>
                                        <p:cTn id="80" dur="500" fill="hold"/>
                                        <p:tgtEl>
                                          <p:spTgt spid="5128"/>
                                        </p:tgtEl>
                                        <p:attrNameLst>
                                          <p:attrName>ppt_w</p:attrName>
                                        </p:attrNameLst>
                                      </p:cBhvr>
                                      <p:tavLst>
                                        <p:tav tm="0">
                                          <p:val>
                                            <p:fltVal val="0"/>
                                          </p:val>
                                        </p:tav>
                                        <p:tav tm="100000">
                                          <p:val>
                                            <p:strVal val="#ppt_w"/>
                                          </p:val>
                                        </p:tav>
                                      </p:tavLst>
                                    </p:anim>
                                    <p:anim calcmode="lin" valueType="num">
                                      <p:cBhvr>
                                        <p:cTn id="81" dur="500" fill="hold"/>
                                        <p:tgtEl>
                                          <p:spTgt spid="512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autoUpdateAnimBg="0"/>
      <p:bldP spid="5125" grpId="0" autoUpdateAnimBg="0"/>
      <p:bldP spid="5127" grpId="0" autoUpdateAnimBg="0"/>
      <p:bldP spid="5128" grpId="0" autoUpdateAnimBg="0"/>
      <p:bldP spid="5129" grpId="0" autoUpdateAnimBg="0"/>
      <p:bldP spid="5130" grpId="0" autoUpdateAnimBg="0"/>
      <p:bldP spid="5131" grpId="0" autoUpdateAnimBg="0"/>
      <p:bldP spid="5132" grpId="0" autoUpdateAnimBg="0"/>
      <p:bldP spid="5133" grpId="0" autoUpdateAnimBg="0"/>
      <p:bldP spid="5134" grpId="0" autoUpdateAnimBg="0"/>
      <p:bldP spid="513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15" name="Text Box 27"/>
          <p:cNvSpPr txBox="1">
            <a:spLocks noChangeArrowheads="1"/>
          </p:cNvSpPr>
          <p:nvPr/>
        </p:nvSpPr>
        <p:spPr bwMode="auto">
          <a:xfrm>
            <a:off x="7667625" y="4508500"/>
            <a:ext cx="5032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FF0000"/>
                </a:solidFill>
              </a:rPr>
              <a:t>?</a:t>
            </a:r>
            <a:r>
              <a:rPr lang="en-AU" altLang="el-GR" sz="2400" smtClean="0">
                <a:solidFill>
                  <a:srgbClr val="000000"/>
                </a:solidFill>
              </a:rPr>
              <a:t> </a:t>
            </a:r>
            <a:r>
              <a:rPr lang="en-AU" altLang="el-GR" sz="2400" b="1" smtClean="0">
                <a:solidFill>
                  <a:srgbClr val="FF0000"/>
                </a:solidFill>
                <a:sym typeface="Symbol" panose="05050102010706020507" pitchFamily="18" charset="2"/>
              </a:rPr>
              <a:t></a:t>
            </a:r>
          </a:p>
        </p:txBody>
      </p:sp>
      <p:sp>
        <p:nvSpPr>
          <p:cNvPr id="12293" name="Line 5"/>
          <p:cNvSpPr>
            <a:spLocks noChangeShapeType="1"/>
          </p:cNvSpPr>
          <p:nvPr/>
        </p:nvSpPr>
        <p:spPr bwMode="auto">
          <a:xfrm>
            <a:off x="2268538" y="0"/>
            <a:ext cx="0" cy="5805488"/>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294" name="Line 6"/>
          <p:cNvSpPr>
            <a:spLocks noChangeShapeType="1"/>
          </p:cNvSpPr>
          <p:nvPr/>
        </p:nvSpPr>
        <p:spPr bwMode="auto">
          <a:xfrm>
            <a:off x="6516688" y="0"/>
            <a:ext cx="0" cy="5805488"/>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295" name="Line 7"/>
          <p:cNvSpPr>
            <a:spLocks noChangeShapeType="1"/>
          </p:cNvSpPr>
          <p:nvPr/>
        </p:nvSpPr>
        <p:spPr bwMode="auto">
          <a:xfrm>
            <a:off x="0" y="981075"/>
            <a:ext cx="9144000" cy="0"/>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297" name="Text Box 9"/>
          <p:cNvSpPr txBox="1">
            <a:spLocks noChangeArrowheads="1"/>
          </p:cNvSpPr>
          <p:nvPr/>
        </p:nvSpPr>
        <p:spPr bwMode="auto">
          <a:xfrm>
            <a:off x="313531" y="-147815"/>
            <a:ext cx="2252663"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l-GR" altLang="el-GR" sz="2200" b="1" dirty="0" smtClean="0">
                <a:solidFill>
                  <a:srgbClr val="002060"/>
                </a:solidFill>
              </a:rPr>
              <a:t>Αριθμός στοιχείων  συνόλου</a:t>
            </a:r>
            <a:endParaRPr lang="en-AU" altLang="el-GR" sz="2200" b="1" dirty="0" smtClean="0">
              <a:solidFill>
                <a:srgbClr val="002060"/>
              </a:solidFill>
            </a:endParaRPr>
          </a:p>
        </p:txBody>
      </p:sp>
      <p:sp>
        <p:nvSpPr>
          <p:cNvPr id="12298" name="Text Box 10"/>
          <p:cNvSpPr txBox="1">
            <a:spLocks noChangeArrowheads="1"/>
          </p:cNvSpPr>
          <p:nvPr/>
        </p:nvSpPr>
        <p:spPr bwMode="auto">
          <a:xfrm>
            <a:off x="2742090" y="176214"/>
            <a:ext cx="309562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l-GR" altLang="el-GR" sz="2800" b="1" dirty="0" smtClean="0">
                <a:solidFill>
                  <a:srgbClr val="002060"/>
                </a:solidFill>
              </a:rPr>
              <a:t>Υποσύνολα</a:t>
            </a:r>
            <a:r>
              <a:rPr lang="el-GR" altLang="el-GR" sz="2400" b="1" dirty="0" smtClean="0">
                <a:solidFill>
                  <a:srgbClr val="000000"/>
                </a:solidFill>
              </a:rPr>
              <a:t> </a:t>
            </a:r>
            <a:endParaRPr lang="en-AU" altLang="el-GR" sz="2400" b="1" dirty="0" smtClean="0">
              <a:solidFill>
                <a:srgbClr val="000000"/>
              </a:solidFill>
            </a:endParaRPr>
          </a:p>
        </p:txBody>
      </p:sp>
      <p:sp>
        <p:nvSpPr>
          <p:cNvPr id="12299" name="Text Box 11"/>
          <p:cNvSpPr txBox="1">
            <a:spLocks noChangeArrowheads="1"/>
          </p:cNvSpPr>
          <p:nvPr/>
        </p:nvSpPr>
        <p:spPr bwMode="auto">
          <a:xfrm>
            <a:off x="6588125" y="0"/>
            <a:ext cx="25558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l-GR" altLang="el-GR" sz="2400" b="1" dirty="0" smtClean="0">
                <a:solidFill>
                  <a:srgbClr val="002060"/>
                </a:solidFill>
              </a:rPr>
              <a:t>Αριθμός υποσυνόλων</a:t>
            </a:r>
            <a:endParaRPr lang="en-AU" altLang="el-GR" sz="2400" b="1" dirty="0" smtClean="0">
              <a:solidFill>
                <a:srgbClr val="002060"/>
              </a:solidFill>
            </a:endParaRPr>
          </a:p>
        </p:txBody>
      </p:sp>
      <p:sp>
        <p:nvSpPr>
          <p:cNvPr id="12300" name="Text Box 12"/>
          <p:cNvSpPr txBox="1">
            <a:spLocks noChangeArrowheads="1"/>
          </p:cNvSpPr>
          <p:nvPr/>
        </p:nvSpPr>
        <p:spPr bwMode="auto">
          <a:xfrm>
            <a:off x="0" y="1125538"/>
            <a:ext cx="14398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b="1" dirty="0" smtClean="0">
                <a:solidFill>
                  <a:srgbClr val="FF0000"/>
                </a:solidFill>
              </a:rPr>
              <a:t> </a:t>
            </a:r>
            <a:r>
              <a:rPr lang="en-AU" altLang="el-GR" sz="2400" b="1" dirty="0" smtClean="0">
                <a:solidFill>
                  <a:srgbClr val="FF0000"/>
                </a:solidFill>
              </a:rPr>
              <a:t>1.   {A}</a:t>
            </a:r>
          </a:p>
        </p:txBody>
      </p:sp>
      <p:sp>
        <p:nvSpPr>
          <p:cNvPr id="12301" name="Text Box 13"/>
          <p:cNvSpPr txBox="1">
            <a:spLocks noChangeArrowheads="1"/>
          </p:cNvSpPr>
          <p:nvPr/>
        </p:nvSpPr>
        <p:spPr bwMode="auto">
          <a:xfrm>
            <a:off x="2484438" y="1125538"/>
            <a:ext cx="12239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dirty="0" smtClean="0">
                <a:solidFill>
                  <a:srgbClr val="FF0000"/>
                </a:solidFill>
              </a:rPr>
              <a:t>{A} </a:t>
            </a:r>
            <a:r>
              <a:rPr lang="el-GR" altLang="el-GR" sz="2400" b="1" dirty="0" smtClean="0">
                <a:solidFill>
                  <a:srgbClr val="FF0000"/>
                </a:solidFill>
              </a:rPr>
              <a:t> </a:t>
            </a:r>
            <a:r>
              <a:rPr lang="en-US" altLang="el-GR" sz="2400" b="1" dirty="0" smtClean="0">
                <a:solidFill>
                  <a:srgbClr val="FF0000"/>
                </a:solidFill>
                <a:sym typeface="Symbol" panose="05050102010706020507" pitchFamily="18" charset="2"/>
              </a:rPr>
              <a:t></a:t>
            </a:r>
            <a:r>
              <a:rPr lang="en-AU" altLang="el-GR" sz="2400" dirty="0" smtClean="0">
                <a:solidFill>
                  <a:srgbClr val="000000"/>
                </a:solidFill>
              </a:rPr>
              <a:t> </a:t>
            </a:r>
            <a:r>
              <a:rPr lang="en-AU" altLang="el-GR" sz="2400" b="1" dirty="0" smtClean="0">
                <a:solidFill>
                  <a:srgbClr val="FF0000"/>
                </a:solidFill>
                <a:sym typeface="Symbol" panose="05050102010706020507" pitchFamily="18" charset="2"/>
              </a:rPr>
              <a:t></a:t>
            </a:r>
          </a:p>
        </p:txBody>
      </p:sp>
      <p:sp>
        <p:nvSpPr>
          <p:cNvPr id="12302" name="Text Box 14"/>
          <p:cNvSpPr txBox="1">
            <a:spLocks noChangeArrowheads="1"/>
          </p:cNvSpPr>
          <p:nvPr/>
        </p:nvSpPr>
        <p:spPr bwMode="auto">
          <a:xfrm>
            <a:off x="7667625" y="1125538"/>
            <a:ext cx="5032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FF0000"/>
                </a:solidFill>
              </a:rPr>
              <a:t>2</a:t>
            </a:r>
            <a:r>
              <a:rPr lang="en-AU" altLang="el-GR" sz="2400" smtClean="0">
                <a:solidFill>
                  <a:srgbClr val="000000"/>
                </a:solidFill>
              </a:rPr>
              <a:t> </a:t>
            </a:r>
            <a:r>
              <a:rPr lang="en-AU" altLang="el-GR" sz="2400" b="1" smtClean="0">
                <a:solidFill>
                  <a:srgbClr val="FF0000"/>
                </a:solidFill>
                <a:sym typeface="Symbol" panose="05050102010706020507" pitchFamily="18" charset="2"/>
              </a:rPr>
              <a:t></a:t>
            </a:r>
          </a:p>
        </p:txBody>
      </p:sp>
      <p:sp>
        <p:nvSpPr>
          <p:cNvPr id="12303" name="Line 15"/>
          <p:cNvSpPr>
            <a:spLocks noChangeShapeType="1"/>
          </p:cNvSpPr>
          <p:nvPr/>
        </p:nvSpPr>
        <p:spPr bwMode="auto">
          <a:xfrm>
            <a:off x="0" y="1773238"/>
            <a:ext cx="9144000" cy="0"/>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304" name="Text Box 16"/>
          <p:cNvSpPr txBox="1">
            <a:spLocks noChangeArrowheads="1"/>
          </p:cNvSpPr>
          <p:nvPr/>
        </p:nvSpPr>
        <p:spPr bwMode="auto">
          <a:xfrm>
            <a:off x="0" y="1844675"/>
            <a:ext cx="172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b="1" dirty="0" smtClean="0">
                <a:solidFill>
                  <a:srgbClr val="FF0000"/>
                </a:solidFill>
              </a:rPr>
              <a:t> </a:t>
            </a:r>
            <a:r>
              <a:rPr lang="en-AU" altLang="el-GR" sz="2400" b="1" dirty="0" smtClean="0">
                <a:solidFill>
                  <a:srgbClr val="FF0000"/>
                </a:solidFill>
              </a:rPr>
              <a:t>2.   {A , B}</a:t>
            </a:r>
          </a:p>
        </p:txBody>
      </p:sp>
      <p:sp>
        <p:nvSpPr>
          <p:cNvPr id="12305" name="Text Box 17"/>
          <p:cNvSpPr txBox="1">
            <a:spLocks noChangeArrowheads="1"/>
          </p:cNvSpPr>
          <p:nvPr/>
        </p:nvSpPr>
        <p:spPr bwMode="auto">
          <a:xfrm>
            <a:off x="2484438" y="1916113"/>
            <a:ext cx="36004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FF0000"/>
                </a:solidFill>
              </a:rPr>
              <a:t>{A , B}   {A}   {B}   </a:t>
            </a:r>
            <a:r>
              <a:rPr lang="en-US" altLang="el-GR" sz="2400" b="1" smtClean="0">
                <a:solidFill>
                  <a:srgbClr val="FF0000"/>
                </a:solidFill>
                <a:sym typeface="Symbol" panose="05050102010706020507" pitchFamily="18" charset="2"/>
              </a:rPr>
              <a:t></a:t>
            </a:r>
            <a:r>
              <a:rPr lang="en-AU" altLang="el-GR" sz="2400" smtClean="0">
                <a:solidFill>
                  <a:srgbClr val="000000"/>
                </a:solidFill>
              </a:rPr>
              <a:t> </a:t>
            </a:r>
            <a:r>
              <a:rPr lang="en-AU" altLang="el-GR" sz="2400" b="1" smtClean="0">
                <a:solidFill>
                  <a:srgbClr val="FF0000"/>
                </a:solidFill>
                <a:sym typeface="Symbol" panose="05050102010706020507" pitchFamily="18" charset="2"/>
              </a:rPr>
              <a:t></a:t>
            </a:r>
          </a:p>
        </p:txBody>
      </p:sp>
      <p:sp>
        <p:nvSpPr>
          <p:cNvPr id="12306" name="Text Box 18"/>
          <p:cNvSpPr txBox="1">
            <a:spLocks noChangeArrowheads="1"/>
          </p:cNvSpPr>
          <p:nvPr/>
        </p:nvSpPr>
        <p:spPr bwMode="auto">
          <a:xfrm>
            <a:off x="7667625" y="1916113"/>
            <a:ext cx="5032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FF0000"/>
                </a:solidFill>
              </a:rPr>
              <a:t>4</a:t>
            </a:r>
            <a:r>
              <a:rPr lang="en-AU" altLang="el-GR" sz="2400" smtClean="0">
                <a:solidFill>
                  <a:srgbClr val="000000"/>
                </a:solidFill>
              </a:rPr>
              <a:t> </a:t>
            </a:r>
            <a:r>
              <a:rPr lang="en-AU" altLang="el-GR" sz="2400" b="1" smtClean="0">
                <a:solidFill>
                  <a:srgbClr val="FF0000"/>
                </a:solidFill>
                <a:sym typeface="Symbol" panose="05050102010706020507" pitchFamily="18" charset="2"/>
              </a:rPr>
              <a:t></a:t>
            </a:r>
          </a:p>
        </p:txBody>
      </p:sp>
      <p:sp>
        <p:nvSpPr>
          <p:cNvPr id="12307" name="Line 19"/>
          <p:cNvSpPr>
            <a:spLocks noChangeShapeType="1"/>
          </p:cNvSpPr>
          <p:nvPr/>
        </p:nvSpPr>
        <p:spPr bwMode="auto">
          <a:xfrm>
            <a:off x="0" y="2565400"/>
            <a:ext cx="9144000" cy="0"/>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308" name="Text Box 20"/>
          <p:cNvSpPr txBox="1">
            <a:spLocks noChangeArrowheads="1"/>
          </p:cNvSpPr>
          <p:nvPr/>
        </p:nvSpPr>
        <p:spPr bwMode="auto">
          <a:xfrm>
            <a:off x="0" y="2924175"/>
            <a:ext cx="219710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b="1" dirty="0" smtClean="0">
                <a:solidFill>
                  <a:srgbClr val="FF0000"/>
                </a:solidFill>
              </a:rPr>
              <a:t> </a:t>
            </a:r>
            <a:r>
              <a:rPr lang="en-AU" altLang="el-GR" sz="2400" b="1" dirty="0" smtClean="0">
                <a:solidFill>
                  <a:srgbClr val="FF0000"/>
                </a:solidFill>
              </a:rPr>
              <a:t>3.   {A , B , C}</a:t>
            </a:r>
          </a:p>
        </p:txBody>
      </p:sp>
      <p:sp>
        <p:nvSpPr>
          <p:cNvPr id="12309" name="Text Box 21"/>
          <p:cNvSpPr txBox="1">
            <a:spLocks noChangeArrowheads="1"/>
          </p:cNvSpPr>
          <p:nvPr/>
        </p:nvSpPr>
        <p:spPr bwMode="auto">
          <a:xfrm>
            <a:off x="2484438" y="2781300"/>
            <a:ext cx="3816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FF0000"/>
                </a:solidFill>
              </a:rPr>
              <a:t>{A , B , C}   {A , B}   {A , C}   {B , C}   {A}   {B}    {C}   </a:t>
            </a:r>
            <a:r>
              <a:rPr lang="en-US" altLang="el-GR" sz="2400" b="1" smtClean="0">
                <a:solidFill>
                  <a:srgbClr val="FF0000"/>
                </a:solidFill>
                <a:sym typeface="Symbol" panose="05050102010706020507" pitchFamily="18" charset="2"/>
              </a:rPr>
              <a:t></a:t>
            </a:r>
            <a:r>
              <a:rPr lang="en-AU" altLang="el-GR" sz="2400" b="1" smtClean="0">
                <a:solidFill>
                  <a:srgbClr val="FF0000"/>
                </a:solidFill>
                <a:sym typeface="Symbol" panose="05050102010706020507" pitchFamily="18" charset="2"/>
              </a:rPr>
              <a:t></a:t>
            </a:r>
          </a:p>
        </p:txBody>
      </p:sp>
      <p:sp>
        <p:nvSpPr>
          <p:cNvPr id="12310" name="Text Box 22"/>
          <p:cNvSpPr txBox="1">
            <a:spLocks noChangeArrowheads="1"/>
          </p:cNvSpPr>
          <p:nvPr/>
        </p:nvSpPr>
        <p:spPr bwMode="auto">
          <a:xfrm>
            <a:off x="7667625" y="2852738"/>
            <a:ext cx="5032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FF0000"/>
                </a:solidFill>
              </a:rPr>
              <a:t>8</a:t>
            </a:r>
            <a:r>
              <a:rPr lang="en-AU" altLang="el-GR" sz="2400" smtClean="0">
                <a:solidFill>
                  <a:srgbClr val="000000"/>
                </a:solidFill>
              </a:rPr>
              <a:t> </a:t>
            </a:r>
            <a:r>
              <a:rPr lang="en-AU" altLang="el-GR" sz="2400" b="1" smtClean="0">
                <a:solidFill>
                  <a:srgbClr val="FF0000"/>
                </a:solidFill>
                <a:sym typeface="Symbol" panose="05050102010706020507" pitchFamily="18" charset="2"/>
              </a:rPr>
              <a:t></a:t>
            </a:r>
          </a:p>
        </p:txBody>
      </p:sp>
      <p:sp>
        <p:nvSpPr>
          <p:cNvPr id="12311" name="Line 23"/>
          <p:cNvSpPr>
            <a:spLocks noChangeShapeType="1"/>
          </p:cNvSpPr>
          <p:nvPr/>
        </p:nvSpPr>
        <p:spPr bwMode="auto">
          <a:xfrm>
            <a:off x="0" y="3860800"/>
            <a:ext cx="9144000" cy="0"/>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312" name="Text Box 24"/>
          <p:cNvSpPr txBox="1">
            <a:spLocks noChangeArrowheads="1"/>
          </p:cNvSpPr>
          <p:nvPr/>
        </p:nvSpPr>
        <p:spPr bwMode="auto">
          <a:xfrm>
            <a:off x="0" y="4076700"/>
            <a:ext cx="24844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b="1" dirty="0" smtClean="0">
                <a:solidFill>
                  <a:srgbClr val="FF0000"/>
                </a:solidFill>
              </a:rPr>
              <a:t> </a:t>
            </a:r>
            <a:r>
              <a:rPr lang="en-AU" altLang="el-GR" sz="2400" b="1" dirty="0" smtClean="0">
                <a:solidFill>
                  <a:srgbClr val="FF0000"/>
                </a:solidFill>
              </a:rPr>
              <a:t>4. {A , B , C, D}</a:t>
            </a:r>
          </a:p>
        </p:txBody>
      </p:sp>
      <p:sp>
        <p:nvSpPr>
          <p:cNvPr id="12313" name="Text Box 25"/>
          <p:cNvSpPr txBox="1">
            <a:spLocks noChangeArrowheads="1"/>
          </p:cNvSpPr>
          <p:nvPr/>
        </p:nvSpPr>
        <p:spPr bwMode="auto">
          <a:xfrm>
            <a:off x="2484438" y="4076700"/>
            <a:ext cx="4103687" cy="144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200" b="1" dirty="0" smtClean="0">
                <a:solidFill>
                  <a:srgbClr val="FF0000"/>
                </a:solidFill>
              </a:rPr>
              <a:t>{A , B , C , D}   {A , B , C}   {A , B , D}   {A , C , D}   </a:t>
            </a:r>
            <a:br>
              <a:rPr lang="en-AU" altLang="el-GR" sz="2200" b="1" dirty="0" smtClean="0">
                <a:solidFill>
                  <a:srgbClr val="FF0000"/>
                </a:solidFill>
              </a:rPr>
            </a:br>
            <a:r>
              <a:rPr lang="en-AU" altLang="el-GR" sz="2200" b="1" dirty="0" smtClean="0">
                <a:solidFill>
                  <a:srgbClr val="FF0000"/>
                </a:solidFill>
              </a:rPr>
              <a:t>{B , C , D}   {A , B}   {A , C}   {A , D}   {A , B}  …… {D}   </a:t>
            </a:r>
            <a:r>
              <a:rPr lang="en-US" altLang="el-GR" sz="2200" b="1" dirty="0" smtClean="0">
                <a:solidFill>
                  <a:srgbClr val="FF0000"/>
                </a:solidFill>
                <a:sym typeface="Symbol" panose="05050102010706020507" pitchFamily="18" charset="2"/>
              </a:rPr>
              <a:t></a:t>
            </a:r>
            <a:endParaRPr lang="en-AU" altLang="el-GR" sz="2200" b="1" dirty="0" smtClean="0">
              <a:solidFill>
                <a:srgbClr val="FF0000"/>
              </a:solidFill>
              <a:sym typeface="Symbol" panose="05050102010706020507" pitchFamily="18" charset="2"/>
            </a:endParaRPr>
          </a:p>
        </p:txBody>
      </p:sp>
      <p:sp>
        <p:nvSpPr>
          <p:cNvPr id="12314" name="Text Box 26"/>
          <p:cNvSpPr txBox="1">
            <a:spLocks noChangeArrowheads="1"/>
          </p:cNvSpPr>
          <p:nvPr/>
        </p:nvSpPr>
        <p:spPr bwMode="auto">
          <a:xfrm>
            <a:off x="7596188" y="4581525"/>
            <a:ext cx="503237" cy="457200"/>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AU" altLang="el-GR" sz="2400" b="1" smtClean="0">
                <a:solidFill>
                  <a:srgbClr val="3333CC"/>
                </a:solidFill>
              </a:rPr>
              <a:t>16</a:t>
            </a:r>
            <a:endParaRPr lang="en-AU" altLang="el-GR" sz="2400" b="1" smtClean="0">
              <a:solidFill>
                <a:srgbClr val="FF0000"/>
              </a:solidFill>
              <a:sym typeface="Symbol" panose="05050102010706020507" pitchFamily="18" charset="2"/>
            </a:endParaRPr>
          </a:p>
        </p:txBody>
      </p:sp>
      <p:sp>
        <p:nvSpPr>
          <p:cNvPr id="12316" name="Line 28"/>
          <p:cNvSpPr>
            <a:spLocks noChangeShapeType="1"/>
          </p:cNvSpPr>
          <p:nvPr/>
        </p:nvSpPr>
        <p:spPr bwMode="auto">
          <a:xfrm>
            <a:off x="0" y="5805488"/>
            <a:ext cx="9144000" cy="0"/>
          </a:xfrm>
          <a:prstGeom prst="line">
            <a:avLst/>
          </a:prstGeom>
          <a:noFill/>
          <a:ln w="38100">
            <a:solidFill>
              <a:srgbClr val="99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12318" name="Text Box 30"/>
          <p:cNvSpPr txBox="1">
            <a:spLocks noChangeArrowheads="1"/>
          </p:cNvSpPr>
          <p:nvPr/>
        </p:nvSpPr>
        <p:spPr bwMode="auto">
          <a:xfrm>
            <a:off x="-223" y="6092825"/>
            <a:ext cx="9073008"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l-GR" altLang="el-GR" sz="2400" b="1" dirty="0" smtClean="0">
                <a:solidFill>
                  <a:srgbClr val="000000"/>
                </a:solidFill>
              </a:rPr>
              <a:t> Ο αριθμός των υποσυνόλων  ενός συνόλου με </a:t>
            </a:r>
            <a:r>
              <a:rPr lang="en-AU" altLang="el-GR" sz="2800" b="1" dirty="0" smtClean="0">
                <a:solidFill>
                  <a:srgbClr val="3333CC"/>
                </a:solidFill>
              </a:rPr>
              <a:t>n</a:t>
            </a:r>
            <a:r>
              <a:rPr lang="el-GR" altLang="el-GR" sz="2400" b="1" dirty="0" smtClean="0">
                <a:solidFill>
                  <a:srgbClr val="3333CC"/>
                </a:solidFill>
              </a:rPr>
              <a:t> στοιχεία είναι </a:t>
            </a:r>
            <a:r>
              <a:rPr lang="en-AU" altLang="el-GR" sz="2400" b="1" dirty="0" smtClean="0">
                <a:solidFill>
                  <a:srgbClr val="000000"/>
                </a:solidFill>
              </a:rPr>
              <a:t> is   ?</a:t>
            </a:r>
          </a:p>
        </p:txBody>
      </p:sp>
      <p:sp>
        <p:nvSpPr>
          <p:cNvPr id="12320" name="Text Box 32"/>
          <p:cNvSpPr txBox="1">
            <a:spLocks noChangeArrowheads="1"/>
          </p:cNvSpPr>
          <p:nvPr/>
        </p:nvSpPr>
        <p:spPr bwMode="auto">
          <a:xfrm>
            <a:off x="8207896" y="5973435"/>
            <a:ext cx="936104" cy="762000"/>
          </a:xfrm>
          <a:prstGeom prst="rect">
            <a:avLst/>
          </a:prstGeom>
          <a:solidFill>
            <a:srgbClr val="CCFF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0"/>
              </a:spcBef>
              <a:spcAft>
                <a:spcPct val="0"/>
              </a:spcAft>
            </a:pPr>
            <a:r>
              <a:rPr lang="en-AU" altLang="el-GR" sz="4400" b="1" dirty="0" smtClean="0">
                <a:solidFill>
                  <a:srgbClr val="3333CC"/>
                </a:solidFill>
              </a:rPr>
              <a:t>2</a:t>
            </a:r>
            <a:r>
              <a:rPr lang="en-AU" altLang="el-GR" sz="4400" b="1" baseline="30000" dirty="0" smtClean="0">
                <a:solidFill>
                  <a:srgbClr val="3333CC"/>
                </a:solidFill>
              </a:rPr>
              <a:t>n</a:t>
            </a:r>
            <a:endParaRPr lang="en-AU" altLang="el-GR" sz="4400" b="1" dirty="0" smtClean="0">
              <a:solidFill>
                <a:srgbClr val="3333CC"/>
              </a:solidFill>
            </a:endParaRPr>
          </a:p>
        </p:txBody>
      </p:sp>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39</a:t>
            </a:fld>
            <a:endParaRPr lang="en-US" altLang="el-GR">
              <a:solidFill>
                <a:srgbClr val="000000"/>
              </a:solidFill>
            </a:endParaRPr>
          </a:p>
        </p:txBody>
      </p:sp>
    </p:spTree>
    <p:extLst>
      <p:ext uri="{BB962C8B-B14F-4D97-AF65-F5344CB8AC3E}">
        <p14:creationId xmlns:p14="http://schemas.microsoft.com/office/powerpoint/2010/main" xmlns="" val="2792254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2300"/>
                                        </p:tgtEl>
                                        <p:attrNameLst>
                                          <p:attrName>style.visibility</p:attrName>
                                        </p:attrNameLst>
                                      </p:cBhvr>
                                      <p:to>
                                        <p:strVal val="visible"/>
                                      </p:to>
                                    </p:set>
                                    <p:animEffect transition="in" filter="checkerboard(across)">
                                      <p:cBhvr>
                                        <p:cTn id="7" dur="500"/>
                                        <p:tgtEl>
                                          <p:spTgt spid="12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2301"/>
                                        </p:tgtEl>
                                        <p:attrNameLst>
                                          <p:attrName>style.visibility</p:attrName>
                                        </p:attrNameLst>
                                      </p:cBhvr>
                                      <p:to>
                                        <p:strVal val="visible"/>
                                      </p:to>
                                    </p:set>
                                    <p:animEffect transition="in" filter="checkerboard(across)">
                                      <p:cBhvr>
                                        <p:cTn id="12" dur="500"/>
                                        <p:tgtEl>
                                          <p:spTgt spid="12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2302"/>
                                        </p:tgtEl>
                                        <p:attrNameLst>
                                          <p:attrName>style.visibility</p:attrName>
                                        </p:attrNameLst>
                                      </p:cBhvr>
                                      <p:to>
                                        <p:strVal val="visible"/>
                                      </p:to>
                                    </p:set>
                                    <p:animEffect transition="in" filter="checkerboard(across)">
                                      <p:cBhvr>
                                        <p:cTn id="17" dur="500"/>
                                        <p:tgtEl>
                                          <p:spTgt spid="123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303"/>
                                        </p:tgtEl>
                                        <p:attrNameLst>
                                          <p:attrName>style.visibility</p:attrName>
                                        </p:attrNameLst>
                                      </p:cBhvr>
                                      <p:to>
                                        <p:strVal val="visible"/>
                                      </p:to>
                                    </p:set>
                                    <p:animEffect transition="in" filter="checkerboard(across)">
                                      <p:cBhvr>
                                        <p:cTn id="22" dur="500"/>
                                        <p:tgtEl>
                                          <p:spTgt spid="1230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12304"/>
                                        </p:tgtEl>
                                        <p:attrNameLst>
                                          <p:attrName>style.visibility</p:attrName>
                                        </p:attrNameLst>
                                      </p:cBhvr>
                                      <p:to>
                                        <p:strVal val="visible"/>
                                      </p:to>
                                    </p:set>
                                    <p:animEffect transition="in" filter="checkerboard(across)">
                                      <p:cBhvr>
                                        <p:cTn id="25" dur="500"/>
                                        <p:tgtEl>
                                          <p:spTgt spid="1230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12305"/>
                                        </p:tgtEl>
                                        <p:attrNameLst>
                                          <p:attrName>style.visibility</p:attrName>
                                        </p:attrNameLst>
                                      </p:cBhvr>
                                      <p:to>
                                        <p:strVal val="visible"/>
                                      </p:to>
                                    </p:set>
                                    <p:animEffect transition="in" filter="checkerboard(across)">
                                      <p:cBhvr>
                                        <p:cTn id="30" dur="500"/>
                                        <p:tgtEl>
                                          <p:spTgt spid="1230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2306"/>
                                        </p:tgtEl>
                                        <p:attrNameLst>
                                          <p:attrName>style.visibility</p:attrName>
                                        </p:attrNameLst>
                                      </p:cBhvr>
                                      <p:to>
                                        <p:strVal val="visible"/>
                                      </p:to>
                                    </p:set>
                                    <p:animEffect transition="in" filter="checkerboard(across)">
                                      <p:cBhvr>
                                        <p:cTn id="33" dur="500"/>
                                        <p:tgtEl>
                                          <p:spTgt spid="1230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12307"/>
                                        </p:tgtEl>
                                        <p:attrNameLst>
                                          <p:attrName>style.visibility</p:attrName>
                                        </p:attrNameLst>
                                      </p:cBhvr>
                                      <p:to>
                                        <p:strVal val="visible"/>
                                      </p:to>
                                    </p:set>
                                    <p:animEffect transition="in" filter="checkerboard(across)">
                                      <p:cBhvr>
                                        <p:cTn id="38" dur="500"/>
                                        <p:tgtEl>
                                          <p:spTgt spid="12307"/>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12308"/>
                                        </p:tgtEl>
                                        <p:attrNameLst>
                                          <p:attrName>style.visibility</p:attrName>
                                        </p:attrNameLst>
                                      </p:cBhvr>
                                      <p:to>
                                        <p:strVal val="visible"/>
                                      </p:to>
                                    </p:set>
                                    <p:animEffect transition="in" filter="checkerboard(across)">
                                      <p:cBhvr>
                                        <p:cTn id="41" dur="500"/>
                                        <p:tgtEl>
                                          <p:spTgt spid="1230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10" fill="hold" grpId="0" nodeType="clickEffect">
                                  <p:stCondLst>
                                    <p:cond delay="0"/>
                                  </p:stCondLst>
                                  <p:childTnLst>
                                    <p:set>
                                      <p:cBhvr>
                                        <p:cTn id="45" dur="1" fill="hold">
                                          <p:stCondLst>
                                            <p:cond delay="0"/>
                                          </p:stCondLst>
                                        </p:cTn>
                                        <p:tgtEl>
                                          <p:spTgt spid="12309"/>
                                        </p:tgtEl>
                                        <p:attrNameLst>
                                          <p:attrName>style.visibility</p:attrName>
                                        </p:attrNameLst>
                                      </p:cBhvr>
                                      <p:to>
                                        <p:strVal val="visible"/>
                                      </p:to>
                                    </p:set>
                                    <p:animEffect transition="in" filter="checkerboard(across)">
                                      <p:cBhvr>
                                        <p:cTn id="46" dur="500"/>
                                        <p:tgtEl>
                                          <p:spTgt spid="12309"/>
                                        </p:tgtEl>
                                      </p:cBhvr>
                                    </p:animEffect>
                                  </p:childTnLst>
                                </p:cTn>
                              </p:par>
                              <p:par>
                                <p:cTn id="47" presetID="5" presetClass="entr" presetSubtype="10" fill="hold" grpId="0" nodeType="withEffect">
                                  <p:stCondLst>
                                    <p:cond delay="0"/>
                                  </p:stCondLst>
                                  <p:childTnLst>
                                    <p:set>
                                      <p:cBhvr>
                                        <p:cTn id="48" dur="1" fill="hold">
                                          <p:stCondLst>
                                            <p:cond delay="0"/>
                                          </p:stCondLst>
                                        </p:cTn>
                                        <p:tgtEl>
                                          <p:spTgt spid="12310"/>
                                        </p:tgtEl>
                                        <p:attrNameLst>
                                          <p:attrName>style.visibility</p:attrName>
                                        </p:attrNameLst>
                                      </p:cBhvr>
                                      <p:to>
                                        <p:strVal val="visible"/>
                                      </p:to>
                                    </p:set>
                                    <p:animEffect transition="in" filter="checkerboard(across)">
                                      <p:cBhvr>
                                        <p:cTn id="49" dur="500"/>
                                        <p:tgtEl>
                                          <p:spTgt spid="1231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grpId="0" nodeType="clickEffect">
                                  <p:stCondLst>
                                    <p:cond delay="0"/>
                                  </p:stCondLst>
                                  <p:childTnLst>
                                    <p:set>
                                      <p:cBhvr>
                                        <p:cTn id="53" dur="1" fill="hold">
                                          <p:stCondLst>
                                            <p:cond delay="0"/>
                                          </p:stCondLst>
                                        </p:cTn>
                                        <p:tgtEl>
                                          <p:spTgt spid="12311"/>
                                        </p:tgtEl>
                                        <p:attrNameLst>
                                          <p:attrName>style.visibility</p:attrName>
                                        </p:attrNameLst>
                                      </p:cBhvr>
                                      <p:to>
                                        <p:strVal val="visible"/>
                                      </p:to>
                                    </p:set>
                                    <p:animEffect transition="in" filter="checkerboard(across)">
                                      <p:cBhvr>
                                        <p:cTn id="54" dur="500"/>
                                        <p:tgtEl>
                                          <p:spTgt spid="12311"/>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12312"/>
                                        </p:tgtEl>
                                        <p:attrNameLst>
                                          <p:attrName>style.visibility</p:attrName>
                                        </p:attrNameLst>
                                      </p:cBhvr>
                                      <p:to>
                                        <p:strVal val="visible"/>
                                      </p:to>
                                    </p:set>
                                    <p:animEffect transition="in" filter="checkerboard(across)">
                                      <p:cBhvr>
                                        <p:cTn id="57" dur="500"/>
                                        <p:tgtEl>
                                          <p:spTgt spid="12312"/>
                                        </p:tgtEl>
                                      </p:cBhvr>
                                    </p:animEffect>
                                  </p:childTnLst>
                                </p:cTn>
                              </p:par>
                              <p:par>
                                <p:cTn id="58" presetID="5" presetClass="entr" presetSubtype="10" fill="hold" grpId="0" nodeType="withEffect">
                                  <p:stCondLst>
                                    <p:cond delay="0"/>
                                  </p:stCondLst>
                                  <p:childTnLst>
                                    <p:set>
                                      <p:cBhvr>
                                        <p:cTn id="59" dur="1" fill="hold">
                                          <p:stCondLst>
                                            <p:cond delay="0"/>
                                          </p:stCondLst>
                                        </p:cTn>
                                        <p:tgtEl>
                                          <p:spTgt spid="12313"/>
                                        </p:tgtEl>
                                        <p:attrNameLst>
                                          <p:attrName>style.visibility</p:attrName>
                                        </p:attrNameLst>
                                      </p:cBhvr>
                                      <p:to>
                                        <p:strVal val="visible"/>
                                      </p:to>
                                    </p:set>
                                    <p:animEffect transition="in" filter="checkerboard(across)">
                                      <p:cBhvr>
                                        <p:cTn id="60" dur="500"/>
                                        <p:tgtEl>
                                          <p:spTgt spid="12313"/>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12315"/>
                                        </p:tgtEl>
                                        <p:attrNameLst>
                                          <p:attrName>style.visibility</p:attrName>
                                        </p:attrNameLst>
                                      </p:cBhvr>
                                      <p:to>
                                        <p:strVal val="visible"/>
                                      </p:to>
                                    </p:set>
                                    <p:animEffect transition="in" filter="checkerboard(across)">
                                      <p:cBhvr>
                                        <p:cTn id="63" dur="500"/>
                                        <p:tgtEl>
                                          <p:spTgt spid="12315"/>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5" presetClass="entr" presetSubtype="10" fill="hold" grpId="0" nodeType="clickEffect">
                                  <p:stCondLst>
                                    <p:cond delay="0"/>
                                  </p:stCondLst>
                                  <p:childTnLst>
                                    <p:set>
                                      <p:cBhvr>
                                        <p:cTn id="67" dur="1" fill="hold">
                                          <p:stCondLst>
                                            <p:cond delay="0"/>
                                          </p:stCondLst>
                                        </p:cTn>
                                        <p:tgtEl>
                                          <p:spTgt spid="12314"/>
                                        </p:tgtEl>
                                        <p:attrNameLst>
                                          <p:attrName>style.visibility</p:attrName>
                                        </p:attrNameLst>
                                      </p:cBhvr>
                                      <p:to>
                                        <p:strVal val="visible"/>
                                      </p:to>
                                    </p:set>
                                    <p:animEffect transition="in" filter="checkerboard(across)">
                                      <p:cBhvr>
                                        <p:cTn id="68" dur="500"/>
                                        <p:tgtEl>
                                          <p:spTgt spid="12314"/>
                                        </p:tgtEl>
                                      </p:cBhvr>
                                    </p:animEffect>
                                  </p:childTnLst>
                                </p:cTn>
                              </p:par>
                              <p:par>
                                <p:cTn id="69" presetID="5" presetClass="entr" presetSubtype="10" fill="hold" grpId="0" nodeType="withEffect">
                                  <p:stCondLst>
                                    <p:cond delay="0"/>
                                  </p:stCondLst>
                                  <p:childTnLst>
                                    <p:set>
                                      <p:cBhvr>
                                        <p:cTn id="70" dur="1" fill="hold">
                                          <p:stCondLst>
                                            <p:cond delay="0"/>
                                          </p:stCondLst>
                                        </p:cTn>
                                        <p:tgtEl>
                                          <p:spTgt spid="12316"/>
                                        </p:tgtEl>
                                        <p:attrNameLst>
                                          <p:attrName>style.visibility</p:attrName>
                                        </p:attrNameLst>
                                      </p:cBhvr>
                                      <p:to>
                                        <p:strVal val="visible"/>
                                      </p:to>
                                    </p:set>
                                    <p:animEffect transition="in" filter="checkerboard(across)">
                                      <p:cBhvr>
                                        <p:cTn id="71" dur="500"/>
                                        <p:tgtEl>
                                          <p:spTgt spid="1231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 presetClass="entr" presetSubtype="10" fill="hold" grpId="0" nodeType="clickEffect">
                                  <p:stCondLst>
                                    <p:cond delay="0"/>
                                  </p:stCondLst>
                                  <p:childTnLst>
                                    <p:set>
                                      <p:cBhvr>
                                        <p:cTn id="75" dur="1" fill="hold">
                                          <p:stCondLst>
                                            <p:cond delay="0"/>
                                          </p:stCondLst>
                                        </p:cTn>
                                        <p:tgtEl>
                                          <p:spTgt spid="12318"/>
                                        </p:tgtEl>
                                        <p:attrNameLst>
                                          <p:attrName>style.visibility</p:attrName>
                                        </p:attrNameLst>
                                      </p:cBhvr>
                                      <p:to>
                                        <p:strVal val="visible"/>
                                      </p:to>
                                    </p:set>
                                    <p:animEffect transition="in" filter="checkerboard(across)">
                                      <p:cBhvr>
                                        <p:cTn id="76" dur="500"/>
                                        <p:tgtEl>
                                          <p:spTgt spid="12318"/>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12320"/>
                                        </p:tgtEl>
                                        <p:attrNameLst>
                                          <p:attrName>style.visibility</p:attrName>
                                        </p:attrNameLst>
                                      </p:cBhvr>
                                      <p:to>
                                        <p:strVal val="visible"/>
                                      </p:to>
                                    </p:set>
                                    <p:animEffect transition="in" filter="checkerboard(across)">
                                      <p:cBhvr>
                                        <p:cTn id="81" dur="500"/>
                                        <p:tgtEl>
                                          <p:spTgt spid="12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5" grpId="0"/>
      <p:bldP spid="12300" grpId="0"/>
      <p:bldP spid="12301" grpId="0"/>
      <p:bldP spid="12302" grpId="0"/>
      <p:bldP spid="12303" grpId="0" animBg="1"/>
      <p:bldP spid="12304" grpId="0"/>
      <p:bldP spid="12305" grpId="0"/>
      <p:bldP spid="12306" grpId="0"/>
      <p:bldP spid="12307" grpId="0" animBg="1"/>
      <p:bldP spid="12308" grpId="0"/>
      <p:bldP spid="12309" grpId="0"/>
      <p:bldP spid="12310" grpId="0"/>
      <p:bldP spid="12311" grpId="0" animBg="1"/>
      <p:bldP spid="12312" grpId="0"/>
      <p:bldP spid="12313" grpId="0"/>
      <p:bldP spid="12314" grpId="0" animBg="1"/>
      <p:bldP spid="12316" grpId="0" animBg="1"/>
      <p:bldP spid="12318" grpId="0"/>
      <p:bldP spid="123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0" y="0"/>
            <a:ext cx="9144000" cy="1417638"/>
          </a:xfrm>
          <a:solidFill>
            <a:schemeClr val="accent6">
              <a:lumMod val="20000"/>
              <a:lumOff val="80000"/>
            </a:schemeClr>
          </a:solidFill>
        </p:spPr>
        <p:txBody>
          <a:bodyPr/>
          <a:lstStyle/>
          <a:p>
            <a:r>
              <a:rPr lang="el-GR" b="1" dirty="0">
                <a:solidFill>
                  <a:srgbClr val="002060"/>
                </a:solidFill>
              </a:rPr>
              <a:t>Δύο είδη στατιστικής ανάλυσης</a:t>
            </a:r>
          </a:p>
        </p:txBody>
      </p:sp>
      <p:sp>
        <p:nvSpPr>
          <p:cNvPr id="289795" name="Rectangle 3"/>
          <p:cNvSpPr>
            <a:spLocks noGrp="1" noChangeArrowheads="1"/>
          </p:cNvSpPr>
          <p:nvPr>
            <p:ph idx="1"/>
          </p:nvPr>
        </p:nvSpPr>
        <p:spPr>
          <a:xfrm>
            <a:off x="0" y="1340768"/>
            <a:ext cx="9144000" cy="5517232"/>
          </a:xfrm>
          <a:solidFill>
            <a:schemeClr val="accent1">
              <a:lumMod val="20000"/>
              <a:lumOff val="80000"/>
            </a:schemeClr>
          </a:solidFill>
        </p:spPr>
        <p:txBody>
          <a:bodyPr>
            <a:normAutofit/>
          </a:bodyPr>
          <a:lstStyle/>
          <a:p>
            <a:pPr marL="457200" indent="-457200">
              <a:buFontTx/>
              <a:buAutoNum type="arabicPeriod"/>
            </a:pPr>
            <a:r>
              <a:rPr lang="el-GR" sz="3200" dirty="0">
                <a:solidFill>
                  <a:srgbClr val="000000"/>
                </a:solidFill>
              </a:rPr>
              <a:t>Περιγραφική στατιστική</a:t>
            </a:r>
            <a:r>
              <a:rPr lang="el-GR" sz="2800" dirty="0">
                <a:solidFill>
                  <a:srgbClr val="000000"/>
                </a:solidFill>
              </a:rPr>
              <a:t> </a:t>
            </a:r>
            <a:r>
              <a:rPr lang="en-US" sz="2800" dirty="0">
                <a:solidFill>
                  <a:srgbClr val="000000"/>
                </a:solidFill>
              </a:rPr>
              <a:t/>
            </a:r>
            <a:br>
              <a:rPr lang="en-US" sz="2800" dirty="0">
                <a:solidFill>
                  <a:srgbClr val="000000"/>
                </a:solidFill>
              </a:rPr>
            </a:br>
            <a:r>
              <a:rPr lang="el-GR" sz="2800" dirty="0"/>
              <a:t>(</a:t>
            </a:r>
            <a:r>
              <a:rPr lang="en-US" sz="2800" dirty="0"/>
              <a:t>descriptive</a:t>
            </a:r>
            <a:r>
              <a:rPr lang="el-GR" sz="2800" dirty="0"/>
              <a:t> </a:t>
            </a:r>
            <a:r>
              <a:rPr lang="en-US" sz="2800" dirty="0"/>
              <a:t>statistics)</a:t>
            </a:r>
          </a:p>
          <a:p>
            <a:pPr marL="838200" lvl="1" indent="-381000"/>
            <a:r>
              <a:rPr lang="el-GR" sz="2400" dirty="0"/>
              <a:t>ταξινομήσεις δεδομένων</a:t>
            </a:r>
          </a:p>
          <a:p>
            <a:pPr marL="1257300" lvl="2" indent="-342900"/>
            <a:r>
              <a:rPr lang="el-GR" sz="2000" dirty="0"/>
              <a:t>πίνακες, </a:t>
            </a:r>
          </a:p>
          <a:p>
            <a:pPr marL="1257300" lvl="2" indent="-342900"/>
            <a:r>
              <a:rPr lang="el-GR" sz="2000" dirty="0"/>
              <a:t>διαγράμματα κλπ.</a:t>
            </a:r>
            <a:endParaRPr lang="en-US" sz="2000" dirty="0"/>
          </a:p>
          <a:p>
            <a:pPr marL="838200" lvl="1" indent="-381000"/>
            <a:r>
              <a:rPr lang="el-GR" sz="2400" dirty="0"/>
              <a:t>μαθηματική περιγραφή</a:t>
            </a:r>
          </a:p>
          <a:p>
            <a:pPr marL="1257300" lvl="2" indent="-342900"/>
            <a:r>
              <a:rPr lang="el-GR" sz="2000" dirty="0"/>
              <a:t>εύρος τιμών </a:t>
            </a:r>
            <a:r>
              <a:rPr lang="en-US" sz="2000" dirty="0"/>
              <a:t>(range),</a:t>
            </a:r>
          </a:p>
          <a:p>
            <a:pPr marL="1257300" lvl="2" indent="-342900"/>
            <a:r>
              <a:rPr lang="el-GR" sz="2000" dirty="0"/>
              <a:t>μέσος όρος (</a:t>
            </a:r>
            <a:r>
              <a:rPr lang="en-US" sz="2000" dirty="0"/>
              <a:t>average</a:t>
            </a:r>
            <a:r>
              <a:rPr lang="el-GR" sz="2000" dirty="0"/>
              <a:t>, </a:t>
            </a:r>
            <a:r>
              <a:rPr lang="en-US" sz="2000" dirty="0"/>
              <a:t>mean value)</a:t>
            </a:r>
            <a:r>
              <a:rPr lang="el-GR" sz="2000" dirty="0"/>
              <a:t>, </a:t>
            </a:r>
            <a:endParaRPr lang="en-US" sz="2000" dirty="0"/>
          </a:p>
          <a:p>
            <a:pPr marL="1257300" lvl="2" indent="-342900"/>
            <a:r>
              <a:rPr lang="el-GR" sz="2000" dirty="0"/>
              <a:t>διάμεσος</a:t>
            </a:r>
            <a:r>
              <a:rPr lang="en-US" sz="2000" dirty="0"/>
              <a:t> (median)</a:t>
            </a:r>
            <a:r>
              <a:rPr lang="el-GR" sz="2000" dirty="0"/>
              <a:t>, </a:t>
            </a:r>
          </a:p>
          <a:p>
            <a:pPr marL="1257300" lvl="2" indent="-342900"/>
            <a:r>
              <a:rPr lang="el-GR" sz="2000" dirty="0"/>
              <a:t>κορυφή (</a:t>
            </a:r>
            <a:r>
              <a:rPr lang="en-US" sz="2000" dirty="0"/>
              <a:t>mode)</a:t>
            </a:r>
          </a:p>
          <a:p>
            <a:pPr marL="1257300" lvl="2" indent="-342900"/>
            <a:r>
              <a:rPr lang="el-GR" sz="2000" dirty="0"/>
              <a:t>διακύμανση (</a:t>
            </a:r>
            <a:r>
              <a:rPr lang="en-US" sz="2000" dirty="0"/>
              <a:t>variance)</a:t>
            </a:r>
            <a:r>
              <a:rPr lang="el-GR" sz="2000" dirty="0"/>
              <a:t>, </a:t>
            </a:r>
            <a:endParaRPr lang="en-US" sz="2000" dirty="0"/>
          </a:p>
          <a:p>
            <a:pPr marL="1257300" lvl="2" indent="-342900"/>
            <a:r>
              <a:rPr lang="el-GR" sz="2000" dirty="0"/>
              <a:t>τυπική απόκλιση</a:t>
            </a:r>
            <a:r>
              <a:rPr lang="en-US" sz="2000" dirty="0"/>
              <a:t> (standard deviation)</a:t>
            </a:r>
            <a:r>
              <a:rPr lang="el-GR" sz="2000" dirty="0"/>
              <a:t> κλπ.</a:t>
            </a:r>
            <a:endParaRPr lang="en-US" sz="2000" dirty="0"/>
          </a:p>
        </p:txBody>
      </p:sp>
      <p:pic>
        <p:nvPicPr>
          <p:cNvPr id="289798" name="Picture 6" descr="C:\Τα έγγραφά μου\University\Sociolinguistics\2005-6\variance.bmp"/>
          <p:cNvPicPr>
            <a:picLocks noChangeAspect="1" noChangeArrowheads="1"/>
          </p:cNvPicPr>
          <p:nvPr/>
        </p:nvPicPr>
        <p:blipFill>
          <a:blip r:embed="rId2" cstate="print"/>
          <a:srcRect/>
          <a:stretch>
            <a:fillRect/>
          </a:stretch>
        </p:blipFill>
        <p:spPr bwMode="auto">
          <a:xfrm>
            <a:off x="5257800" y="2895600"/>
            <a:ext cx="1828800" cy="1066800"/>
          </a:xfrm>
          <a:prstGeom prst="rect">
            <a:avLst/>
          </a:prstGeom>
          <a:noFill/>
        </p:spPr>
      </p:pic>
      <p:sp>
        <p:nvSpPr>
          <p:cNvPr id="2" name="Θέση αριθμού διαφάνειας 1"/>
          <p:cNvSpPr>
            <a:spLocks noGrp="1"/>
          </p:cNvSpPr>
          <p:nvPr>
            <p:ph type="sldNum" sz="quarter" idx="12"/>
          </p:nvPr>
        </p:nvSpPr>
        <p:spPr/>
        <p:txBody>
          <a:bodyPr/>
          <a:lstStyle/>
          <a:p>
            <a:fld id="{7BD527D1-110A-4D70-8085-40A9D712030E}" type="slidenum">
              <a:rPr lang="en-US" altLang="el-GR" smtClean="0">
                <a:solidFill>
                  <a:srgbClr val="000000"/>
                </a:solidFill>
              </a:rPr>
              <a:pPr/>
              <a:t>4</a:t>
            </a:fld>
            <a:endParaRPr lang="en-US" altLang="el-G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533400" y="228600"/>
            <a:ext cx="8287072"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dirty="0" smtClean="0">
                <a:solidFill>
                  <a:srgbClr val="990000"/>
                </a:solidFill>
                <a:latin typeface="Arial" panose="020B0604020202020204" pitchFamily="34" charset="0"/>
              </a:rPr>
              <a:t>Συνήθως χρησιμοποιείται σχηματική παρουσίαση  για παράσταση συνόλων</a:t>
            </a:r>
            <a:r>
              <a:rPr lang="en-US" altLang="el-GR" sz="2400" dirty="0" smtClean="0">
                <a:solidFill>
                  <a:srgbClr val="990000"/>
                </a:solidFill>
                <a:latin typeface="Arial" panose="020B0604020202020204" pitchFamily="34" charset="0"/>
              </a:rPr>
              <a:t>:</a:t>
            </a:r>
            <a:r>
              <a:rPr lang="el-GR" altLang="el-GR" sz="2400" dirty="0" smtClean="0">
                <a:solidFill>
                  <a:srgbClr val="990000"/>
                </a:solidFill>
                <a:latin typeface="Arial" panose="020B0604020202020204" pitchFamily="34" charset="0"/>
              </a:rPr>
              <a:t> οι πράξεις τομή και ένωση  με </a:t>
            </a:r>
            <a:r>
              <a:rPr lang="el-GR" altLang="el-GR" sz="2400" b="1" dirty="0" smtClean="0">
                <a:solidFill>
                  <a:srgbClr val="002060"/>
                </a:solidFill>
                <a:latin typeface="Arial" panose="020B0604020202020204" pitchFamily="34" charset="0"/>
              </a:rPr>
              <a:t>Διάγραμμα </a:t>
            </a:r>
            <a:r>
              <a:rPr lang="en-US" altLang="el-GR" sz="2400" b="1" dirty="0" smtClean="0">
                <a:solidFill>
                  <a:srgbClr val="002060"/>
                </a:solidFill>
                <a:latin typeface="Arial" panose="020B0604020202020204" pitchFamily="34" charset="0"/>
              </a:rPr>
              <a:t>Venn.</a:t>
            </a:r>
          </a:p>
        </p:txBody>
      </p:sp>
      <p:sp>
        <p:nvSpPr>
          <p:cNvPr id="7171" name="Oval 3"/>
          <p:cNvSpPr>
            <a:spLocks noChangeArrowheads="1"/>
          </p:cNvSpPr>
          <p:nvPr/>
        </p:nvSpPr>
        <p:spPr bwMode="auto">
          <a:xfrm>
            <a:off x="940542" y="1913457"/>
            <a:ext cx="1558856" cy="1560311"/>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7172" name="Oval 4"/>
          <p:cNvSpPr>
            <a:spLocks noChangeArrowheads="1"/>
          </p:cNvSpPr>
          <p:nvPr/>
        </p:nvSpPr>
        <p:spPr bwMode="auto">
          <a:xfrm>
            <a:off x="1697393" y="1913457"/>
            <a:ext cx="1676400" cy="1371527"/>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7173" name="Text Box 5"/>
          <p:cNvSpPr txBox="1">
            <a:spLocks noChangeArrowheads="1"/>
          </p:cNvSpPr>
          <p:nvPr/>
        </p:nvSpPr>
        <p:spPr bwMode="auto">
          <a:xfrm>
            <a:off x="1187624" y="3719513"/>
            <a:ext cx="1584176"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l-GR" sz="4000" i="1" dirty="0" smtClean="0">
                <a:solidFill>
                  <a:srgbClr val="000000"/>
                </a:solidFill>
              </a:rPr>
              <a:t>A</a:t>
            </a:r>
            <a:r>
              <a:rPr lang="en-US" altLang="el-GR" sz="4000" dirty="0" smtClean="0">
                <a:solidFill>
                  <a:srgbClr val="000000"/>
                </a:solidFill>
              </a:rPr>
              <a:t> </a:t>
            </a:r>
            <a:r>
              <a:rPr lang="en-US" altLang="el-GR" sz="4000" dirty="0" smtClean="0">
                <a:solidFill>
                  <a:srgbClr val="000000"/>
                </a:solidFill>
                <a:sym typeface="Symbol" panose="05050102010706020507" pitchFamily="18" charset="2"/>
              </a:rPr>
              <a:t> </a:t>
            </a:r>
            <a:r>
              <a:rPr lang="en-US" altLang="el-GR" sz="4000" i="1" dirty="0" smtClean="0">
                <a:solidFill>
                  <a:srgbClr val="000000"/>
                </a:solidFill>
                <a:sym typeface="Symbol" panose="05050102010706020507" pitchFamily="18" charset="2"/>
              </a:rPr>
              <a:t>B</a:t>
            </a:r>
            <a:endParaRPr lang="en-US" altLang="el-GR" sz="4000" i="1" dirty="0" smtClean="0">
              <a:solidFill>
                <a:srgbClr val="000000"/>
              </a:solidFill>
            </a:endParaRPr>
          </a:p>
        </p:txBody>
      </p:sp>
      <p:sp>
        <p:nvSpPr>
          <p:cNvPr id="7174" name="Text Box 6"/>
          <p:cNvSpPr txBox="1">
            <a:spLocks noChangeArrowheads="1"/>
          </p:cNvSpPr>
          <p:nvPr/>
        </p:nvSpPr>
        <p:spPr bwMode="auto">
          <a:xfrm>
            <a:off x="1066800" y="1828800"/>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smtClean="0">
                <a:solidFill>
                  <a:srgbClr val="3333CC"/>
                </a:solidFill>
                <a:latin typeface="Arial" panose="020B0604020202020204" pitchFamily="34" charset="0"/>
              </a:rPr>
              <a:t>A</a:t>
            </a:r>
          </a:p>
        </p:txBody>
      </p:sp>
      <p:sp>
        <p:nvSpPr>
          <p:cNvPr id="7175" name="Text Box 7"/>
          <p:cNvSpPr txBox="1">
            <a:spLocks noChangeArrowheads="1"/>
          </p:cNvSpPr>
          <p:nvPr/>
        </p:nvSpPr>
        <p:spPr bwMode="auto">
          <a:xfrm>
            <a:off x="2514600" y="1828800"/>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smtClean="0">
                <a:solidFill>
                  <a:srgbClr val="FF0000"/>
                </a:solidFill>
                <a:latin typeface="Arial" panose="020B0604020202020204" pitchFamily="34" charset="0"/>
              </a:rPr>
              <a:t>B</a:t>
            </a:r>
          </a:p>
        </p:txBody>
      </p:sp>
      <p:sp>
        <p:nvSpPr>
          <p:cNvPr id="7181" name="Text Box 13"/>
          <p:cNvSpPr txBox="1">
            <a:spLocks noChangeArrowheads="1"/>
          </p:cNvSpPr>
          <p:nvPr/>
        </p:nvSpPr>
        <p:spPr bwMode="auto">
          <a:xfrm>
            <a:off x="0" y="4797152"/>
            <a:ext cx="396044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l-GR" altLang="el-GR" sz="2400" dirty="0" smtClean="0">
                <a:solidFill>
                  <a:srgbClr val="006600"/>
                </a:solidFill>
                <a:latin typeface="Arial" panose="020B0604020202020204" pitchFamily="34" charset="0"/>
              </a:rPr>
              <a:t>όλα τα στοιχεία που βρίσκονται ή στο </a:t>
            </a:r>
            <a:r>
              <a:rPr lang="el-GR" altLang="el-GR" sz="2400" i="1" dirty="0" smtClean="0">
                <a:solidFill>
                  <a:srgbClr val="006600"/>
                </a:solidFill>
                <a:latin typeface="Arial" panose="020B0604020202020204" pitchFamily="34" charset="0"/>
              </a:rPr>
              <a:t>Α</a:t>
            </a:r>
            <a:r>
              <a:rPr lang="el-GR" altLang="el-GR" sz="2400" dirty="0" smtClean="0">
                <a:solidFill>
                  <a:srgbClr val="006600"/>
                </a:solidFill>
                <a:latin typeface="Arial" panose="020B0604020202020204" pitchFamily="34" charset="0"/>
              </a:rPr>
              <a:t> ή στο </a:t>
            </a:r>
            <a:r>
              <a:rPr lang="el-GR" altLang="el-GR" sz="2400" i="1" dirty="0" smtClean="0">
                <a:solidFill>
                  <a:srgbClr val="006600"/>
                </a:solidFill>
                <a:latin typeface="Arial" panose="020B0604020202020204" pitchFamily="34" charset="0"/>
              </a:rPr>
              <a:t>Β</a:t>
            </a:r>
            <a:endParaRPr lang="en-US" altLang="el-GR" sz="2400" i="1" dirty="0" smtClean="0">
              <a:solidFill>
                <a:srgbClr val="006600"/>
              </a:solidFill>
              <a:latin typeface="Arial" panose="020B0604020202020204" pitchFamily="34" charset="0"/>
            </a:endParaRPr>
          </a:p>
        </p:txBody>
      </p:sp>
      <p:sp>
        <p:nvSpPr>
          <p:cNvPr id="7183" name="Oval 15"/>
          <p:cNvSpPr>
            <a:spLocks noChangeArrowheads="1"/>
          </p:cNvSpPr>
          <p:nvPr/>
        </p:nvSpPr>
        <p:spPr bwMode="auto">
          <a:xfrm>
            <a:off x="5008721" y="1952449"/>
            <a:ext cx="1676400" cy="1676400"/>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7184" name="Oval 16"/>
          <p:cNvSpPr>
            <a:spLocks noChangeArrowheads="1"/>
          </p:cNvSpPr>
          <p:nvPr/>
        </p:nvSpPr>
        <p:spPr bwMode="auto">
          <a:xfrm>
            <a:off x="6081198" y="1959770"/>
            <a:ext cx="1676400" cy="16764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7185" name="Text Box 17"/>
          <p:cNvSpPr txBox="1">
            <a:spLocks noChangeArrowheads="1"/>
          </p:cNvSpPr>
          <p:nvPr/>
        </p:nvSpPr>
        <p:spPr bwMode="auto">
          <a:xfrm>
            <a:off x="5267453" y="2166063"/>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smtClean="0">
                <a:solidFill>
                  <a:srgbClr val="3333CC"/>
                </a:solidFill>
                <a:latin typeface="Arial" panose="020B0604020202020204" pitchFamily="34" charset="0"/>
              </a:rPr>
              <a:t>A</a:t>
            </a:r>
          </a:p>
        </p:txBody>
      </p:sp>
      <p:sp>
        <p:nvSpPr>
          <p:cNvPr id="7186" name="Text Box 18"/>
          <p:cNvSpPr txBox="1">
            <a:spLocks noChangeArrowheads="1"/>
          </p:cNvSpPr>
          <p:nvPr/>
        </p:nvSpPr>
        <p:spPr bwMode="auto">
          <a:xfrm>
            <a:off x="6925007" y="2088966"/>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dirty="0" smtClean="0">
                <a:solidFill>
                  <a:srgbClr val="FF0000"/>
                </a:solidFill>
                <a:latin typeface="Arial" panose="020B0604020202020204" pitchFamily="34" charset="0"/>
              </a:rPr>
              <a:t>B</a:t>
            </a:r>
          </a:p>
        </p:txBody>
      </p:sp>
      <p:sp>
        <p:nvSpPr>
          <p:cNvPr id="7187" name="Text Box 19"/>
          <p:cNvSpPr txBox="1">
            <a:spLocks noChangeArrowheads="1"/>
          </p:cNvSpPr>
          <p:nvPr/>
        </p:nvSpPr>
        <p:spPr bwMode="auto">
          <a:xfrm>
            <a:off x="5588868" y="3719513"/>
            <a:ext cx="1828800"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4000" i="1" dirty="0" smtClean="0">
                <a:solidFill>
                  <a:srgbClr val="000000"/>
                </a:solidFill>
              </a:rPr>
              <a:t>A</a:t>
            </a:r>
            <a:r>
              <a:rPr lang="en-US" altLang="el-GR" sz="4000" dirty="0" smtClean="0">
                <a:solidFill>
                  <a:srgbClr val="000000"/>
                </a:solidFill>
              </a:rPr>
              <a:t> </a:t>
            </a:r>
            <a:r>
              <a:rPr lang="en-US" altLang="el-GR" sz="4000" dirty="0" smtClean="0">
                <a:solidFill>
                  <a:srgbClr val="000000"/>
                </a:solidFill>
                <a:sym typeface="Symbol" panose="05050102010706020507" pitchFamily="18" charset="2"/>
              </a:rPr>
              <a:t> </a:t>
            </a:r>
            <a:r>
              <a:rPr lang="en-US" altLang="el-GR" sz="4000" i="1" dirty="0" smtClean="0">
                <a:solidFill>
                  <a:srgbClr val="000000"/>
                </a:solidFill>
                <a:sym typeface="Symbol" panose="05050102010706020507" pitchFamily="18" charset="2"/>
              </a:rPr>
              <a:t>B</a:t>
            </a:r>
            <a:endParaRPr lang="en-US" altLang="el-GR" sz="4000" i="1" dirty="0" smtClean="0">
              <a:solidFill>
                <a:srgbClr val="000000"/>
              </a:solidFill>
            </a:endParaRPr>
          </a:p>
        </p:txBody>
      </p:sp>
      <p:sp>
        <p:nvSpPr>
          <p:cNvPr id="7188" name="Text Box 20"/>
          <p:cNvSpPr txBox="1">
            <a:spLocks noChangeArrowheads="1"/>
          </p:cNvSpPr>
          <p:nvPr/>
        </p:nvSpPr>
        <p:spPr bwMode="auto">
          <a:xfrm>
            <a:off x="4705486" y="4869160"/>
            <a:ext cx="3783496"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l-GR" altLang="el-GR" sz="2400" dirty="0" smtClean="0">
                <a:solidFill>
                  <a:srgbClr val="006600"/>
                </a:solidFill>
                <a:latin typeface="Arial" panose="020B0604020202020204" pitchFamily="34" charset="0"/>
              </a:rPr>
              <a:t>Αυτά που βρίσκονται  και στα δυο σύνολα.</a:t>
            </a:r>
            <a:endParaRPr lang="en-US" altLang="el-GR" sz="2400" dirty="0" smtClean="0">
              <a:solidFill>
                <a:srgbClr val="006600"/>
              </a:solidFill>
              <a:latin typeface="Arial" panose="020B0604020202020204" pitchFamily="34" charset="0"/>
            </a:endParaRPr>
          </a:p>
        </p:txBody>
      </p:sp>
      <p:sp>
        <p:nvSpPr>
          <p:cNvPr id="7189" name="Freeform 21" descr="Small checker board"/>
          <p:cNvSpPr>
            <a:spLocks/>
          </p:cNvSpPr>
          <p:nvPr/>
        </p:nvSpPr>
        <p:spPr bwMode="auto">
          <a:xfrm>
            <a:off x="6081198" y="2183130"/>
            <a:ext cx="619125" cy="1290638"/>
          </a:xfrm>
          <a:custGeom>
            <a:avLst/>
            <a:gdLst>
              <a:gd name="T0" fmla="*/ 201 w 390"/>
              <a:gd name="T1" fmla="*/ 0 h 813"/>
              <a:gd name="T2" fmla="*/ 291 w 390"/>
              <a:gd name="T3" fmla="*/ 84 h 813"/>
              <a:gd name="T4" fmla="*/ 360 w 390"/>
              <a:gd name="T5" fmla="*/ 210 h 813"/>
              <a:gd name="T6" fmla="*/ 390 w 390"/>
              <a:gd name="T7" fmla="*/ 324 h 813"/>
              <a:gd name="T8" fmla="*/ 387 w 390"/>
              <a:gd name="T9" fmla="*/ 498 h 813"/>
              <a:gd name="T10" fmla="*/ 339 w 390"/>
              <a:gd name="T11" fmla="*/ 633 h 813"/>
              <a:gd name="T12" fmla="*/ 285 w 390"/>
              <a:gd name="T13" fmla="*/ 723 h 813"/>
              <a:gd name="T14" fmla="*/ 198 w 390"/>
              <a:gd name="T15" fmla="*/ 813 h 813"/>
              <a:gd name="T16" fmla="*/ 123 w 390"/>
              <a:gd name="T17" fmla="*/ 732 h 813"/>
              <a:gd name="T18" fmla="*/ 66 w 390"/>
              <a:gd name="T19" fmla="*/ 639 h 813"/>
              <a:gd name="T20" fmla="*/ 24 w 390"/>
              <a:gd name="T21" fmla="*/ 513 h 813"/>
              <a:gd name="T22" fmla="*/ 0 w 390"/>
              <a:gd name="T23" fmla="*/ 375 h 813"/>
              <a:gd name="T24" fmla="*/ 9 w 390"/>
              <a:gd name="T25" fmla="*/ 357 h 813"/>
              <a:gd name="T26" fmla="*/ 30 w 390"/>
              <a:gd name="T27" fmla="*/ 246 h 813"/>
              <a:gd name="T28" fmla="*/ 66 w 390"/>
              <a:gd name="T29" fmla="*/ 162 h 813"/>
              <a:gd name="T30" fmla="*/ 108 w 390"/>
              <a:gd name="T31" fmla="*/ 90 h 813"/>
              <a:gd name="T32" fmla="*/ 159 w 390"/>
              <a:gd name="T33" fmla="*/ 30 h 813"/>
              <a:gd name="T34" fmla="*/ 201 w 390"/>
              <a:gd name="T35"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813">
                <a:moveTo>
                  <a:pt x="201" y="0"/>
                </a:moveTo>
                <a:lnTo>
                  <a:pt x="291" y="84"/>
                </a:lnTo>
                <a:lnTo>
                  <a:pt x="360" y="210"/>
                </a:lnTo>
                <a:lnTo>
                  <a:pt x="390" y="324"/>
                </a:lnTo>
                <a:lnTo>
                  <a:pt x="387" y="498"/>
                </a:lnTo>
                <a:lnTo>
                  <a:pt x="339" y="633"/>
                </a:lnTo>
                <a:lnTo>
                  <a:pt x="285" y="723"/>
                </a:lnTo>
                <a:lnTo>
                  <a:pt x="198" y="813"/>
                </a:lnTo>
                <a:lnTo>
                  <a:pt x="123" y="732"/>
                </a:lnTo>
                <a:lnTo>
                  <a:pt x="66" y="639"/>
                </a:lnTo>
                <a:lnTo>
                  <a:pt x="24" y="513"/>
                </a:lnTo>
                <a:lnTo>
                  <a:pt x="0" y="375"/>
                </a:lnTo>
                <a:lnTo>
                  <a:pt x="9" y="357"/>
                </a:lnTo>
                <a:lnTo>
                  <a:pt x="30" y="246"/>
                </a:lnTo>
                <a:lnTo>
                  <a:pt x="66" y="162"/>
                </a:lnTo>
                <a:lnTo>
                  <a:pt x="108" y="90"/>
                </a:lnTo>
                <a:lnTo>
                  <a:pt x="159" y="30"/>
                </a:lnTo>
                <a:lnTo>
                  <a:pt x="201" y="0"/>
                </a:lnTo>
                <a:close/>
              </a:path>
            </a:pathLst>
          </a:custGeom>
          <a:pattFill prst="smCheck">
            <a:fgClr>
              <a:srgbClr val="990099"/>
            </a:fgClr>
            <a:bgClr>
              <a:schemeClr val="bg1"/>
            </a:bgClr>
          </a:patt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7193" name="Freeform 25" descr="Small checker board"/>
          <p:cNvSpPr>
            <a:spLocks/>
          </p:cNvSpPr>
          <p:nvPr/>
        </p:nvSpPr>
        <p:spPr bwMode="auto">
          <a:xfrm>
            <a:off x="792465" y="1821087"/>
            <a:ext cx="2743200" cy="1681162"/>
          </a:xfrm>
          <a:custGeom>
            <a:avLst/>
            <a:gdLst>
              <a:gd name="T0" fmla="*/ 861 w 1728"/>
              <a:gd name="T1" fmla="*/ 99 h 1059"/>
              <a:gd name="T2" fmla="*/ 978 w 1728"/>
              <a:gd name="T3" fmla="*/ 48 h 1059"/>
              <a:gd name="T4" fmla="*/ 1089 w 1728"/>
              <a:gd name="T5" fmla="*/ 15 h 1059"/>
              <a:gd name="T6" fmla="*/ 1206 w 1728"/>
              <a:gd name="T7" fmla="*/ 0 h 1059"/>
              <a:gd name="T8" fmla="*/ 1299 w 1728"/>
              <a:gd name="T9" fmla="*/ 9 h 1059"/>
              <a:gd name="T10" fmla="*/ 1431 w 1728"/>
              <a:gd name="T11" fmla="*/ 54 h 1059"/>
              <a:gd name="T12" fmla="*/ 1545 w 1728"/>
              <a:gd name="T13" fmla="*/ 126 h 1059"/>
              <a:gd name="T14" fmla="*/ 1632 w 1728"/>
              <a:gd name="T15" fmla="*/ 225 h 1059"/>
              <a:gd name="T16" fmla="*/ 1707 w 1728"/>
              <a:gd name="T17" fmla="*/ 390 h 1059"/>
              <a:gd name="T18" fmla="*/ 1728 w 1728"/>
              <a:gd name="T19" fmla="*/ 519 h 1059"/>
              <a:gd name="T20" fmla="*/ 1719 w 1728"/>
              <a:gd name="T21" fmla="*/ 618 h 1059"/>
              <a:gd name="T22" fmla="*/ 1695 w 1728"/>
              <a:gd name="T23" fmla="*/ 708 h 1059"/>
              <a:gd name="T24" fmla="*/ 1650 w 1728"/>
              <a:gd name="T25" fmla="*/ 810 h 1059"/>
              <a:gd name="T26" fmla="*/ 1551 w 1728"/>
              <a:gd name="T27" fmla="*/ 930 h 1059"/>
              <a:gd name="T28" fmla="*/ 1431 w 1728"/>
              <a:gd name="T29" fmla="*/ 1008 h 1059"/>
              <a:gd name="T30" fmla="*/ 1299 w 1728"/>
              <a:gd name="T31" fmla="*/ 1053 h 1059"/>
              <a:gd name="T32" fmla="*/ 1161 w 1728"/>
              <a:gd name="T33" fmla="*/ 1059 h 1059"/>
              <a:gd name="T34" fmla="*/ 1068 w 1728"/>
              <a:gd name="T35" fmla="*/ 1050 h 1059"/>
              <a:gd name="T36" fmla="*/ 987 w 1728"/>
              <a:gd name="T37" fmla="*/ 1014 h 1059"/>
              <a:gd name="T38" fmla="*/ 906 w 1728"/>
              <a:gd name="T39" fmla="*/ 972 h 1059"/>
              <a:gd name="T40" fmla="*/ 849 w 1728"/>
              <a:gd name="T41" fmla="*/ 933 h 1059"/>
              <a:gd name="T42" fmla="*/ 792 w 1728"/>
              <a:gd name="T43" fmla="*/ 984 h 1059"/>
              <a:gd name="T44" fmla="*/ 729 w 1728"/>
              <a:gd name="T45" fmla="*/ 1011 h 1059"/>
              <a:gd name="T46" fmla="*/ 639 w 1728"/>
              <a:gd name="T47" fmla="*/ 1044 h 1059"/>
              <a:gd name="T48" fmla="*/ 540 w 1728"/>
              <a:gd name="T49" fmla="*/ 1059 h 1059"/>
              <a:gd name="T50" fmla="*/ 435 w 1728"/>
              <a:gd name="T51" fmla="*/ 1050 h 1059"/>
              <a:gd name="T52" fmla="*/ 342 w 1728"/>
              <a:gd name="T53" fmla="*/ 1029 h 1059"/>
              <a:gd name="T54" fmla="*/ 240 w 1728"/>
              <a:gd name="T55" fmla="*/ 978 h 1059"/>
              <a:gd name="T56" fmla="*/ 144 w 1728"/>
              <a:gd name="T57" fmla="*/ 900 h 1059"/>
              <a:gd name="T58" fmla="*/ 66 w 1728"/>
              <a:gd name="T59" fmla="*/ 789 h 1059"/>
              <a:gd name="T60" fmla="*/ 24 w 1728"/>
              <a:gd name="T61" fmla="*/ 696 h 1059"/>
              <a:gd name="T62" fmla="*/ 0 w 1728"/>
              <a:gd name="T63" fmla="*/ 582 h 1059"/>
              <a:gd name="T64" fmla="*/ 0 w 1728"/>
              <a:gd name="T65" fmla="*/ 459 h 1059"/>
              <a:gd name="T66" fmla="*/ 24 w 1728"/>
              <a:gd name="T67" fmla="*/ 348 h 1059"/>
              <a:gd name="T68" fmla="*/ 90 w 1728"/>
              <a:gd name="T69" fmla="*/ 222 h 1059"/>
              <a:gd name="T70" fmla="*/ 186 w 1728"/>
              <a:gd name="T71" fmla="*/ 120 h 1059"/>
              <a:gd name="T72" fmla="*/ 297 w 1728"/>
              <a:gd name="T73" fmla="*/ 45 h 1059"/>
              <a:gd name="T74" fmla="*/ 432 w 1728"/>
              <a:gd name="T75" fmla="*/ 3 h 1059"/>
              <a:gd name="T76" fmla="*/ 573 w 1728"/>
              <a:gd name="T77" fmla="*/ 0 h 1059"/>
              <a:gd name="T78" fmla="*/ 699 w 1728"/>
              <a:gd name="T79" fmla="*/ 30 h 1059"/>
              <a:gd name="T80" fmla="*/ 810 w 1728"/>
              <a:gd name="T81" fmla="*/ 78 h 1059"/>
              <a:gd name="T82" fmla="*/ 861 w 1728"/>
              <a:gd name="T83" fmla="*/ 9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8" h="1059">
                <a:moveTo>
                  <a:pt x="861" y="99"/>
                </a:moveTo>
                <a:lnTo>
                  <a:pt x="978" y="48"/>
                </a:lnTo>
                <a:lnTo>
                  <a:pt x="1089" y="15"/>
                </a:lnTo>
                <a:lnTo>
                  <a:pt x="1206" y="0"/>
                </a:lnTo>
                <a:lnTo>
                  <a:pt x="1299" y="9"/>
                </a:lnTo>
                <a:lnTo>
                  <a:pt x="1431" y="54"/>
                </a:lnTo>
                <a:lnTo>
                  <a:pt x="1545" y="126"/>
                </a:lnTo>
                <a:lnTo>
                  <a:pt x="1632" y="225"/>
                </a:lnTo>
                <a:lnTo>
                  <a:pt x="1707" y="390"/>
                </a:lnTo>
                <a:lnTo>
                  <a:pt x="1728" y="519"/>
                </a:lnTo>
                <a:lnTo>
                  <a:pt x="1719" y="618"/>
                </a:lnTo>
                <a:lnTo>
                  <a:pt x="1695" y="708"/>
                </a:lnTo>
                <a:lnTo>
                  <a:pt x="1650" y="810"/>
                </a:lnTo>
                <a:lnTo>
                  <a:pt x="1551" y="930"/>
                </a:lnTo>
                <a:lnTo>
                  <a:pt x="1431" y="1008"/>
                </a:lnTo>
                <a:lnTo>
                  <a:pt x="1299" y="1053"/>
                </a:lnTo>
                <a:lnTo>
                  <a:pt x="1161" y="1059"/>
                </a:lnTo>
                <a:lnTo>
                  <a:pt x="1068" y="1050"/>
                </a:lnTo>
                <a:lnTo>
                  <a:pt x="987" y="1014"/>
                </a:lnTo>
                <a:lnTo>
                  <a:pt x="906" y="972"/>
                </a:lnTo>
                <a:lnTo>
                  <a:pt x="849" y="933"/>
                </a:lnTo>
                <a:lnTo>
                  <a:pt x="792" y="984"/>
                </a:lnTo>
                <a:lnTo>
                  <a:pt x="729" y="1011"/>
                </a:lnTo>
                <a:lnTo>
                  <a:pt x="639" y="1044"/>
                </a:lnTo>
                <a:lnTo>
                  <a:pt x="540" y="1059"/>
                </a:lnTo>
                <a:lnTo>
                  <a:pt x="435" y="1050"/>
                </a:lnTo>
                <a:lnTo>
                  <a:pt x="342" y="1029"/>
                </a:lnTo>
                <a:lnTo>
                  <a:pt x="240" y="978"/>
                </a:lnTo>
                <a:lnTo>
                  <a:pt x="144" y="900"/>
                </a:lnTo>
                <a:lnTo>
                  <a:pt x="66" y="789"/>
                </a:lnTo>
                <a:lnTo>
                  <a:pt x="24" y="696"/>
                </a:lnTo>
                <a:lnTo>
                  <a:pt x="0" y="582"/>
                </a:lnTo>
                <a:lnTo>
                  <a:pt x="0" y="459"/>
                </a:lnTo>
                <a:lnTo>
                  <a:pt x="24" y="348"/>
                </a:lnTo>
                <a:lnTo>
                  <a:pt x="90" y="222"/>
                </a:lnTo>
                <a:lnTo>
                  <a:pt x="186" y="120"/>
                </a:lnTo>
                <a:lnTo>
                  <a:pt x="297" y="45"/>
                </a:lnTo>
                <a:lnTo>
                  <a:pt x="432" y="3"/>
                </a:lnTo>
                <a:lnTo>
                  <a:pt x="573" y="0"/>
                </a:lnTo>
                <a:lnTo>
                  <a:pt x="699" y="30"/>
                </a:lnTo>
                <a:lnTo>
                  <a:pt x="810" y="78"/>
                </a:lnTo>
                <a:lnTo>
                  <a:pt x="861" y="99"/>
                </a:lnTo>
                <a:close/>
              </a:path>
            </a:pathLst>
          </a:custGeom>
          <a:pattFill prst="smCheck">
            <a:fgClr>
              <a:srgbClr val="990099"/>
            </a:fgClr>
            <a:bgClr>
              <a:schemeClr val="bg1"/>
            </a:bgClr>
          </a:patt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7190" name="Text Box 22"/>
          <p:cNvSpPr txBox="1">
            <a:spLocks noChangeArrowheads="1"/>
          </p:cNvSpPr>
          <p:nvPr/>
        </p:nvSpPr>
        <p:spPr bwMode="auto">
          <a:xfrm>
            <a:off x="1394460" y="2200276"/>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dirty="0" smtClean="0">
                <a:solidFill>
                  <a:srgbClr val="3333CC"/>
                </a:solidFill>
                <a:latin typeface="Arial" panose="020B0604020202020204" pitchFamily="34" charset="0"/>
              </a:rPr>
              <a:t>A</a:t>
            </a:r>
          </a:p>
        </p:txBody>
      </p:sp>
      <p:sp>
        <p:nvSpPr>
          <p:cNvPr id="7191" name="Text Box 23"/>
          <p:cNvSpPr txBox="1">
            <a:spLocks noChangeArrowheads="1"/>
          </p:cNvSpPr>
          <p:nvPr/>
        </p:nvSpPr>
        <p:spPr bwMode="auto">
          <a:xfrm>
            <a:off x="2552224" y="2178843"/>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dirty="0" smtClean="0">
                <a:solidFill>
                  <a:srgbClr val="FF0000"/>
                </a:solidFill>
                <a:latin typeface="Arial" panose="020B0604020202020204" pitchFamily="34" charset="0"/>
              </a:rPr>
              <a:t>B</a:t>
            </a:r>
          </a:p>
        </p:txBody>
      </p:sp>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40</a:t>
            </a:fld>
            <a:endParaRPr lang="en-US" altLang="el-GR">
              <a:solidFill>
                <a:srgbClr val="000000"/>
              </a:solidFill>
            </a:endParaRPr>
          </a:p>
        </p:txBody>
      </p:sp>
    </p:spTree>
    <p:extLst>
      <p:ext uri="{BB962C8B-B14F-4D97-AF65-F5344CB8AC3E}">
        <p14:creationId xmlns:p14="http://schemas.microsoft.com/office/powerpoint/2010/main" xmlns="" val="3080640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dissolve">
                                      <p:cBhvr>
                                        <p:cTn id="7" dur="500"/>
                                        <p:tgtEl>
                                          <p:spTgt spid="7171"/>
                                        </p:tgtEl>
                                      </p:cBhvr>
                                    </p:animEffect>
                                  </p:childTnLst>
                                </p:cTn>
                              </p:par>
                            </p:childTnLst>
                          </p:cTn>
                        </p:par>
                        <p:par>
                          <p:cTn id="8" fill="hold" nodeType="after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172"/>
                                        </p:tgtEl>
                                        <p:attrNameLst>
                                          <p:attrName>style.visibility</p:attrName>
                                        </p:attrNameLst>
                                      </p:cBhvr>
                                      <p:to>
                                        <p:strVal val="visible"/>
                                      </p:to>
                                    </p:set>
                                    <p:animEffect transition="in" filter="dissolve">
                                      <p:cBhvr>
                                        <p:cTn id="11" dur="500"/>
                                        <p:tgtEl>
                                          <p:spTgt spid="7172"/>
                                        </p:tgtEl>
                                      </p:cBhvr>
                                    </p:animEffect>
                                  </p:childTnLst>
                                </p:cTn>
                              </p:par>
                            </p:childTnLst>
                          </p:cTn>
                        </p:par>
                        <p:par>
                          <p:cTn id="12" fill="hold" nodeType="afterGroup">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7174"/>
                                        </p:tgtEl>
                                        <p:attrNameLst>
                                          <p:attrName>style.visibility</p:attrName>
                                        </p:attrNameLst>
                                      </p:cBhvr>
                                      <p:to>
                                        <p:strVal val="visible"/>
                                      </p:to>
                                    </p:set>
                                    <p:anim calcmode="lin" valueType="num">
                                      <p:cBhvr>
                                        <p:cTn id="15" dur="500" fill="hold"/>
                                        <p:tgtEl>
                                          <p:spTgt spid="7174"/>
                                        </p:tgtEl>
                                        <p:attrNameLst>
                                          <p:attrName>ppt_w</p:attrName>
                                        </p:attrNameLst>
                                      </p:cBhvr>
                                      <p:tavLst>
                                        <p:tav tm="0">
                                          <p:val>
                                            <p:fltVal val="0"/>
                                          </p:val>
                                        </p:tav>
                                        <p:tav tm="100000">
                                          <p:val>
                                            <p:strVal val="#ppt_w"/>
                                          </p:val>
                                        </p:tav>
                                      </p:tavLst>
                                    </p:anim>
                                    <p:anim calcmode="lin" valueType="num">
                                      <p:cBhvr>
                                        <p:cTn id="16" dur="500" fill="hold"/>
                                        <p:tgtEl>
                                          <p:spTgt spid="7174"/>
                                        </p:tgtEl>
                                        <p:attrNameLst>
                                          <p:attrName>ppt_h</p:attrName>
                                        </p:attrNameLst>
                                      </p:cBhvr>
                                      <p:tavLst>
                                        <p:tav tm="0">
                                          <p:val>
                                            <p:fltVal val="0"/>
                                          </p:val>
                                        </p:tav>
                                        <p:tav tm="100000">
                                          <p:val>
                                            <p:strVal val="#ppt_h"/>
                                          </p:val>
                                        </p:tav>
                                      </p:tavLst>
                                    </p:anim>
                                  </p:childTnLst>
                                </p:cTn>
                              </p:par>
                            </p:childTnLst>
                          </p:cTn>
                        </p:par>
                        <p:par>
                          <p:cTn id="17" fill="hold" nodeType="afterGroup">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7175"/>
                                        </p:tgtEl>
                                        <p:attrNameLst>
                                          <p:attrName>style.visibility</p:attrName>
                                        </p:attrNameLst>
                                      </p:cBhvr>
                                      <p:to>
                                        <p:strVal val="visible"/>
                                      </p:to>
                                    </p:set>
                                    <p:anim calcmode="lin" valueType="num">
                                      <p:cBhvr>
                                        <p:cTn id="20" dur="500" fill="hold"/>
                                        <p:tgtEl>
                                          <p:spTgt spid="7175"/>
                                        </p:tgtEl>
                                        <p:attrNameLst>
                                          <p:attrName>ppt_w</p:attrName>
                                        </p:attrNameLst>
                                      </p:cBhvr>
                                      <p:tavLst>
                                        <p:tav tm="0">
                                          <p:val>
                                            <p:fltVal val="0"/>
                                          </p:val>
                                        </p:tav>
                                        <p:tav tm="100000">
                                          <p:val>
                                            <p:strVal val="#ppt_w"/>
                                          </p:val>
                                        </p:tav>
                                      </p:tavLst>
                                    </p:anim>
                                    <p:anim calcmode="lin" valueType="num">
                                      <p:cBhvr>
                                        <p:cTn id="21" dur="500" fill="hold"/>
                                        <p:tgtEl>
                                          <p:spTgt spid="7175"/>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7173"/>
                                        </p:tgtEl>
                                        <p:attrNameLst>
                                          <p:attrName>style.visibility</p:attrName>
                                        </p:attrNameLst>
                                      </p:cBhvr>
                                      <p:to>
                                        <p:strVal val="visible"/>
                                      </p:to>
                                    </p:set>
                                    <p:anim calcmode="lin" valueType="num">
                                      <p:cBhvr>
                                        <p:cTn id="26" dur="500" fill="hold"/>
                                        <p:tgtEl>
                                          <p:spTgt spid="7173"/>
                                        </p:tgtEl>
                                        <p:attrNameLst>
                                          <p:attrName>ppt_w</p:attrName>
                                        </p:attrNameLst>
                                      </p:cBhvr>
                                      <p:tavLst>
                                        <p:tav tm="0">
                                          <p:val>
                                            <p:strVal val="4*#ppt_w"/>
                                          </p:val>
                                        </p:tav>
                                        <p:tav tm="100000">
                                          <p:val>
                                            <p:strVal val="#ppt_w"/>
                                          </p:val>
                                        </p:tav>
                                      </p:tavLst>
                                    </p:anim>
                                    <p:anim calcmode="lin" valueType="num">
                                      <p:cBhvr>
                                        <p:cTn id="27" dur="500" fill="hold"/>
                                        <p:tgtEl>
                                          <p:spTgt spid="7173"/>
                                        </p:tgtEl>
                                        <p:attrNameLst>
                                          <p:attrName>ppt_h</p:attrName>
                                        </p:attrNameLst>
                                      </p:cBhvr>
                                      <p:tavLst>
                                        <p:tav tm="0">
                                          <p:val>
                                            <p:strVal val="4*#ppt_h"/>
                                          </p:val>
                                        </p:tav>
                                        <p:tav tm="100000">
                                          <p:val>
                                            <p:strVal val="#ppt_h"/>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10" fill="hold" grpId="0" nodeType="clickEffect">
                                  <p:stCondLst>
                                    <p:cond delay="0"/>
                                  </p:stCondLst>
                                  <p:childTnLst>
                                    <p:set>
                                      <p:cBhvr>
                                        <p:cTn id="31" dur="1" fill="hold">
                                          <p:stCondLst>
                                            <p:cond delay="0"/>
                                          </p:stCondLst>
                                        </p:cTn>
                                        <p:tgtEl>
                                          <p:spTgt spid="7181"/>
                                        </p:tgtEl>
                                        <p:attrNameLst>
                                          <p:attrName>style.visibility</p:attrName>
                                        </p:attrNameLst>
                                      </p:cBhvr>
                                      <p:to>
                                        <p:strVal val="visible"/>
                                      </p:to>
                                    </p:set>
                                    <p:anim calcmode="lin" valueType="num">
                                      <p:cBhvr>
                                        <p:cTn id="32" dur="500" fill="hold"/>
                                        <p:tgtEl>
                                          <p:spTgt spid="7181"/>
                                        </p:tgtEl>
                                        <p:attrNameLst>
                                          <p:attrName>ppt_w</p:attrName>
                                        </p:attrNameLst>
                                      </p:cBhvr>
                                      <p:tavLst>
                                        <p:tav tm="0">
                                          <p:val>
                                            <p:fltVal val="0"/>
                                          </p:val>
                                        </p:tav>
                                        <p:tav tm="100000">
                                          <p:val>
                                            <p:strVal val="#ppt_w"/>
                                          </p:val>
                                        </p:tav>
                                      </p:tavLst>
                                    </p:anim>
                                    <p:anim calcmode="lin" valueType="num">
                                      <p:cBhvr>
                                        <p:cTn id="33" dur="500" fill="hold"/>
                                        <p:tgtEl>
                                          <p:spTgt spid="7181"/>
                                        </p:tgtEl>
                                        <p:attrNameLst>
                                          <p:attrName>ppt_h</p:attrName>
                                        </p:attrNameLst>
                                      </p:cBhvr>
                                      <p:tavLst>
                                        <p:tav tm="0">
                                          <p:val>
                                            <p:strVal val="#ppt_h"/>
                                          </p:val>
                                        </p:tav>
                                        <p:tav tm="100000">
                                          <p:val>
                                            <p:strVal val="#ppt_h"/>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grpId="0" nodeType="clickEffect">
                                  <p:stCondLst>
                                    <p:cond delay="0"/>
                                  </p:stCondLst>
                                  <p:childTnLst>
                                    <p:set>
                                      <p:cBhvr>
                                        <p:cTn id="37" dur="1" fill="hold">
                                          <p:stCondLst>
                                            <p:cond delay="0"/>
                                          </p:stCondLst>
                                        </p:cTn>
                                        <p:tgtEl>
                                          <p:spTgt spid="7193"/>
                                        </p:tgtEl>
                                        <p:attrNameLst>
                                          <p:attrName>style.visibility</p:attrName>
                                        </p:attrNameLst>
                                      </p:cBhvr>
                                      <p:to>
                                        <p:strVal val="visible"/>
                                      </p:to>
                                    </p:set>
                                    <p:animEffect transition="in" filter="checkerboard(across)">
                                      <p:cBhvr>
                                        <p:cTn id="38" dur="500"/>
                                        <p:tgtEl>
                                          <p:spTgt spid="7193"/>
                                        </p:tgtEl>
                                      </p:cBhvr>
                                    </p:animEffec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499"/>
                                          </p:stCondLst>
                                        </p:cTn>
                                        <p:tgtEl>
                                          <p:spTgt spid="7190"/>
                                        </p:tgtEl>
                                        <p:attrNameLst>
                                          <p:attrName>style.visibility</p:attrName>
                                        </p:attrNameLst>
                                      </p:cBhvr>
                                      <p:to>
                                        <p:strVal val="visible"/>
                                      </p:to>
                                    </p:set>
                                  </p:childTnLst>
                                </p:cTn>
                              </p:par>
                            </p:childTnLst>
                          </p:cTn>
                        </p:par>
                        <p:par>
                          <p:cTn id="42" fill="hold" nodeType="afterGroup">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7191"/>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183"/>
                                        </p:tgtEl>
                                        <p:attrNameLst>
                                          <p:attrName>style.visibility</p:attrName>
                                        </p:attrNameLst>
                                      </p:cBhvr>
                                      <p:to>
                                        <p:strVal val="visible"/>
                                      </p:to>
                                    </p:set>
                                    <p:animEffect transition="in" filter="dissolve">
                                      <p:cBhvr>
                                        <p:cTn id="49" dur="500"/>
                                        <p:tgtEl>
                                          <p:spTgt spid="7183"/>
                                        </p:tgtEl>
                                      </p:cBhvr>
                                    </p:animEffect>
                                  </p:childTnLst>
                                </p:cTn>
                              </p:par>
                            </p:childTnLst>
                          </p:cTn>
                        </p:par>
                        <p:par>
                          <p:cTn id="50" fill="hold" nodeType="afterGroup">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7184"/>
                                        </p:tgtEl>
                                        <p:attrNameLst>
                                          <p:attrName>style.visibility</p:attrName>
                                        </p:attrNameLst>
                                      </p:cBhvr>
                                      <p:to>
                                        <p:strVal val="visible"/>
                                      </p:to>
                                    </p:set>
                                    <p:animEffect transition="in" filter="dissolve">
                                      <p:cBhvr>
                                        <p:cTn id="53" dur="500"/>
                                        <p:tgtEl>
                                          <p:spTgt spid="7184"/>
                                        </p:tgtEl>
                                      </p:cBhvr>
                                    </p:animEffect>
                                  </p:childTnLst>
                                </p:cTn>
                              </p:par>
                            </p:childTnLst>
                          </p:cTn>
                        </p:par>
                        <p:par>
                          <p:cTn id="54" fill="hold" nodeType="afterGroup">
                            <p:stCondLst>
                              <p:cond delay="1000"/>
                            </p:stCondLst>
                            <p:childTnLst>
                              <p:par>
                                <p:cTn id="55" presetID="23" presetClass="entr" presetSubtype="16" fill="hold" grpId="0" nodeType="afterEffect">
                                  <p:stCondLst>
                                    <p:cond delay="0"/>
                                  </p:stCondLst>
                                  <p:childTnLst>
                                    <p:set>
                                      <p:cBhvr>
                                        <p:cTn id="56" dur="1" fill="hold">
                                          <p:stCondLst>
                                            <p:cond delay="0"/>
                                          </p:stCondLst>
                                        </p:cTn>
                                        <p:tgtEl>
                                          <p:spTgt spid="7185"/>
                                        </p:tgtEl>
                                        <p:attrNameLst>
                                          <p:attrName>style.visibility</p:attrName>
                                        </p:attrNameLst>
                                      </p:cBhvr>
                                      <p:to>
                                        <p:strVal val="visible"/>
                                      </p:to>
                                    </p:set>
                                    <p:anim calcmode="lin" valueType="num">
                                      <p:cBhvr>
                                        <p:cTn id="57" dur="500" fill="hold"/>
                                        <p:tgtEl>
                                          <p:spTgt spid="7185"/>
                                        </p:tgtEl>
                                        <p:attrNameLst>
                                          <p:attrName>ppt_w</p:attrName>
                                        </p:attrNameLst>
                                      </p:cBhvr>
                                      <p:tavLst>
                                        <p:tav tm="0">
                                          <p:val>
                                            <p:fltVal val="0"/>
                                          </p:val>
                                        </p:tav>
                                        <p:tav tm="100000">
                                          <p:val>
                                            <p:strVal val="#ppt_w"/>
                                          </p:val>
                                        </p:tav>
                                      </p:tavLst>
                                    </p:anim>
                                    <p:anim calcmode="lin" valueType="num">
                                      <p:cBhvr>
                                        <p:cTn id="58" dur="500" fill="hold"/>
                                        <p:tgtEl>
                                          <p:spTgt spid="7185"/>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500"/>
                            </p:stCondLst>
                            <p:childTnLst>
                              <p:par>
                                <p:cTn id="60" presetID="23" presetClass="entr" presetSubtype="16" fill="hold" grpId="0" nodeType="afterEffect">
                                  <p:stCondLst>
                                    <p:cond delay="0"/>
                                  </p:stCondLst>
                                  <p:childTnLst>
                                    <p:set>
                                      <p:cBhvr>
                                        <p:cTn id="61" dur="1" fill="hold">
                                          <p:stCondLst>
                                            <p:cond delay="0"/>
                                          </p:stCondLst>
                                        </p:cTn>
                                        <p:tgtEl>
                                          <p:spTgt spid="7186"/>
                                        </p:tgtEl>
                                        <p:attrNameLst>
                                          <p:attrName>style.visibility</p:attrName>
                                        </p:attrNameLst>
                                      </p:cBhvr>
                                      <p:to>
                                        <p:strVal val="visible"/>
                                      </p:to>
                                    </p:set>
                                    <p:anim calcmode="lin" valueType="num">
                                      <p:cBhvr>
                                        <p:cTn id="62" dur="500" fill="hold"/>
                                        <p:tgtEl>
                                          <p:spTgt spid="7186"/>
                                        </p:tgtEl>
                                        <p:attrNameLst>
                                          <p:attrName>ppt_w</p:attrName>
                                        </p:attrNameLst>
                                      </p:cBhvr>
                                      <p:tavLst>
                                        <p:tav tm="0">
                                          <p:val>
                                            <p:fltVal val="0"/>
                                          </p:val>
                                        </p:tav>
                                        <p:tav tm="100000">
                                          <p:val>
                                            <p:strVal val="#ppt_w"/>
                                          </p:val>
                                        </p:tav>
                                      </p:tavLst>
                                    </p:anim>
                                    <p:anim calcmode="lin" valueType="num">
                                      <p:cBhvr>
                                        <p:cTn id="63" dur="500" fill="hold"/>
                                        <p:tgtEl>
                                          <p:spTgt spid="718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32" fill="hold" grpId="0" nodeType="clickEffect">
                                  <p:stCondLst>
                                    <p:cond delay="0"/>
                                  </p:stCondLst>
                                  <p:childTnLst>
                                    <p:set>
                                      <p:cBhvr>
                                        <p:cTn id="67" dur="1" fill="hold">
                                          <p:stCondLst>
                                            <p:cond delay="0"/>
                                          </p:stCondLst>
                                        </p:cTn>
                                        <p:tgtEl>
                                          <p:spTgt spid="7187"/>
                                        </p:tgtEl>
                                        <p:attrNameLst>
                                          <p:attrName>style.visibility</p:attrName>
                                        </p:attrNameLst>
                                      </p:cBhvr>
                                      <p:to>
                                        <p:strVal val="visible"/>
                                      </p:to>
                                    </p:set>
                                    <p:anim calcmode="lin" valueType="num">
                                      <p:cBhvr>
                                        <p:cTn id="68" dur="500" fill="hold"/>
                                        <p:tgtEl>
                                          <p:spTgt spid="7187"/>
                                        </p:tgtEl>
                                        <p:attrNameLst>
                                          <p:attrName>ppt_w</p:attrName>
                                        </p:attrNameLst>
                                      </p:cBhvr>
                                      <p:tavLst>
                                        <p:tav tm="0">
                                          <p:val>
                                            <p:strVal val="4*#ppt_w"/>
                                          </p:val>
                                        </p:tav>
                                        <p:tav tm="100000">
                                          <p:val>
                                            <p:strVal val="#ppt_w"/>
                                          </p:val>
                                        </p:tav>
                                      </p:tavLst>
                                    </p:anim>
                                    <p:anim calcmode="lin" valueType="num">
                                      <p:cBhvr>
                                        <p:cTn id="69" dur="500" fill="hold"/>
                                        <p:tgtEl>
                                          <p:spTgt spid="7187"/>
                                        </p:tgtEl>
                                        <p:attrNameLst>
                                          <p:attrName>ppt_h</p:attrName>
                                        </p:attrNameLst>
                                      </p:cBhvr>
                                      <p:tavLst>
                                        <p:tav tm="0">
                                          <p:val>
                                            <p:strVal val="4*#ppt_h"/>
                                          </p:val>
                                        </p:tav>
                                        <p:tav tm="100000">
                                          <p:val>
                                            <p:strVal val="#ppt_h"/>
                                          </p:val>
                                        </p:tav>
                                      </p:tavLst>
                                    </p:anim>
                                  </p:childTnLst>
                                </p:cTn>
                              </p:par>
                            </p:childTnLst>
                          </p:cTn>
                        </p:par>
                      </p:childTnLst>
                    </p:cTn>
                  </p:par>
                  <p:par>
                    <p:cTn id="70" fill="hold" nodeType="clickPar">
                      <p:stCondLst>
                        <p:cond delay="indefinite"/>
                      </p:stCondLst>
                      <p:childTnLst>
                        <p:par>
                          <p:cTn id="71" fill="hold" nodeType="withGroup">
                            <p:stCondLst>
                              <p:cond delay="0"/>
                            </p:stCondLst>
                            <p:childTnLst>
                              <p:par>
                                <p:cTn id="72" presetID="18" presetClass="entr" presetSubtype="12" fill="hold" grpId="0" nodeType="clickEffect">
                                  <p:stCondLst>
                                    <p:cond delay="0"/>
                                  </p:stCondLst>
                                  <p:childTnLst>
                                    <p:set>
                                      <p:cBhvr>
                                        <p:cTn id="73" dur="1" fill="hold">
                                          <p:stCondLst>
                                            <p:cond delay="0"/>
                                          </p:stCondLst>
                                        </p:cTn>
                                        <p:tgtEl>
                                          <p:spTgt spid="7188"/>
                                        </p:tgtEl>
                                        <p:attrNameLst>
                                          <p:attrName>style.visibility</p:attrName>
                                        </p:attrNameLst>
                                      </p:cBhvr>
                                      <p:to>
                                        <p:strVal val="visible"/>
                                      </p:to>
                                    </p:set>
                                    <p:animEffect transition="in" filter="strips(downLeft)">
                                      <p:cBhvr>
                                        <p:cTn id="74" dur="500"/>
                                        <p:tgtEl>
                                          <p:spTgt spid="718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5" presetClass="entr" presetSubtype="10" fill="hold" grpId="0" nodeType="clickEffect">
                                  <p:stCondLst>
                                    <p:cond delay="0"/>
                                  </p:stCondLst>
                                  <p:childTnLst>
                                    <p:set>
                                      <p:cBhvr>
                                        <p:cTn id="78" dur="1" fill="hold">
                                          <p:stCondLst>
                                            <p:cond delay="0"/>
                                          </p:stCondLst>
                                        </p:cTn>
                                        <p:tgtEl>
                                          <p:spTgt spid="7189"/>
                                        </p:tgtEl>
                                        <p:attrNameLst>
                                          <p:attrName>style.visibility</p:attrName>
                                        </p:attrNameLst>
                                      </p:cBhvr>
                                      <p:to>
                                        <p:strVal val="visible"/>
                                      </p:to>
                                    </p:set>
                                    <p:animEffect transition="in" filter="checkerboard(across)">
                                      <p:cBhvr>
                                        <p:cTn id="79" dur="500"/>
                                        <p:tgtEl>
                                          <p:spTgt spid="7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nimBg="1"/>
      <p:bldP spid="7172" grpId="0" animBg="1"/>
      <p:bldP spid="7173" grpId="0" autoUpdateAnimBg="0"/>
      <p:bldP spid="7174" grpId="0" autoUpdateAnimBg="0"/>
      <p:bldP spid="7175" grpId="0" autoUpdateAnimBg="0"/>
      <p:bldP spid="7181" grpId="0" autoUpdateAnimBg="0"/>
      <p:bldP spid="7183" grpId="0" animBg="1"/>
      <p:bldP spid="7184" grpId="0" animBg="1"/>
      <p:bldP spid="7185" grpId="0" autoUpdateAnimBg="0"/>
      <p:bldP spid="7186" grpId="0" autoUpdateAnimBg="0"/>
      <p:bldP spid="7187" grpId="0" autoUpdateAnimBg="0"/>
      <p:bldP spid="7188" grpId="0" autoUpdateAnimBg="0"/>
      <p:bldP spid="7189" grpId="0" animBg="1"/>
      <p:bldP spid="7193" grpId="0" animBg="1"/>
      <p:bldP spid="7190" grpId="0" autoUpdateAnimBg="0"/>
      <p:bldP spid="719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175320" y="157540"/>
            <a:ext cx="8435280" cy="144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dirty="0" smtClean="0">
                <a:solidFill>
                  <a:srgbClr val="006600"/>
                </a:solidFill>
                <a:latin typeface="Arial" panose="020B0604020202020204" pitchFamily="34" charset="0"/>
              </a:rPr>
              <a:t>Συχνά έχουμε ένα σύνολο το οποίο περιέχει όλα τα στοιχεία που μας ενδιαφέρουν αυτό καλείται </a:t>
            </a:r>
            <a:r>
              <a:rPr lang="el-GR" altLang="el-GR" sz="2400" b="1" dirty="0" smtClean="0">
                <a:solidFill>
                  <a:srgbClr val="0070C0"/>
                </a:solidFill>
                <a:latin typeface="Arial" panose="020B0604020202020204" pitchFamily="34" charset="0"/>
              </a:rPr>
              <a:t>βασικό  σύνολο</a:t>
            </a:r>
            <a:r>
              <a:rPr lang="en-US" altLang="el-GR" sz="2400" b="1" dirty="0" smtClean="0">
                <a:solidFill>
                  <a:srgbClr val="0070C0"/>
                </a:solidFill>
                <a:latin typeface="Arial" panose="020B0604020202020204" pitchFamily="34" charset="0"/>
              </a:rPr>
              <a:t>:</a:t>
            </a:r>
            <a:r>
              <a:rPr lang="el-GR" altLang="el-GR" sz="2400" b="1" dirty="0" smtClean="0">
                <a:solidFill>
                  <a:srgbClr val="0070C0"/>
                </a:solidFill>
                <a:latin typeface="Arial" panose="020B0604020202020204" pitchFamily="34" charset="0"/>
              </a:rPr>
              <a:t> </a:t>
            </a:r>
            <a:r>
              <a:rPr lang="el-GR" altLang="el-GR" sz="3600" b="1" i="1" dirty="0" smtClean="0">
                <a:solidFill>
                  <a:srgbClr val="0070C0"/>
                </a:solidFill>
              </a:rPr>
              <a:t>Ω</a:t>
            </a:r>
            <a:r>
              <a:rPr lang="el-GR" altLang="el-GR" sz="4000" b="1" i="1" dirty="0" smtClean="0">
                <a:solidFill>
                  <a:srgbClr val="0070C0"/>
                </a:solidFill>
              </a:rPr>
              <a:t> </a:t>
            </a:r>
            <a:r>
              <a:rPr lang="el-GR" altLang="el-GR" sz="2400" dirty="0" smtClean="0">
                <a:solidFill>
                  <a:srgbClr val="006600"/>
                </a:solidFill>
                <a:latin typeface="Arial" panose="020B0604020202020204" pitchFamily="34" charset="0"/>
              </a:rPr>
              <a:t>(</a:t>
            </a:r>
            <a:r>
              <a:rPr lang="en-US" altLang="el-GR" sz="2400" dirty="0" smtClean="0">
                <a:solidFill>
                  <a:srgbClr val="3333CC"/>
                </a:solidFill>
                <a:latin typeface="Arial" panose="020B0604020202020204" pitchFamily="34" charset="0"/>
              </a:rPr>
              <a:t>universal set</a:t>
            </a:r>
            <a:r>
              <a:rPr lang="el-GR" altLang="el-GR" sz="2400" dirty="0" smtClean="0">
                <a:solidFill>
                  <a:srgbClr val="3333CC"/>
                </a:solidFill>
                <a:latin typeface="Arial" panose="020B0604020202020204" pitchFamily="34" charset="0"/>
              </a:rPr>
              <a:t>)</a:t>
            </a:r>
            <a:r>
              <a:rPr lang="en-US" altLang="el-GR" sz="2400" dirty="0" smtClean="0">
                <a:solidFill>
                  <a:srgbClr val="006600"/>
                </a:solidFill>
                <a:latin typeface="Arial" panose="020B0604020202020204" pitchFamily="34" charset="0"/>
              </a:rPr>
              <a:t>.  </a:t>
            </a:r>
            <a:r>
              <a:rPr lang="el-GR" altLang="el-GR" sz="2400" dirty="0" smtClean="0">
                <a:solidFill>
                  <a:srgbClr val="006600"/>
                </a:solidFill>
                <a:latin typeface="Arial" panose="020B0604020202020204" pitchFamily="34" charset="0"/>
              </a:rPr>
              <a:t>Όλα τα άλλα σύνολα είναι υποσύνολα αυτού</a:t>
            </a:r>
            <a:endParaRPr lang="en-US" altLang="el-GR" sz="2400" dirty="0" smtClean="0">
              <a:solidFill>
                <a:srgbClr val="006600"/>
              </a:solidFill>
              <a:latin typeface="Arial" panose="020B0604020202020204" pitchFamily="34" charset="0"/>
            </a:endParaRPr>
          </a:p>
        </p:txBody>
      </p:sp>
      <p:sp>
        <p:nvSpPr>
          <p:cNvPr id="8195" name="Rectangle 3"/>
          <p:cNvSpPr>
            <a:spLocks noChangeArrowheads="1"/>
          </p:cNvSpPr>
          <p:nvPr/>
        </p:nvSpPr>
        <p:spPr bwMode="auto">
          <a:xfrm>
            <a:off x="710248" y="1981965"/>
            <a:ext cx="4876800" cy="1981200"/>
          </a:xfrm>
          <a:prstGeom prst="rect">
            <a:avLst/>
          </a:prstGeom>
          <a:solidFill>
            <a:srgbClr val="FFFF99"/>
          </a:solidFill>
          <a:ln w="38100">
            <a:solidFill>
              <a:srgbClr val="0066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8197" name="Oval 5"/>
          <p:cNvSpPr>
            <a:spLocks noChangeArrowheads="1"/>
          </p:cNvSpPr>
          <p:nvPr/>
        </p:nvSpPr>
        <p:spPr bwMode="auto">
          <a:xfrm>
            <a:off x="1905000" y="2209800"/>
            <a:ext cx="1524000" cy="1447800"/>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8198" name="Text Box 6"/>
          <p:cNvSpPr txBox="1">
            <a:spLocks noChangeArrowheads="1"/>
          </p:cNvSpPr>
          <p:nvPr/>
        </p:nvSpPr>
        <p:spPr bwMode="auto">
          <a:xfrm>
            <a:off x="2286000" y="2362200"/>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smtClean="0">
                <a:solidFill>
                  <a:srgbClr val="3333CC"/>
                </a:solidFill>
                <a:latin typeface="Arial" panose="020B0604020202020204" pitchFamily="34" charset="0"/>
              </a:rPr>
              <a:t>A</a:t>
            </a:r>
          </a:p>
        </p:txBody>
      </p:sp>
      <p:sp>
        <p:nvSpPr>
          <p:cNvPr id="8199" name="Oval 7"/>
          <p:cNvSpPr>
            <a:spLocks noChangeArrowheads="1"/>
          </p:cNvSpPr>
          <p:nvPr/>
        </p:nvSpPr>
        <p:spPr bwMode="auto">
          <a:xfrm>
            <a:off x="3725863" y="2209800"/>
            <a:ext cx="1524000" cy="1447800"/>
          </a:xfrm>
          <a:prstGeom prst="ellipse">
            <a:avLst/>
          </a:prstGeom>
          <a:noFill/>
          <a:ln w="3810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8200" name="Text Box 8"/>
          <p:cNvSpPr txBox="1">
            <a:spLocks noChangeArrowheads="1"/>
          </p:cNvSpPr>
          <p:nvPr/>
        </p:nvSpPr>
        <p:spPr bwMode="auto">
          <a:xfrm>
            <a:off x="4202113" y="2336800"/>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smtClean="0">
                <a:solidFill>
                  <a:srgbClr val="FF0000"/>
                </a:solidFill>
                <a:latin typeface="Arial" panose="020B0604020202020204" pitchFamily="34" charset="0"/>
              </a:rPr>
              <a:t>B</a:t>
            </a:r>
          </a:p>
        </p:txBody>
      </p:sp>
      <p:sp>
        <p:nvSpPr>
          <p:cNvPr id="8201" name="Text Box 9"/>
          <p:cNvSpPr txBox="1">
            <a:spLocks noChangeArrowheads="1"/>
          </p:cNvSpPr>
          <p:nvPr/>
        </p:nvSpPr>
        <p:spPr bwMode="auto">
          <a:xfrm>
            <a:off x="2068747" y="5830411"/>
            <a:ext cx="310086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l-GR" sz="4000" i="1" dirty="0" smtClean="0">
                <a:solidFill>
                  <a:srgbClr val="000000"/>
                </a:solidFill>
              </a:rPr>
              <a:t>A</a:t>
            </a:r>
            <a:r>
              <a:rPr lang="el-GR" altLang="el-GR" sz="4000" i="1" dirty="0" smtClean="0">
                <a:solidFill>
                  <a:srgbClr val="000000"/>
                </a:solidFill>
              </a:rPr>
              <a:t> </a:t>
            </a:r>
            <a:r>
              <a:rPr lang="en-US" altLang="el-GR" sz="2800" dirty="0" smtClean="0">
                <a:solidFill>
                  <a:srgbClr val="000000"/>
                </a:solidFill>
              </a:rPr>
              <a:t> </a:t>
            </a:r>
            <a:r>
              <a:rPr lang="en-US" altLang="el-GR" sz="4800" dirty="0" smtClean="0">
                <a:solidFill>
                  <a:srgbClr val="000000"/>
                </a:solidFill>
                <a:sym typeface="Symbol" panose="05050102010706020507" pitchFamily="18" charset="2"/>
              </a:rPr>
              <a:t></a:t>
            </a:r>
            <a:r>
              <a:rPr lang="en-US" altLang="el-GR" sz="2800" dirty="0" smtClean="0">
                <a:solidFill>
                  <a:srgbClr val="000000"/>
                </a:solidFill>
                <a:sym typeface="Symbol" panose="05050102010706020507" pitchFamily="18" charset="2"/>
              </a:rPr>
              <a:t> </a:t>
            </a:r>
            <a:r>
              <a:rPr lang="el-GR" altLang="el-GR" sz="2800" dirty="0" smtClean="0">
                <a:solidFill>
                  <a:srgbClr val="000000"/>
                </a:solidFill>
                <a:sym typeface="Symbol" panose="05050102010706020507" pitchFamily="18" charset="2"/>
              </a:rPr>
              <a:t>      </a:t>
            </a:r>
            <a:r>
              <a:rPr lang="en-US" altLang="el-GR" sz="3600" dirty="0" smtClean="0">
                <a:solidFill>
                  <a:srgbClr val="000000"/>
                </a:solidFill>
                <a:sym typeface="Symbol" panose="05050102010706020507" pitchFamily="18" charset="2"/>
              </a:rPr>
              <a:t>=</a:t>
            </a:r>
            <a:r>
              <a:rPr lang="en-US" altLang="el-GR" sz="2800" dirty="0" smtClean="0">
                <a:solidFill>
                  <a:srgbClr val="000000"/>
                </a:solidFill>
                <a:sym typeface="Symbol" panose="05050102010706020507" pitchFamily="18" charset="2"/>
              </a:rPr>
              <a:t> </a:t>
            </a:r>
            <a:r>
              <a:rPr lang="el-GR" altLang="el-GR" sz="2800" dirty="0" smtClean="0">
                <a:solidFill>
                  <a:srgbClr val="000000"/>
                </a:solidFill>
                <a:sym typeface="Symbol" panose="05050102010706020507" pitchFamily="18" charset="2"/>
              </a:rPr>
              <a:t> </a:t>
            </a:r>
            <a:r>
              <a:rPr lang="en-US" altLang="el-GR" sz="3600" dirty="0" smtClean="0">
                <a:solidFill>
                  <a:srgbClr val="000000"/>
                </a:solidFill>
                <a:sym typeface="Symbol" panose="05050102010706020507" pitchFamily="18" charset="2"/>
              </a:rPr>
              <a:t></a:t>
            </a:r>
            <a:endParaRPr lang="en-US" altLang="el-GR" sz="3600" dirty="0" smtClean="0">
              <a:solidFill>
                <a:srgbClr val="000000"/>
              </a:solidFill>
            </a:endParaRPr>
          </a:p>
        </p:txBody>
      </p:sp>
      <p:sp>
        <p:nvSpPr>
          <p:cNvPr id="8202" name="Text Box 10"/>
          <p:cNvSpPr txBox="1">
            <a:spLocks noChangeArrowheads="1"/>
          </p:cNvSpPr>
          <p:nvPr/>
        </p:nvSpPr>
        <p:spPr bwMode="auto">
          <a:xfrm>
            <a:off x="6367746" y="1873662"/>
            <a:ext cx="2456164" cy="1785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200" dirty="0" smtClean="0">
                <a:solidFill>
                  <a:srgbClr val="990000"/>
                </a:solidFill>
                <a:latin typeface="Arial" panose="020B0604020202020204" pitchFamily="34" charset="0"/>
              </a:rPr>
              <a:t>Δεν υπάρχουν κοινά στοιχεία στα δυο σύνολα. Τα σύνολα είναι ξένα (</a:t>
            </a:r>
            <a:r>
              <a:rPr lang="en-US" altLang="el-GR" sz="2200" dirty="0" smtClean="0">
                <a:solidFill>
                  <a:srgbClr val="3333CC"/>
                </a:solidFill>
                <a:latin typeface="Arial" panose="020B0604020202020204" pitchFamily="34" charset="0"/>
              </a:rPr>
              <a:t>disjoint</a:t>
            </a:r>
            <a:r>
              <a:rPr lang="en-US" altLang="el-GR" sz="2200" dirty="0" smtClean="0">
                <a:solidFill>
                  <a:srgbClr val="990000"/>
                </a:solidFill>
                <a:latin typeface="Arial" panose="020B0604020202020204" pitchFamily="34" charset="0"/>
              </a:rPr>
              <a:t> sets</a:t>
            </a:r>
            <a:r>
              <a:rPr lang="el-GR" altLang="el-GR" sz="2200" dirty="0" smtClean="0">
                <a:solidFill>
                  <a:srgbClr val="990000"/>
                </a:solidFill>
                <a:latin typeface="Arial" panose="020B0604020202020204" pitchFamily="34" charset="0"/>
              </a:rPr>
              <a:t>)</a:t>
            </a:r>
            <a:r>
              <a:rPr lang="en-US" altLang="el-GR" sz="2200" dirty="0" smtClean="0">
                <a:solidFill>
                  <a:srgbClr val="990000"/>
                </a:solidFill>
                <a:latin typeface="Arial" panose="020B0604020202020204" pitchFamily="34" charset="0"/>
              </a:rPr>
              <a:t>.</a:t>
            </a:r>
          </a:p>
        </p:txBody>
      </p:sp>
      <p:graphicFrame>
        <p:nvGraphicFramePr>
          <p:cNvPr id="8203" name="Object 11"/>
          <p:cNvGraphicFramePr>
            <a:graphicFrameLocks noChangeAspect="1"/>
          </p:cNvGraphicFramePr>
          <p:nvPr>
            <p:extLst>
              <p:ext uri="{D42A27DB-BD31-4B8C-83A1-F6EECF244321}">
                <p14:modId xmlns:p14="http://schemas.microsoft.com/office/powerpoint/2010/main" xmlns="" val="3632893357"/>
              </p:ext>
            </p:extLst>
          </p:nvPr>
        </p:nvGraphicFramePr>
        <p:xfrm>
          <a:off x="593353" y="4457359"/>
          <a:ext cx="479622" cy="538540"/>
        </p:xfrm>
        <a:graphic>
          <a:graphicData uri="http://schemas.openxmlformats.org/presentationml/2006/ole">
            <p:oleObj spid="_x0000_s8748" name="Equation" r:id="rId4" imgW="152334" imgH="190417" progId="">
              <p:embed/>
            </p:oleObj>
          </a:graphicData>
        </a:graphic>
      </p:graphicFrame>
      <p:sp>
        <p:nvSpPr>
          <p:cNvPr id="8204" name="Text Box 12"/>
          <p:cNvSpPr txBox="1">
            <a:spLocks noChangeArrowheads="1"/>
          </p:cNvSpPr>
          <p:nvPr/>
        </p:nvSpPr>
        <p:spPr bwMode="auto">
          <a:xfrm>
            <a:off x="3186930" y="4445416"/>
            <a:ext cx="5715000" cy="13849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006600"/>
                </a:solidFill>
                <a:latin typeface="Arial" panose="020B0604020202020204" pitchFamily="34" charset="0"/>
              </a:rPr>
              <a:t>Αυτό είναι το συμπλήρωμα του</a:t>
            </a:r>
            <a:r>
              <a:rPr lang="en-US" altLang="el-GR" sz="2400" dirty="0" smtClean="0">
                <a:solidFill>
                  <a:srgbClr val="006600"/>
                </a:solidFill>
                <a:latin typeface="Arial" panose="020B0604020202020204" pitchFamily="34" charset="0"/>
              </a:rPr>
              <a:t> </a:t>
            </a:r>
            <a:r>
              <a:rPr lang="en-US" altLang="el-GR" sz="2400" i="1" dirty="0" smtClean="0">
                <a:solidFill>
                  <a:srgbClr val="006600"/>
                </a:solidFill>
                <a:latin typeface="Arial" panose="020B0604020202020204" pitchFamily="34" charset="0"/>
              </a:rPr>
              <a:t>A</a:t>
            </a:r>
            <a:r>
              <a:rPr lang="en-US" altLang="el-GR" sz="2400" dirty="0" smtClean="0">
                <a:solidFill>
                  <a:srgbClr val="006600"/>
                </a:solidFill>
                <a:latin typeface="Arial" panose="020B0604020202020204" pitchFamily="34" charset="0"/>
              </a:rPr>
              <a:t>, </a:t>
            </a:r>
            <a:r>
              <a:rPr lang="el-GR" altLang="el-GR" sz="2400" dirty="0" smtClean="0">
                <a:solidFill>
                  <a:srgbClr val="006600"/>
                </a:solidFill>
                <a:latin typeface="Arial" panose="020B0604020202020204" pitchFamily="34" charset="0"/>
              </a:rPr>
              <a:t>και περιέχει όλα τα στοιχεία του </a:t>
            </a:r>
            <a:r>
              <a:rPr lang="el-GR" altLang="el-GR" sz="3200" i="1" dirty="0" smtClean="0">
                <a:solidFill>
                  <a:srgbClr val="000000"/>
                </a:solidFill>
              </a:rPr>
              <a:t>Ω</a:t>
            </a:r>
            <a:r>
              <a:rPr lang="el-GR" altLang="el-GR" sz="3600" i="1" dirty="0" smtClean="0">
                <a:solidFill>
                  <a:srgbClr val="000000"/>
                </a:solidFill>
              </a:rPr>
              <a:t> </a:t>
            </a:r>
            <a:r>
              <a:rPr lang="el-GR" altLang="el-GR" sz="2400" dirty="0" smtClean="0">
                <a:solidFill>
                  <a:srgbClr val="006600"/>
                </a:solidFill>
                <a:latin typeface="Arial" panose="020B0604020202020204" pitchFamily="34" charset="0"/>
              </a:rPr>
              <a:t>που δεν ανήκουν στο </a:t>
            </a:r>
            <a:r>
              <a:rPr lang="en-US" altLang="el-GR" sz="2400" dirty="0" smtClean="0">
                <a:solidFill>
                  <a:srgbClr val="006600"/>
                </a:solidFill>
                <a:latin typeface="Arial" panose="020B0604020202020204" pitchFamily="34" charset="0"/>
              </a:rPr>
              <a:t> </a:t>
            </a:r>
            <a:r>
              <a:rPr lang="en-US" altLang="el-GR" sz="2400" i="1" dirty="0" smtClean="0">
                <a:solidFill>
                  <a:srgbClr val="006600"/>
                </a:solidFill>
                <a:latin typeface="Arial" panose="020B0604020202020204" pitchFamily="34" charset="0"/>
              </a:rPr>
              <a:t>A.</a:t>
            </a:r>
          </a:p>
        </p:txBody>
      </p:sp>
      <p:sp>
        <p:nvSpPr>
          <p:cNvPr id="8205" name="Line 13"/>
          <p:cNvSpPr>
            <a:spLocks noChangeShapeType="1"/>
          </p:cNvSpPr>
          <p:nvPr/>
        </p:nvSpPr>
        <p:spPr bwMode="auto">
          <a:xfrm flipH="1">
            <a:off x="2678771" y="4718263"/>
            <a:ext cx="457200" cy="0"/>
          </a:xfrm>
          <a:prstGeom prst="line">
            <a:avLst/>
          </a:prstGeom>
          <a:noFill/>
          <a:ln w="28575">
            <a:solidFill>
              <a:srgbClr val="0066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8206" name="Rectangle 14" descr="Dark downward diagonal"/>
          <p:cNvSpPr>
            <a:spLocks noChangeArrowheads="1"/>
          </p:cNvSpPr>
          <p:nvPr/>
        </p:nvSpPr>
        <p:spPr bwMode="auto">
          <a:xfrm>
            <a:off x="725092" y="1993502"/>
            <a:ext cx="4876800" cy="1981200"/>
          </a:xfrm>
          <a:prstGeom prst="rect">
            <a:avLst/>
          </a:prstGeom>
          <a:pattFill prst="dkDnDiag">
            <a:fgClr>
              <a:srgbClr val="9966FF"/>
            </a:fgClr>
            <a:bgClr>
              <a:srgbClr val="FFFFFF"/>
            </a:bgClr>
          </a:pattFill>
          <a:ln w="38100">
            <a:solidFill>
              <a:srgbClr val="0066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3200" dirty="0" smtClean="0">
              <a:solidFill>
                <a:srgbClr val="000000"/>
              </a:solidFill>
            </a:endParaRPr>
          </a:p>
        </p:txBody>
      </p:sp>
      <p:sp>
        <p:nvSpPr>
          <p:cNvPr id="8207" name="Oval 15"/>
          <p:cNvSpPr>
            <a:spLocks noChangeArrowheads="1"/>
          </p:cNvSpPr>
          <p:nvPr/>
        </p:nvSpPr>
        <p:spPr bwMode="auto">
          <a:xfrm>
            <a:off x="1383371" y="2256621"/>
            <a:ext cx="1524000" cy="1447800"/>
          </a:xfrm>
          <a:prstGeom prst="ellipse">
            <a:avLst/>
          </a:prstGeom>
          <a:solidFill>
            <a:srgbClr val="FFFF99"/>
          </a:solidFill>
          <a:ln w="38100">
            <a:solidFill>
              <a:schemeClr val="accent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8209" name="Text Box 17"/>
          <p:cNvSpPr txBox="1">
            <a:spLocks noChangeArrowheads="1"/>
          </p:cNvSpPr>
          <p:nvPr/>
        </p:nvSpPr>
        <p:spPr bwMode="auto">
          <a:xfrm>
            <a:off x="1912770" y="2373737"/>
            <a:ext cx="4572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800" b="1" i="1" dirty="0" smtClean="0">
                <a:solidFill>
                  <a:srgbClr val="3333CC"/>
                </a:solidFill>
                <a:latin typeface="Arial" panose="020B0604020202020204" pitchFamily="34" charset="0"/>
              </a:rPr>
              <a:t>A</a:t>
            </a:r>
          </a:p>
        </p:txBody>
      </p:sp>
      <p:sp>
        <p:nvSpPr>
          <p:cNvPr id="8210" name="Text Box 18"/>
          <p:cNvSpPr txBox="1">
            <a:spLocks noChangeArrowheads="1"/>
          </p:cNvSpPr>
          <p:nvPr/>
        </p:nvSpPr>
        <p:spPr bwMode="auto">
          <a:xfrm>
            <a:off x="3656636" y="2563525"/>
            <a:ext cx="45720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altLang="el-GR" sz="3200" b="1" i="1" dirty="0" smtClean="0">
                <a:solidFill>
                  <a:srgbClr val="3333CC"/>
                </a:solidFill>
                <a:latin typeface="Arial" panose="020B0604020202020204" pitchFamily="34" charset="0"/>
              </a:rPr>
              <a:t>A</a:t>
            </a:r>
          </a:p>
        </p:txBody>
      </p:sp>
      <p:sp>
        <p:nvSpPr>
          <p:cNvPr id="8211" name="Line 19"/>
          <p:cNvSpPr>
            <a:spLocks noChangeShapeType="1"/>
          </p:cNvSpPr>
          <p:nvPr/>
        </p:nvSpPr>
        <p:spPr bwMode="auto">
          <a:xfrm>
            <a:off x="3790554" y="2616426"/>
            <a:ext cx="304800" cy="0"/>
          </a:xfrm>
          <a:prstGeom prst="line">
            <a:avLst/>
          </a:prstGeom>
          <a:noFill/>
          <a:ln w="2857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pic>
        <p:nvPicPr>
          <p:cNvPr id="2" name="Εικόνα 1"/>
          <p:cNvPicPr>
            <a:picLocks noChangeAspect="1"/>
          </p:cNvPicPr>
          <p:nvPr/>
        </p:nvPicPr>
        <p:blipFill>
          <a:blip r:embed="rId5"/>
          <a:stretch>
            <a:fillRect/>
          </a:stretch>
        </p:blipFill>
        <p:spPr>
          <a:xfrm>
            <a:off x="3059771" y="2020852"/>
            <a:ext cx="2071167" cy="567591"/>
          </a:xfrm>
          <a:prstGeom prst="rect">
            <a:avLst/>
          </a:prstGeom>
        </p:spPr>
      </p:pic>
      <p:graphicFrame>
        <p:nvGraphicFramePr>
          <p:cNvPr id="22" name="Object 11"/>
          <p:cNvGraphicFramePr>
            <a:graphicFrameLocks noChangeAspect="1"/>
          </p:cNvGraphicFramePr>
          <p:nvPr>
            <p:extLst>
              <p:ext uri="{D42A27DB-BD31-4B8C-83A1-F6EECF244321}">
                <p14:modId xmlns:p14="http://schemas.microsoft.com/office/powerpoint/2010/main" xmlns="" val="2580689432"/>
              </p:ext>
            </p:extLst>
          </p:nvPr>
        </p:nvGraphicFramePr>
        <p:xfrm>
          <a:off x="3185138" y="5988766"/>
          <a:ext cx="668338" cy="606425"/>
        </p:xfrm>
        <a:graphic>
          <a:graphicData uri="http://schemas.openxmlformats.org/presentationml/2006/ole">
            <p:oleObj spid="_x0000_s8749" name="Equation" r:id="rId6" imgW="152334" imgH="190417" progId="">
              <p:embed/>
            </p:oleObj>
          </a:graphicData>
        </a:graphic>
      </p:graphicFrame>
      <p:sp>
        <p:nvSpPr>
          <p:cNvPr id="3" name="Ορθογώνιο 2"/>
          <p:cNvSpPr/>
          <p:nvPr/>
        </p:nvSpPr>
        <p:spPr>
          <a:xfrm>
            <a:off x="4986077" y="1934930"/>
            <a:ext cx="518091" cy="646331"/>
          </a:xfrm>
          <a:prstGeom prst="rect">
            <a:avLst/>
          </a:prstGeom>
        </p:spPr>
        <p:txBody>
          <a:bodyPr wrap="none">
            <a:spAutoFit/>
          </a:bodyPr>
          <a:lstStyle/>
          <a:p>
            <a:pPr fontAlgn="base">
              <a:spcBef>
                <a:spcPct val="0"/>
              </a:spcBef>
              <a:spcAft>
                <a:spcPct val="0"/>
              </a:spcAft>
            </a:pPr>
            <a:r>
              <a:rPr lang="el-GR" altLang="el-GR" sz="3600" i="1" dirty="0" smtClean="0">
                <a:solidFill>
                  <a:srgbClr val="000000"/>
                </a:solidFill>
              </a:rPr>
              <a:t>Ω</a:t>
            </a:r>
            <a:endParaRPr lang="el-GR" sz="2400" dirty="0" smtClean="0">
              <a:solidFill>
                <a:srgbClr val="000000"/>
              </a:solidFill>
            </a:endParaRPr>
          </a:p>
        </p:txBody>
      </p:sp>
      <p:sp>
        <p:nvSpPr>
          <p:cNvPr id="4" name="TextBox 3"/>
          <p:cNvSpPr txBox="1"/>
          <p:nvPr/>
        </p:nvSpPr>
        <p:spPr>
          <a:xfrm>
            <a:off x="997318" y="4546739"/>
            <a:ext cx="243308" cy="461665"/>
          </a:xfrm>
          <a:prstGeom prst="rect">
            <a:avLst/>
          </a:prstGeom>
          <a:noFill/>
        </p:spPr>
        <p:txBody>
          <a:bodyPr wrap="square" rtlCol="0">
            <a:spAutoFit/>
          </a:bodyPr>
          <a:lstStyle/>
          <a:p>
            <a:r>
              <a:rPr lang="el-GR" sz="2400" b="1" dirty="0" smtClean="0"/>
              <a:t>ή </a:t>
            </a:r>
            <a:endParaRPr lang="el-GR" sz="2400" b="1" dirty="0"/>
          </a:p>
        </p:txBody>
      </p:sp>
      <p:sp>
        <p:nvSpPr>
          <p:cNvPr id="5" name="Ορθογώνιο 4"/>
          <p:cNvSpPr/>
          <p:nvPr/>
        </p:nvSpPr>
        <p:spPr>
          <a:xfrm>
            <a:off x="2102422" y="4490625"/>
            <a:ext cx="564578" cy="584775"/>
          </a:xfrm>
          <a:prstGeom prst="rect">
            <a:avLst/>
          </a:prstGeom>
        </p:spPr>
        <p:txBody>
          <a:bodyPr wrap="none">
            <a:spAutoFit/>
          </a:bodyPr>
          <a:lstStyle/>
          <a:p>
            <a:r>
              <a:rPr lang="el-GR" altLang="el-GR" sz="3200" b="1" i="1" dirty="0" smtClean="0"/>
              <a:t>Α’</a:t>
            </a:r>
            <a:endParaRPr lang="el-GR" sz="3200" dirty="0"/>
          </a:p>
        </p:txBody>
      </p:sp>
      <p:sp>
        <p:nvSpPr>
          <p:cNvPr id="24" name="Ορθογώνιο 23"/>
          <p:cNvSpPr/>
          <p:nvPr/>
        </p:nvSpPr>
        <p:spPr>
          <a:xfrm>
            <a:off x="1310562" y="4457359"/>
            <a:ext cx="628847" cy="584775"/>
          </a:xfrm>
          <a:prstGeom prst="rect">
            <a:avLst/>
          </a:prstGeom>
        </p:spPr>
        <p:txBody>
          <a:bodyPr wrap="square">
            <a:spAutoFit/>
          </a:bodyPr>
          <a:lstStyle/>
          <a:p>
            <a:r>
              <a:rPr lang="el-GR" altLang="el-GR" sz="3200" b="1" i="1" dirty="0" smtClean="0"/>
              <a:t>Α</a:t>
            </a:r>
            <a:r>
              <a:rPr lang="en-US" altLang="el-GR" sz="3200" b="1" i="1" baseline="30000" dirty="0" smtClean="0"/>
              <a:t>c</a:t>
            </a:r>
            <a:endParaRPr lang="el-GR" sz="3200" b="1" i="1" baseline="30000" dirty="0">
              <a:latin typeface="Cambria Math" panose="02040503050406030204" pitchFamily="18" charset="0"/>
            </a:endParaRPr>
          </a:p>
        </p:txBody>
      </p:sp>
      <p:sp>
        <p:nvSpPr>
          <p:cNvPr id="25" name="TextBox 24"/>
          <p:cNvSpPr txBox="1"/>
          <p:nvPr/>
        </p:nvSpPr>
        <p:spPr>
          <a:xfrm>
            <a:off x="1805518" y="4518913"/>
            <a:ext cx="243308" cy="461665"/>
          </a:xfrm>
          <a:prstGeom prst="rect">
            <a:avLst/>
          </a:prstGeom>
          <a:noFill/>
        </p:spPr>
        <p:txBody>
          <a:bodyPr wrap="square" rtlCol="0">
            <a:spAutoFit/>
          </a:bodyPr>
          <a:lstStyle/>
          <a:p>
            <a:r>
              <a:rPr lang="el-GR" sz="2400" b="1" dirty="0" smtClean="0"/>
              <a:t>ή </a:t>
            </a:r>
            <a:endParaRPr lang="el-GR" sz="2400" b="1" dirty="0"/>
          </a:p>
        </p:txBody>
      </p:sp>
      <p:sp>
        <p:nvSpPr>
          <p:cNvPr id="7" name="Θέση αριθμού διαφάνειας 6"/>
          <p:cNvSpPr>
            <a:spLocks noGrp="1"/>
          </p:cNvSpPr>
          <p:nvPr>
            <p:ph type="sldNum" sz="quarter" idx="12"/>
          </p:nvPr>
        </p:nvSpPr>
        <p:spPr/>
        <p:txBody>
          <a:bodyPr/>
          <a:lstStyle/>
          <a:p>
            <a:fld id="{FC53442B-9059-4995-AD00-11B44EEE6C23}" type="slidenum">
              <a:rPr lang="en-US" altLang="el-GR" smtClean="0">
                <a:solidFill>
                  <a:srgbClr val="000000"/>
                </a:solidFill>
              </a:rPr>
              <a:pPr/>
              <a:t>41</a:t>
            </a:fld>
            <a:endParaRPr lang="en-US" altLang="el-GR">
              <a:solidFill>
                <a:srgbClr val="000000"/>
              </a:solidFill>
            </a:endParaRPr>
          </a:p>
        </p:txBody>
      </p:sp>
    </p:spTree>
    <p:extLst>
      <p:ext uri="{BB962C8B-B14F-4D97-AF65-F5344CB8AC3E}">
        <p14:creationId xmlns:p14="http://schemas.microsoft.com/office/powerpoint/2010/main" xmlns="" val="4169461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dissolve">
                                      <p:cBhvr>
                                        <p:cTn id="7" dur="500"/>
                                        <p:tgtEl>
                                          <p:spTgt spid="8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197"/>
                                        </p:tgtEl>
                                        <p:attrNameLst>
                                          <p:attrName>style.visibility</p:attrName>
                                        </p:attrNameLst>
                                      </p:cBhvr>
                                      <p:to>
                                        <p:strVal val="visible"/>
                                      </p:to>
                                    </p:set>
                                    <p:animEffect transition="in" filter="dissolve">
                                      <p:cBhvr>
                                        <p:cTn id="12" dur="500"/>
                                        <p:tgtEl>
                                          <p:spTgt spid="819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8198"/>
                                        </p:tgtEl>
                                        <p:attrNameLst>
                                          <p:attrName>style.visibility</p:attrName>
                                        </p:attrNameLst>
                                      </p:cBhvr>
                                      <p:to>
                                        <p:strVal val="visible"/>
                                      </p:to>
                                    </p:set>
                                    <p:animEffect transition="in" filter="dissolve">
                                      <p:cBhvr>
                                        <p:cTn id="16" dur="500"/>
                                        <p:tgtEl>
                                          <p:spTgt spid="819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8199"/>
                                        </p:tgtEl>
                                        <p:attrNameLst>
                                          <p:attrName>style.visibility</p:attrName>
                                        </p:attrNameLst>
                                      </p:cBhvr>
                                      <p:to>
                                        <p:strVal val="visible"/>
                                      </p:to>
                                    </p:set>
                                    <p:animEffect transition="in" filter="dissolve">
                                      <p:cBhvr>
                                        <p:cTn id="20" dur="500"/>
                                        <p:tgtEl>
                                          <p:spTgt spid="8199"/>
                                        </p:tgtEl>
                                      </p:cBhvr>
                                    </p:animEffect>
                                  </p:childTnLst>
                                </p:cTn>
                              </p:par>
                            </p:childTnLst>
                          </p:cTn>
                        </p:par>
                        <p:par>
                          <p:cTn id="21" fill="hold" nodeType="afterGroup">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8200"/>
                                        </p:tgtEl>
                                        <p:attrNameLst>
                                          <p:attrName>style.visibility</p:attrName>
                                        </p:attrNameLst>
                                      </p:cBhvr>
                                      <p:to>
                                        <p:strVal val="visible"/>
                                      </p:to>
                                    </p:set>
                                    <p:animEffect transition="in" filter="dissolve">
                                      <p:cBhvr>
                                        <p:cTn id="24" dur="500"/>
                                        <p:tgtEl>
                                          <p:spTgt spid="820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8201"/>
                                        </p:tgtEl>
                                        <p:attrNameLst>
                                          <p:attrName>style.visibility</p:attrName>
                                        </p:attrNameLst>
                                      </p:cBhvr>
                                      <p:to>
                                        <p:strVal val="visible"/>
                                      </p:to>
                                    </p:set>
                                    <p:anim calcmode="lin" valueType="num">
                                      <p:cBhvr>
                                        <p:cTn id="29" dur="1000" fill="hold"/>
                                        <p:tgtEl>
                                          <p:spTgt spid="8201"/>
                                        </p:tgtEl>
                                        <p:attrNameLst>
                                          <p:attrName>ppt_w</p:attrName>
                                        </p:attrNameLst>
                                      </p:cBhvr>
                                      <p:tavLst>
                                        <p:tav tm="0">
                                          <p:val>
                                            <p:fltVal val="0"/>
                                          </p:val>
                                        </p:tav>
                                        <p:tav tm="100000">
                                          <p:val>
                                            <p:strVal val="#ppt_w"/>
                                          </p:val>
                                        </p:tav>
                                      </p:tavLst>
                                    </p:anim>
                                    <p:anim calcmode="lin" valueType="num">
                                      <p:cBhvr>
                                        <p:cTn id="30" dur="1000" fill="hold"/>
                                        <p:tgtEl>
                                          <p:spTgt spid="8201"/>
                                        </p:tgtEl>
                                        <p:attrNameLst>
                                          <p:attrName>ppt_h</p:attrName>
                                        </p:attrNameLst>
                                      </p:cBhvr>
                                      <p:tavLst>
                                        <p:tav tm="0">
                                          <p:val>
                                            <p:fltVal val="0"/>
                                          </p:val>
                                        </p:tav>
                                        <p:tav tm="100000">
                                          <p:val>
                                            <p:strVal val="#ppt_h"/>
                                          </p:val>
                                        </p:tav>
                                      </p:tavLst>
                                    </p:anim>
                                    <p:anim calcmode="lin" valueType="num">
                                      <p:cBhvr>
                                        <p:cTn id="31" dur="1000" fill="hold"/>
                                        <p:tgtEl>
                                          <p:spTgt spid="8201"/>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820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8202"/>
                                        </p:tgtEl>
                                        <p:attrNameLst>
                                          <p:attrName>style.visibility</p:attrName>
                                        </p:attrNameLst>
                                      </p:cBhvr>
                                      <p:to>
                                        <p:strVal val="visible"/>
                                      </p:to>
                                    </p:set>
                                    <p:anim calcmode="lin" valueType="num">
                                      <p:cBhvr>
                                        <p:cTn id="37" dur="500" fill="hold"/>
                                        <p:tgtEl>
                                          <p:spTgt spid="8202"/>
                                        </p:tgtEl>
                                        <p:attrNameLst>
                                          <p:attrName>ppt_w</p:attrName>
                                        </p:attrNameLst>
                                      </p:cBhvr>
                                      <p:tavLst>
                                        <p:tav tm="0">
                                          <p:val>
                                            <p:fltVal val="0"/>
                                          </p:val>
                                        </p:tav>
                                        <p:tav tm="100000">
                                          <p:val>
                                            <p:strVal val="#ppt_w"/>
                                          </p:val>
                                        </p:tav>
                                      </p:tavLst>
                                    </p:anim>
                                    <p:anim calcmode="lin" valueType="num">
                                      <p:cBhvr>
                                        <p:cTn id="38" dur="500" fill="hold"/>
                                        <p:tgtEl>
                                          <p:spTgt spid="8202"/>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5" presetClass="entr" presetSubtype="0" fill="hold" nodeType="clickEffect">
                                  <p:stCondLst>
                                    <p:cond delay="0"/>
                                  </p:stCondLst>
                                  <p:childTnLst>
                                    <p:set>
                                      <p:cBhvr>
                                        <p:cTn id="42" dur="1" fill="hold">
                                          <p:stCondLst>
                                            <p:cond delay="0"/>
                                          </p:stCondLst>
                                        </p:cTn>
                                        <p:tgtEl>
                                          <p:spTgt spid="8203"/>
                                        </p:tgtEl>
                                        <p:attrNameLst>
                                          <p:attrName>style.visibility</p:attrName>
                                        </p:attrNameLst>
                                      </p:cBhvr>
                                      <p:to>
                                        <p:strVal val="visible"/>
                                      </p:to>
                                    </p:set>
                                    <p:anim calcmode="lin" valueType="num">
                                      <p:cBhvr>
                                        <p:cTn id="43" dur="1000" fill="hold"/>
                                        <p:tgtEl>
                                          <p:spTgt spid="8203"/>
                                        </p:tgtEl>
                                        <p:attrNameLst>
                                          <p:attrName>ppt_w</p:attrName>
                                        </p:attrNameLst>
                                      </p:cBhvr>
                                      <p:tavLst>
                                        <p:tav tm="0">
                                          <p:val>
                                            <p:fltVal val="0"/>
                                          </p:val>
                                        </p:tav>
                                        <p:tav tm="100000">
                                          <p:val>
                                            <p:strVal val="#ppt_w"/>
                                          </p:val>
                                        </p:tav>
                                      </p:tavLst>
                                    </p:anim>
                                    <p:anim calcmode="lin" valueType="num">
                                      <p:cBhvr>
                                        <p:cTn id="44" dur="1000" fill="hold"/>
                                        <p:tgtEl>
                                          <p:spTgt spid="8203"/>
                                        </p:tgtEl>
                                        <p:attrNameLst>
                                          <p:attrName>ppt_h</p:attrName>
                                        </p:attrNameLst>
                                      </p:cBhvr>
                                      <p:tavLst>
                                        <p:tav tm="0">
                                          <p:val>
                                            <p:fltVal val="0"/>
                                          </p:val>
                                        </p:tav>
                                        <p:tav tm="100000">
                                          <p:val>
                                            <p:strVal val="#ppt_h"/>
                                          </p:val>
                                        </p:tav>
                                      </p:tavLst>
                                    </p:anim>
                                    <p:anim calcmode="lin" valueType="num">
                                      <p:cBhvr>
                                        <p:cTn id="45" dur="1000" fill="hold"/>
                                        <p:tgtEl>
                                          <p:spTgt spid="8203"/>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820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0" fill="hold" grpId="0" nodeType="clickEffect">
                                  <p:stCondLst>
                                    <p:cond delay="0"/>
                                  </p:stCondLst>
                                  <p:childTnLst>
                                    <p:set>
                                      <p:cBhvr>
                                        <p:cTn id="50" dur="1" fill="hold">
                                          <p:stCondLst>
                                            <p:cond delay="0"/>
                                          </p:stCondLst>
                                        </p:cTn>
                                        <p:tgtEl>
                                          <p:spTgt spid="8204"/>
                                        </p:tgtEl>
                                        <p:attrNameLst>
                                          <p:attrName>style.visibility</p:attrName>
                                        </p:attrNameLst>
                                      </p:cBhvr>
                                      <p:to>
                                        <p:strVal val="visible"/>
                                      </p:to>
                                    </p:set>
                                    <p:anim calcmode="lin" valueType="num">
                                      <p:cBhvr>
                                        <p:cTn id="51" dur="500" fill="hold"/>
                                        <p:tgtEl>
                                          <p:spTgt spid="8204"/>
                                        </p:tgtEl>
                                        <p:attrNameLst>
                                          <p:attrName>ppt_w</p:attrName>
                                        </p:attrNameLst>
                                      </p:cBhvr>
                                      <p:tavLst>
                                        <p:tav tm="0">
                                          <p:val>
                                            <p:fltVal val="0"/>
                                          </p:val>
                                        </p:tav>
                                        <p:tav tm="100000">
                                          <p:val>
                                            <p:strVal val="#ppt_w"/>
                                          </p:val>
                                        </p:tav>
                                      </p:tavLst>
                                    </p:anim>
                                    <p:anim calcmode="lin" valueType="num">
                                      <p:cBhvr>
                                        <p:cTn id="52" dur="500" fill="hold"/>
                                        <p:tgtEl>
                                          <p:spTgt spid="8204"/>
                                        </p:tgtEl>
                                        <p:attrNameLst>
                                          <p:attrName>ppt_h</p:attrName>
                                        </p:attrNameLst>
                                      </p:cBhvr>
                                      <p:tavLst>
                                        <p:tav tm="0">
                                          <p:val>
                                            <p:strVal val="#ppt_h"/>
                                          </p:val>
                                        </p:tav>
                                        <p:tav tm="100000">
                                          <p:val>
                                            <p:strVal val="#ppt_h"/>
                                          </p:val>
                                        </p:tav>
                                      </p:tavLst>
                                    </p:anim>
                                  </p:childTnLst>
                                </p:cTn>
                              </p:par>
                            </p:childTnLst>
                          </p:cTn>
                        </p:par>
                        <p:par>
                          <p:cTn id="53" fill="hold" nodeType="afterGroup">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8205"/>
                                        </p:tgtEl>
                                        <p:attrNameLst>
                                          <p:attrName>style.visibility</p:attrName>
                                        </p:attrNameLst>
                                      </p:cBhvr>
                                      <p:to>
                                        <p:strVal val="visible"/>
                                      </p:to>
                                    </p:set>
                                    <p:animEffect transition="in" filter="wipe(right)">
                                      <p:cBhvr>
                                        <p:cTn id="56" dur="500"/>
                                        <p:tgtEl>
                                          <p:spTgt spid="820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5" presetClass="entr" presetSubtype="10" fill="hold" grpId="0" nodeType="clickEffect">
                                  <p:stCondLst>
                                    <p:cond delay="0"/>
                                  </p:stCondLst>
                                  <p:childTnLst>
                                    <p:set>
                                      <p:cBhvr>
                                        <p:cTn id="60" dur="1" fill="hold">
                                          <p:stCondLst>
                                            <p:cond delay="0"/>
                                          </p:stCondLst>
                                        </p:cTn>
                                        <p:tgtEl>
                                          <p:spTgt spid="8206"/>
                                        </p:tgtEl>
                                        <p:attrNameLst>
                                          <p:attrName>style.visibility</p:attrName>
                                        </p:attrNameLst>
                                      </p:cBhvr>
                                      <p:to>
                                        <p:strVal val="visible"/>
                                      </p:to>
                                    </p:set>
                                    <p:animEffect transition="in" filter="checkerboard(across)">
                                      <p:cBhvr>
                                        <p:cTn id="61" dur="500"/>
                                        <p:tgtEl>
                                          <p:spTgt spid="8206"/>
                                        </p:tgtEl>
                                      </p:cBhvr>
                                    </p:animEffect>
                                  </p:childTnLst>
                                </p:cTn>
                              </p:par>
                            </p:childTnLst>
                          </p:cTn>
                        </p:par>
                        <p:par>
                          <p:cTn id="62" fill="hold" nodeType="afterGroup">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207"/>
                                        </p:tgtEl>
                                        <p:attrNameLst>
                                          <p:attrName>style.visibility</p:attrName>
                                        </p:attrNameLst>
                                      </p:cBhvr>
                                      <p:to>
                                        <p:strVal val="visible"/>
                                      </p:to>
                                    </p:set>
                                    <p:animEffect transition="in" filter="dissolve">
                                      <p:cBhvr>
                                        <p:cTn id="65" dur="500"/>
                                        <p:tgtEl>
                                          <p:spTgt spid="8207"/>
                                        </p:tgtEl>
                                      </p:cBhvr>
                                    </p:animEffect>
                                  </p:childTnLst>
                                </p:cTn>
                              </p:par>
                            </p:childTnLst>
                          </p:cTn>
                        </p:par>
                        <p:par>
                          <p:cTn id="66" fill="hold" nodeType="afterGroup">
                            <p:stCondLst>
                              <p:cond delay="1000"/>
                            </p:stCondLst>
                            <p:childTnLst>
                              <p:par>
                                <p:cTn id="67" presetID="9" presetClass="entr" presetSubtype="0" fill="hold" grpId="0" nodeType="afterEffect">
                                  <p:stCondLst>
                                    <p:cond delay="0"/>
                                  </p:stCondLst>
                                  <p:childTnLst>
                                    <p:set>
                                      <p:cBhvr>
                                        <p:cTn id="68" dur="1" fill="hold">
                                          <p:stCondLst>
                                            <p:cond delay="0"/>
                                          </p:stCondLst>
                                        </p:cTn>
                                        <p:tgtEl>
                                          <p:spTgt spid="8209"/>
                                        </p:tgtEl>
                                        <p:attrNameLst>
                                          <p:attrName>style.visibility</p:attrName>
                                        </p:attrNameLst>
                                      </p:cBhvr>
                                      <p:to>
                                        <p:strVal val="visible"/>
                                      </p:to>
                                    </p:set>
                                    <p:animEffect transition="in" filter="dissolve">
                                      <p:cBhvr>
                                        <p:cTn id="69" dur="500"/>
                                        <p:tgtEl>
                                          <p:spTgt spid="8209"/>
                                        </p:tgtEl>
                                      </p:cBhvr>
                                    </p:animEffect>
                                  </p:childTnLst>
                                </p:cTn>
                              </p:par>
                            </p:childTnLst>
                          </p:cTn>
                        </p:par>
                        <p:par>
                          <p:cTn id="70" fill="hold" nodeType="afterGroup">
                            <p:stCondLst>
                              <p:cond delay="1500"/>
                            </p:stCondLst>
                            <p:childTnLst>
                              <p:par>
                                <p:cTn id="71" presetID="9" presetClass="entr" presetSubtype="0" fill="hold" grpId="0" nodeType="afterEffect">
                                  <p:stCondLst>
                                    <p:cond delay="0"/>
                                  </p:stCondLst>
                                  <p:childTnLst>
                                    <p:set>
                                      <p:cBhvr>
                                        <p:cTn id="72" dur="1" fill="hold">
                                          <p:stCondLst>
                                            <p:cond delay="0"/>
                                          </p:stCondLst>
                                        </p:cTn>
                                        <p:tgtEl>
                                          <p:spTgt spid="8210"/>
                                        </p:tgtEl>
                                        <p:attrNameLst>
                                          <p:attrName>style.visibility</p:attrName>
                                        </p:attrNameLst>
                                      </p:cBhvr>
                                      <p:to>
                                        <p:strVal val="visible"/>
                                      </p:to>
                                    </p:set>
                                    <p:animEffect transition="in" filter="dissolve">
                                      <p:cBhvr>
                                        <p:cTn id="73" dur="500"/>
                                        <p:tgtEl>
                                          <p:spTgt spid="8210"/>
                                        </p:tgtEl>
                                      </p:cBhvr>
                                    </p:animEffect>
                                  </p:childTnLst>
                                </p:cTn>
                              </p:par>
                            </p:childTnLst>
                          </p:cTn>
                        </p:par>
                        <p:par>
                          <p:cTn id="74" fill="hold" nodeType="afterGroup">
                            <p:stCondLst>
                              <p:cond delay="2000"/>
                            </p:stCondLst>
                            <p:childTnLst>
                              <p:par>
                                <p:cTn id="75" presetID="9" presetClass="entr" presetSubtype="0" fill="hold" grpId="0" nodeType="afterEffect">
                                  <p:stCondLst>
                                    <p:cond delay="0"/>
                                  </p:stCondLst>
                                  <p:childTnLst>
                                    <p:set>
                                      <p:cBhvr>
                                        <p:cTn id="76" dur="1" fill="hold">
                                          <p:stCondLst>
                                            <p:cond delay="0"/>
                                          </p:stCondLst>
                                        </p:cTn>
                                        <p:tgtEl>
                                          <p:spTgt spid="8211"/>
                                        </p:tgtEl>
                                        <p:attrNameLst>
                                          <p:attrName>style.visibility</p:attrName>
                                        </p:attrNameLst>
                                      </p:cBhvr>
                                      <p:to>
                                        <p:strVal val="visible"/>
                                      </p:to>
                                    </p:set>
                                    <p:animEffect transition="in" filter="dissolve">
                                      <p:cBhvr>
                                        <p:cTn id="77" dur="500"/>
                                        <p:tgtEl>
                                          <p:spTgt spid="8211"/>
                                        </p:tgtEl>
                                      </p:cBhvr>
                                    </p:animEffect>
                                  </p:childTnLst>
                                </p:cTn>
                              </p:par>
                            </p:childTnLst>
                          </p:cTn>
                        </p:par>
                      </p:childTnLst>
                    </p:cTn>
                  </p:par>
                  <p:par>
                    <p:cTn id="78" fill="hold">
                      <p:stCondLst>
                        <p:cond delay="indefinite"/>
                      </p:stCondLst>
                      <p:childTnLst>
                        <p:par>
                          <p:cTn id="79" fill="hold">
                            <p:stCondLst>
                              <p:cond delay="0"/>
                            </p:stCondLst>
                            <p:childTnLst>
                              <p:par>
                                <p:cTn id="80" presetID="15" presetClass="entr" presetSubtype="0" fill="hold" nodeType="click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1000" fill="hold"/>
                                        <p:tgtEl>
                                          <p:spTgt spid="22"/>
                                        </p:tgtEl>
                                        <p:attrNameLst>
                                          <p:attrName>ppt_w</p:attrName>
                                        </p:attrNameLst>
                                      </p:cBhvr>
                                      <p:tavLst>
                                        <p:tav tm="0">
                                          <p:val>
                                            <p:fltVal val="0"/>
                                          </p:val>
                                        </p:tav>
                                        <p:tav tm="100000">
                                          <p:val>
                                            <p:strVal val="#ppt_w"/>
                                          </p:val>
                                        </p:tav>
                                      </p:tavLst>
                                    </p:anim>
                                    <p:anim calcmode="lin" valueType="num">
                                      <p:cBhvr>
                                        <p:cTn id="83" dur="1000" fill="hold"/>
                                        <p:tgtEl>
                                          <p:spTgt spid="22"/>
                                        </p:tgtEl>
                                        <p:attrNameLst>
                                          <p:attrName>ppt_h</p:attrName>
                                        </p:attrNameLst>
                                      </p:cBhvr>
                                      <p:tavLst>
                                        <p:tav tm="0">
                                          <p:val>
                                            <p:fltVal val="0"/>
                                          </p:val>
                                        </p:tav>
                                        <p:tav tm="100000">
                                          <p:val>
                                            <p:strVal val="#ppt_h"/>
                                          </p:val>
                                        </p:tav>
                                      </p:tavLst>
                                    </p:anim>
                                    <p:anim calcmode="lin" valueType="num">
                                      <p:cBhvr>
                                        <p:cTn id="84"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85"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animBg="1"/>
      <p:bldP spid="8197" grpId="0" animBg="1"/>
      <p:bldP spid="8198" grpId="0" autoUpdateAnimBg="0"/>
      <p:bldP spid="8199" grpId="0" animBg="1"/>
      <p:bldP spid="8200" grpId="0" autoUpdateAnimBg="0"/>
      <p:bldP spid="8201" grpId="0" autoUpdateAnimBg="0"/>
      <p:bldP spid="8202" grpId="0" autoUpdateAnimBg="0"/>
      <p:bldP spid="8204" grpId="0" autoUpdateAnimBg="0"/>
      <p:bldP spid="8205" grpId="0" animBg="1"/>
      <p:bldP spid="8206" grpId="0" animBg="1"/>
      <p:bldP spid="8207" grpId="0" animBg="1"/>
      <p:bldP spid="8209" grpId="0" autoUpdateAnimBg="0"/>
      <p:bldP spid="8210" grpId="0" autoUpdateAnimBg="0"/>
      <p:bldP spid="82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74365" y="1842823"/>
            <a:ext cx="822960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400" dirty="0" smtClean="0">
                <a:solidFill>
                  <a:srgbClr val="000000"/>
                </a:solidFill>
                <a:latin typeface="Arial" panose="020B0604020202020204" pitchFamily="34" charset="0"/>
              </a:rPr>
              <a:t>Σε έρευνα </a:t>
            </a:r>
            <a:r>
              <a:rPr lang="en-US" altLang="el-GR" sz="2400" dirty="0" smtClean="0">
                <a:solidFill>
                  <a:srgbClr val="000000"/>
                </a:solidFill>
                <a:latin typeface="Arial" panose="020B0604020202020204" pitchFamily="34" charset="0"/>
              </a:rPr>
              <a:t>100 </a:t>
            </a:r>
            <a:r>
              <a:rPr lang="el-GR" altLang="el-GR" sz="2400" dirty="0" smtClean="0">
                <a:solidFill>
                  <a:srgbClr val="000000"/>
                </a:solidFill>
                <a:latin typeface="Arial" panose="020B0604020202020204" pitchFamily="34" charset="0"/>
              </a:rPr>
              <a:t>ατόμων  </a:t>
            </a:r>
            <a:r>
              <a:rPr lang="en-US" altLang="el-GR" sz="2400" dirty="0" smtClean="0">
                <a:solidFill>
                  <a:srgbClr val="000000"/>
                </a:solidFill>
                <a:latin typeface="Arial" panose="020B0604020202020204" pitchFamily="34" charset="0"/>
              </a:rPr>
              <a:t>52 </a:t>
            </a:r>
            <a:r>
              <a:rPr lang="el-GR" altLang="el-GR" sz="2400" dirty="0" smtClean="0">
                <a:solidFill>
                  <a:srgbClr val="000000"/>
                </a:solidFill>
                <a:latin typeface="Arial" panose="020B0604020202020204" pitchFamily="34" charset="0"/>
              </a:rPr>
              <a:t>ήταν κάτοχοι μιας γάτας και 36 ήταν κάτοχοι ενός σκύλου,</a:t>
            </a:r>
            <a:r>
              <a:rPr lang="en-US" altLang="el-GR" sz="2400" dirty="0" smtClean="0">
                <a:solidFill>
                  <a:srgbClr val="000000"/>
                </a:solidFill>
                <a:latin typeface="Arial" panose="020B0604020202020204" pitchFamily="34" charset="0"/>
              </a:rPr>
              <a:t> 24 </a:t>
            </a:r>
            <a:r>
              <a:rPr lang="el-GR" altLang="el-GR" sz="2400" dirty="0" smtClean="0">
                <a:solidFill>
                  <a:srgbClr val="000000"/>
                </a:solidFill>
                <a:latin typeface="Arial" panose="020B0604020202020204" pitchFamily="34" charset="0"/>
              </a:rPr>
              <a:t>όμως άτομα δεν κατείχαν κανένα από τα δυο</a:t>
            </a:r>
            <a:r>
              <a:rPr lang="en-US" altLang="el-GR" sz="2400" dirty="0" smtClean="0">
                <a:solidFill>
                  <a:srgbClr val="000000"/>
                </a:solidFill>
                <a:latin typeface="Arial" panose="020B0604020202020204" pitchFamily="34" charset="0"/>
              </a:rPr>
              <a:t>. </a:t>
            </a:r>
          </a:p>
        </p:txBody>
      </p:sp>
      <p:sp>
        <p:nvSpPr>
          <p:cNvPr id="2" name="TextBox 1"/>
          <p:cNvSpPr txBox="1"/>
          <p:nvPr/>
        </p:nvSpPr>
        <p:spPr>
          <a:xfrm>
            <a:off x="389645" y="833744"/>
            <a:ext cx="3384376" cy="646331"/>
          </a:xfrm>
          <a:prstGeom prst="rect">
            <a:avLst/>
          </a:prstGeom>
          <a:noFill/>
        </p:spPr>
        <p:txBody>
          <a:bodyPr wrap="square" rtlCol="0">
            <a:spAutoFit/>
          </a:bodyPr>
          <a:lstStyle/>
          <a:p>
            <a:r>
              <a:rPr lang="el-GR" sz="3600" b="1" dirty="0" smtClean="0">
                <a:solidFill>
                  <a:srgbClr val="0070C0"/>
                </a:solidFill>
              </a:rPr>
              <a:t>Παράδειγμα</a:t>
            </a:r>
            <a:endParaRPr lang="el-GR" sz="3600" b="1" dirty="0">
              <a:solidFill>
                <a:srgbClr val="0070C0"/>
              </a:solidFill>
            </a:endParaRPr>
          </a:p>
        </p:txBody>
      </p:sp>
      <p:sp>
        <p:nvSpPr>
          <p:cNvPr id="3" name="TextBox 2"/>
          <p:cNvSpPr txBox="1"/>
          <p:nvPr/>
        </p:nvSpPr>
        <p:spPr>
          <a:xfrm>
            <a:off x="323528" y="3768648"/>
            <a:ext cx="7432676" cy="1754326"/>
          </a:xfrm>
          <a:prstGeom prst="rect">
            <a:avLst/>
          </a:prstGeom>
          <a:noFill/>
        </p:spPr>
        <p:txBody>
          <a:bodyPr wrap="none" rtlCol="0">
            <a:spAutoFit/>
          </a:bodyPr>
          <a:lstStyle/>
          <a:p>
            <a:r>
              <a:rPr lang="el-GR" sz="2800" dirty="0" smtClean="0">
                <a:solidFill>
                  <a:srgbClr val="FF0000"/>
                </a:solidFill>
              </a:rPr>
              <a:t>Να σχεδιαστεί το διάγραμμα </a:t>
            </a:r>
            <a:r>
              <a:rPr lang="en-US" sz="2800" dirty="0" smtClean="0">
                <a:solidFill>
                  <a:srgbClr val="FF0000"/>
                </a:solidFill>
              </a:rPr>
              <a:t>Venn</a:t>
            </a:r>
            <a:r>
              <a:rPr lang="el-GR" sz="2800" dirty="0" smtClean="0">
                <a:solidFill>
                  <a:srgbClr val="FF0000"/>
                </a:solidFill>
              </a:rPr>
              <a:t>.</a:t>
            </a:r>
          </a:p>
          <a:p>
            <a:endParaRPr lang="el-GR" sz="2800" dirty="0" smtClean="0">
              <a:solidFill>
                <a:srgbClr val="FF0000"/>
              </a:solidFill>
            </a:endParaRPr>
          </a:p>
          <a:p>
            <a:r>
              <a:rPr lang="el-GR" sz="2400" b="1" i="1" dirty="0" smtClean="0">
                <a:solidFill>
                  <a:srgbClr val="FF0000"/>
                </a:solidFill>
              </a:rPr>
              <a:t>(Το βασικό </a:t>
            </a:r>
            <a:r>
              <a:rPr lang="el-GR" sz="2400" b="1" i="1" dirty="0">
                <a:solidFill>
                  <a:srgbClr val="FF0000"/>
                </a:solidFill>
              </a:rPr>
              <a:t>σύνολο </a:t>
            </a:r>
            <a:r>
              <a:rPr lang="el-GR" altLang="el-GR" sz="2400" b="1" i="1" dirty="0" smtClean="0">
                <a:solidFill>
                  <a:srgbClr val="0070C0"/>
                </a:solidFill>
              </a:rPr>
              <a:t>Ω </a:t>
            </a:r>
            <a:r>
              <a:rPr lang="el-GR" sz="2400" b="1" i="1" dirty="0" smtClean="0">
                <a:solidFill>
                  <a:srgbClr val="FF0000"/>
                </a:solidFill>
              </a:rPr>
              <a:t>στη περίπτωσή μας είναι το σύνολο</a:t>
            </a:r>
          </a:p>
          <a:p>
            <a:r>
              <a:rPr lang="el-GR" sz="2400" b="1" i="1" dirty="0" smtClean="0">
                <a:solidFill>
                  <a:srgbClr val="FF0000"/>
                </a:solidFill>
              </a:rPr>
              <a:t>των 100 ατόμων που συμμετείχαν στην έρευνα</a:t>
            </a:r>
            <a:r>
              <a:rPr lang="el-GR" sz="2800" dirty="0" smtClean="0">
                <a:solidFill>
                  <a:srgbClr val="FF0000"/>
                </a:solidFill>
              </a:rPr>
              <a:t>)</a:t>
            </a:r>
            <a:r>
              <a:rPr lang="en-US" sz="2800" dirty="0" smtClean="0">
                <a:solidFill>
                  <a:srgbClr val="FF0000"/>
                </a:solidFill>
              </a:rPr>
              <a:t> </a:t>
            </a:r>
            <a:endParaRPr lang="el-GR" sz="2800" dirty="0">
              <a:solidFill>
                <a:srgbClr val="FF0000"/>
              </a:solidFill>
            </a:endParaRPr>
          </a:p>
        </p:txBody>
      </p:sp>
      <p:sp>
        <p:nvSpPr>
          <p:cNvPr id="4" name="TextBox 3"/>
          <p:cNvSpPr txBox="1"/>
          <p:nvPr/>
        </p:nvSpPr>
        <p:spPr>
          <a:xfrm flipH="1">
            <a:off x="338023" y="3284984"/>
            <a:ext cx="2834601" cy="584775"/>
          </a:xfrm>
          <a:prstGeom prst="rect">
            <a:avLst/>
          </a:prstGeom>
          <a:noFill/>
        </p:spPr>
        <p:txBody>
          <a:bodyPr wrap="square" rtlCol="0">
            <a:spAutoFit/>
          </a:bodyPr>
          <a:lstStyle/>
          <a:p>
            <a:r>
              <a:rPr lang="el-GR" sz="3200" dirty="0"/>
              <a:t>Ζητείται </a:t>
            </a:r>
          </a:p>
        </p:txBody>
      </p:sp>
      <p:sp>
        <p:nvSpPr>
          <p:cNvPr id="6" name="Θέση αριθμού διαφάνειας 5"/>
          <p:cNvSpPr>
            <a:spLocks noGrp="1"/>
          </p:cNvSpPr>
          <p:nvPr>
            <p:ph type="sldNum" sz="quarter" idx="12"/>
          </p:nvPr>
        </p:nvSpPr>
        <p:spPr/>
        <p:txBody>
          <a:bodyPr/>
          <a:lstStyle/>
          <a:p>
            <a:fld id="{FC53442B-9059-4995-AD00-11B44EEE6C23}" type="slidenum">
              <a:rPr lang="en-US" altLang="el-GR" smtClean="0">
                <a:solidFill>
                  <a:srgbClr val="000000"/>
                </a:solidFill>
              </a:rPr>
              <a:pPr/>
              <a:t>42</a:t>
            </a:fld>
            <a:endParaRPr lang="en-US" altLang="el-GR">
              <a:solidFill>
                <a:srgbClr val="000000"/>
              </a:solidFill>
            </a:endParaRPr>
          </a:p>
        </p:txBody>
      </p:sp>
    </p:spTree>
    <p:extLst>
      <p:ext uri="{BB962C8B-B14F-4D97-AF65-F5344CB8AC3E}">
        <p14:creationId xmlns:p14="http://schemas.microsoft.com/office/powerpoint/2010/main" xmlns="" val="10736870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13"/>
          <p:cNvSpPr txBox="1">
            <a:spLocks noChangeArrowheads="1"/>
          </p:cNvSpPr>
          <p:nvPr/>
        </p:nvSpPr>
        <p:spPr bwMode="auto">
          <a:xfrm>
            <a:off x="3512158" y="5281251"/>
            <a:ext cx="2355986"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i="1" dirty="0" smtClean="0">
                <a:solidFill>
                  <a:srgbClr val="000000"/>
                </a:solidFill>
              </a:rPr>
              <a:t>Ν</a:t>
            </a:r>
            <a:r>
              <a:rPr lang="en-US" altLang="el-GR" sz="2400" dirty="0" smtClean="0">
                <a:solidFill>
                  <a:srgbClr val="000000"/>
                </a:solidFill>
              </a:rPr>
              <a:t>(</a:t>
            </a:r>
            <a:r>
              <a:rPr lang="en-US" altLang="el-GR" sz="2400" i="1" dirty="0" smtClean="0">
                <a:solidFill>
                  <a:srgbClr val="000000"/>
                </a:solidFill>
              </a:rPr>
              <a:t>C </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D</a:t>
            </a:r>
            <a:r>
              <a:rPr lang="en-US" altLang="el-GR" sz="2400" dirty="0" smtClean="0">
                <a:solidFill>
                  <a:srgbClr val="000000"/>
                </a:solidFill>
                <a:sym typeface="Symbol" panose="05050102010706020507" pitchFamily="18" charset="2"/>
              </a:rPr>
              <a:t>) = 76</a:t>
            </a:r>
            <a:endParaRPr lang="en-US" altLang="el-GR" sz="2400" dirty="0" smtClean="0">
              <a:solidFill>
                <a:srgbClr val="000000"/>
              </a:solidFill>
            </a:endParaRPr>
          </a:p>
        </p:txBody>
      </p:sp>
      <p:sp>
        <p:nvSpPr>
          <p:cNvPr id="21" name="Text Box 16"/>
          <p:cNvSpPr txBox="1">
            <a:spLocks noChangeArrowheads="1"/>
          </p:cNvSpPr>
          <p:nvPr/>
        </p:nvSpPr>
        <p:spPr bwMode="auto">
          <a:xfrm>
            <a:off x="118727" y="3977908"/>
            <a:ext cx="8957086"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200" dirty="0" smtClean="0">
                <a:solidFill>
                  <a:srgbClr val="006600"/>
                </a:solidFill>
                <a:latin typeface="Arial" panose="020B0604020202020204" pitchFamily="34" charset="0"/>
              </a:rPr>
              <a:t>Υπάρχουν  συνεπώς συνολικά </a:t>
            </a:r>
            <a:r>
              <a:rPr lang="en-US" altLang="el-GR" sz="2200" dirty="0" smtClean="0">
                <a:solidFill>
                  <a:srgbClr val="006600"/>
                </a:solidFill>
                <a:latin typeface="Arial" panose="020B0604020202020204" pitchFamily="34" charset="0"/>
              </a:rPr>
              <a:t>88 </a:t>
            </a:r>
            <a:r>
              <a:rPr lang="el-GR" altLang="el-GR" sz="2200" dirty="0">
                <a:solidFill>
                  <a:srgbClr val="006600"/>
                </a:solidFill>
                <a:latin typeface="Arial" panose="020B0604020202020204" pitchFamily="34" charset="0"/>
              </a:rPr>
              <a:t>γάτες και </a:t>
            </a:r>
            <a:r>
              <a:rPr lang="el-GR" altLang="el-GR" sz="2200" dirty="0" smtClean="0">
                <a:solidFill>
                  <a:srgbClr val="006600"/>
                </a:solidFill>
                <a:latin typeface="Arial" panose="020B0604020202020204" pitchFamily="34" charset="0"/>
              </a:rPr>
              <a:t>σκύλοι, που ανήκουν σε 76 άτομα, </a:t>
            </a:r>
            <a:r>
              <a:rPr lang="el-GR" altLang="el-GR" sz="2200" dirty="0">
                <a:solidFill>
                  <a:srgbClr val="006600"/>
                </a:solidFill>
                <a:latin typeface="Arial" panose="020B0604020202020204" pitchFamily="34" charset="0"/>
              </a:rPr>
              <a:t>άρα θα πρέπει να </a:t>
            </a:r>
            <a:r>
              <a:rPr lang="el-GR" altLang="el-GR" sz="2200" dirty="0" smtClean="0">
                <a:solidFill>
                  <a:srgbClr val="006600"/>
                </a:solidFill>
                <a:latin typeface="Arial" panose="020B0604020202020204" pitchFamily="34" charset="0"/>
              </a:rPr>
              <a:t>υπάρχουν 8</a:t>
            </a:r>
            <a:r>
              <a:rPr lang="en-US" altLang="el-GR" sz="2200" dirty="0" smtClean="0">
                <a:solidFill>
                  <a:srgbClr val="006600"/>
                </a:solidFill>
                <a:latin typeface="Arial" panose="020B0604020202020204" pitchFamily="34" charset="0"/>
              </a:rPr>
              <a:t>8 </a:t>
            </a:r>
            <a:r>
              <a:rPr lang="en-US" altLang="el-GR" sz="2200" dirty="0">
                <a:solidFill>
                  <a:srgbClr val="006600"/>
                </a:solidFill>
                <a:latin typeface="Arial" panose="020B0604020202020204" pitchFamily="34" charset="0"/>
              </a:rPr>
              <a:t>- 76 = 12 </a:t>
            </a:r>
            <a:r>
              <a:rPr lang="el-GR" altLang="el-GR" sz="2200" dirty="0" smtClean="0">
                <a:solidFill>
                  <a:srgbClr val="006600"/>
                </a:solidFill>
                <a:latin typeface="Arial" panose="020B0604020202020204" pitchFamily="34" charset="0"/>
              </a:rPr>
              <a:t>άτομα που έχουν και σκύλο και γάτα</a:t>
            </a:r>
            <a:r>
              <a:rPr lang="en-US" altLang="el-GR" sz="2200" dirty="0" smtClean="0">
                <a:solidFill>
                  <a:srgbClr val="006600"/>
                </a:solidFill>
                <a:latin typeface="Arial" panose="020B0604020202020204" pitchFamily="34" charset="0"/>
              </a:rPr>
              <a:t>.</a:t>
            </a:r>
            <a:endParaRPr lang="en-US" altLang="el-GR" sz="2200" dirty="0">
              <a:solidFill>
                <a:srgbClr val="006600"/>
              </a:solidFill>
              <a:latin typeface="Arial" panose="020B0604020202020204" pitchFamily="34" charset="0"/>
            </a:endParaRPr>
          </a:p>
        </p:txBody>
      </p:sp>
      <p:sp>
        <p:nvSpPr>
          <p:cNvPr id="22" name="Text Box 12"/>
          <p:cNvSpPr txBox="1">
            <a:spLocks noChangeArrowheads="1"/>
          </p:cNvSpPr>
          <p:nvPr/>
        </p:nvSpPr>
        <p:spPr bwMode="auto">
          <a:xfrm>
            <a:off x="101757" y="269161"/>
            <a:ext cx="8496944"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200" dirty="0" smtClean="0">
                <a:solidFill>
                  <a:srgbClr val="990000"/>
                </a:solidFill>
                <a:latin typeface="Arial" panose="020B0604020202020204" pitchFamily="34" charset="0"/>
              </a:rPr>
              <a:t>Αφού </a:t>
            </a:r>
            <a:r>
              <a:rPr lang="en-US" altLang="el-GR" sz="2200" dirty="0" smtClean="0">
                <a:solidFill>
                  <a:srgbClr val="990000"/>
                </a:solidFill>
                <a:latin typeface="Arial" panose="020B0604020202020204" pitchFamily="34" charset="0"/>
              </a:rPr>
              <a:t> 24 </a:t>
            </a:r>
            <a:r>
              <a:rPr lang="el-GR" altLang="el-GR" sz="2200" dirty="0" smtClean="0">
                <a:solidFill>
                  <a:srgbClr val="990000"/>
                </a:solidFill>
                <a:latin typeface="Arial" panose="020B0604020202020204" pitchFamily="34" charset="0"/>
              </a:rPr>
              <a:t> άτομα βρέθηκαν να μην έχουν ούτε σκύλο ούτε γάτα</a:t>
            </a:r>
            <a:r>
              <a:rPr lang="en-US" altLang="el-GR" sz="2200" dirty="0" smtClean="0">
                <a:solidFill>
                  <a:srgbClr val="990000"/>
                </a:solidFill>
                <a:latin typeface="Arial" panose="020B0604020202020204" pitchFamily="34" charset="0"/>
              </a:rPr>
              <a:t>, </a:t>
            </a:r>
            <a:r>
              <a:rPr lang="el-GR" altLang="el-GR" sz="2200" dirty="0" smtClean="0">
                <a:solidFill>
                  <a:srgbClr val="990000"/>
                </a:solidFill>
                <a:latin typeface="Arial" panose="020B0604020202020204" pitchFamily="34" charset="0"/>
              </a:rPr>
              <a:t>Οι υπόλοιποι 76 θα πρέπει να έχουν τουλάχιστον  ένα από τα δύο</a:t>
            </a:r>
            <a:endParaRPr lang="en-US" altLang="el-GR" sz="2200" dirty="0" smtClean="0">
              <a:solidFill>
                <a:srgbClr val="990000"/>
              </a:solidFill>
              <a:latin typeface="Arial" panose="020B0604020202020204" pitchFamily="34" charset="0"/>
            </a:endParaRPr>
          </a:p>
        </p:txBody>
      </p:sp>
      <p:sp>
        <p:nvSpPr>
          <p:cNvPr id="25" name="Text Box 14"/>
          <p:cNvSpPr txBox="1">
            <a:spLocks noChangeArrowheads="1"/>
          </p:cNvSpPr>
          <p:nvPr/>
        </p:nvSpPr>
        <p:spPr bwMode="auto">
          <a:xfrm>
            <a:off x="1635960" y="3259341"/>
            <a:ext cx="735387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000" dirty="0" smtClean="0">
                <a:solidFill>
                  <a:srgbClr val="FF0000"/>
                </a:solidFill>
                <a:latin typeface="Arial" panose="020B0604020202020204" pitchFamily="34" charset="0"/>
              </a:rPr>
              <a:t>Το </a:t>
            </a:r>
            <a:r>
              <a:rPr lang="el-GR" altLang="el-GR" sz="2400" b="1" i="1" dirty="0">
                <a:solidFill>
                  <a:srgbClr val="000000"/>
                </a:solidFill>
              </a:rPr>
              <a:t>Ν</a:t>
            </a:r>
            <a:r>
              <a:rPr lang="el-GR" altLang="el-GR" sz="2000" i="1" dirty="0">
                <a:solidFill>
                  <a:srgbClr val="000000"/>
                </a:solidFill>
              </a:rPr>
              <a:t> </a:t>
            </a:r>
            <a:r>
              <a:rPr lang="el-GR" altLang="el-GR" sz="2000" i="1" dirty="0" smtClean="0">
                <a:solidFill>
                  <a:srgbClr val="000000"/>
                </a:solidFill>
              </a:rPr>
              <a:t> </a:t>
            </a:r>
            <a:r>
              <a:rPr lang="el-GR" altLang="el-GR" sz="2400" i="1" dirty="0" smtClean="0">
                <a:solidFill>
                  <a:srgbClr val="000000"/>
                </a:solidFill>
              </a:rPr>
              <a:t>ή </a:t>
            </a:r>
            <a:r>
              <a:rPr lang="en-US" altLang="el-GR" sz="2800" b="1" i="1" dirty="0" smtClean="0">
                <a:solidFill>
                  <a:srgbClr val="000000"/>
                </a:solidFill>
              </a:rPr>
              <a:t>n </a:t>
            </a:r>
            <a:r>
              <a:rPr lang="el-GR" altLang="el-GR" sz="2000" dirty="0" smtClean="0">
                <a:solidFill>
                  <a:srgbClr val="FF0000"/>
                </a:solidFill>
                <a:latin typeface="Arial" panose="020B0604020202020204" pitchFamily="34" charset="0"/>
              </a:rPr>
              <a:t>συμβολίζει το πλήθος των στοιχείων  του συνόλου</a:t>
            </a:r>
            <a:endParaRPr lang="en-US" altLang="el-GR" sz="2000" dirty="0" smtClean="0">
              <a:solidFill>
                <a:srgbClr val="FF0000"/>
              </a:solidFill>
              <a:latin typeface="Arial" panose="020B0604020202020204" pitchFamily="34" charset="0"/>
            </a:endParaRPr>
          </a:p>
        </p:txBody>
      </p:sp>
      <p:sp>
        <p:nvSpPr>
          <p:cNvPr id="26" name="Line 15"/>
          <p:cNvSpPr>
            <a:spLocks noChangeShapeType="1"/>
          </p:cNvSpPr>
          <p:nvPr/>
        </p:nvSpPr>
        <p:spPr bwMode="auto">
          <a:xfrm flipH="1" flipV="1">
            <a:off x="827584" y="3171465"/>
            <a:ext cx="812366" cy="25854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27" name="Text Box 10"/>
          <p:cNvSpPr txBox="1">
            <a:spLocks noChangeArrowheads="1"/>
          </p:cNvSpPr>
          <p:nvPr/>
        </p:nvSpPr>
        <p:spPr bwMode="auto">
          <a:xfrm>
            <a:off x="101757" y="1395131"/>
            <a:ext cx="8805178" cy="11079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200" dirty="0" smtClean="0">
                <a:solidFill>
                  <a:srgbClr val="006600"/>
                </a:solidFill>
                <a:latin typeface="Arial" panose="020B0604020202020204" pitchFamily="34" charset="0"/>
              </a:rPr>
              <a:t>Αν </a:t>
            </a:r>
            <a:r>
              <a:rPr lang="en-US" altLang="el-GR" sz="2200" dirty="0" smtClean="0">
                <a:solidFill>
                  <a:srgbClr val="006600"/>
                </a:solidFill>
                <a:latin typeface="Arial" panose="020B0604020202020204" pitchFamily="34" charset="0"/>
              </a:rPr>
              <a:t> </a:t>
            </a:r>
            <a:r>
              <a:rPr lang="en-US" altLang="el-GR" sz="2200" b="1" i="1" dirty="0" smtClean="0">
                <a:solidFill>
                  <a:srgbClr val="006600"/>
                </a:solidFill>
                <a:latin typeface="Arial" panose="020B0604020202020204" pitchFamily="34" charset="0"/>
              </a:rPr>
              <a:t>C</a:t>
            </a:r>
            <a:r>
              <a:rPr lang="en-US" altLang="el-GR" sz="2200" dirty="0" smtClean="0">
                <a:solidFill>
                  <a:srgbClr val="006600"/>
                </a:solidFill>
                <a:latin typeface="Arial" panose="020B0604020202020204" pitchFamily="34" charset="0"/>
              </a:rPr>
              <a:t> </a:t>
            </a:r>
            <a:r>
              <a:rPr lang="el-GR" altLang="el-GR" sz="2200" dirty="0" smtClean="0">
                <a:solidFill>
                  <a:srgbClr val="006600"/>
                </a:solidFill>
                <a:latin typeface="Arial" panose="020B0604020202020204" pitchFamily="34" charset="0"/>
              </a:rPr>
              <a:t>είναι το σύνολο αυτών που έχουν γάτα και </a:t>
            </a:r>
            <a:r>
              <a:rPr lang="en-US" altLang="el-GR" sz="2200" dirty="0" smtClean="0">
                <a:solidFill>
                  <a:srgbClr val="006600"/>
                </a:solidFill>
                <a:latin typeface="Arial" panose="020B0604020202020204" pitchFamily="34" charset="0"/>
              </a:rPr>
              <a:t> </a:t>
            </a:r>
            <a:r>
              <a:rPr lang="en-US" altLang="el-GR" sz="2200" b="1" i="1" dirty="0" smtClean="0">
                <a:solidFill>
                  <a:srgbClr val="006600"/>
                </a:solidFill>
                <a:latin typeface="Arial" panose="020B0604020202020204" pitchFamily="34" charset="0"/>
              </a:rPr>
              <a:t>D</a:t>
            </a:r>
            <a:r>
              <a:rPr lang="en-US" altLang="el-GR" sz="2200" dirty="0" smtClean="0">
                <a:solidFill>
                  <a:srgbClr val="006600"/>
                </a:solidFill>
                <a:latin typeface="Arial" panose="020B0604020202020204" pitchFamily="34" charset="0"/>
              </a:rPr>
              <a:t> </a:t>
            </a:r>
            <a:r>
              <a:rPr lang="el-GR" altLang="el-GR" sz="2200" dirty="0" smtClean="0">
                <a:solidFill>
                  <a:srgbClr val="006600"/>
                </a:solidFill>
                <a:latin typeface="Arial" panose="020B0604020202020204" pitchFamily="34" charset="0"/>
              </a:rPr>
              <a:t>αυτών που έχουν σκύλο, τα δύο </a:t>
            </a:r>
            <a:r>
              <a:rPr lang="el-GR" altLang="el-GR" sz="2200" dirty="0">
                <a:solidFill>
                  <a:srgbClr val="006600"/>
                </a:solidFill>
                <a:latin typeface="Arial" panose="020B0604020202020204" pitchFamily="34" charset="0"/>
              </a:rPr>
              <a:t>αυτά </a:t>
            </a:r>
            <a:r>
              <a:rPr lang="el-GR" altLang="el-GR" sz="2200" dirty="0" smtClean="0">
                <a:solidFill>
                  <a:srgbClr val="006600"/>
                </a:solidFill>
                <a:latin typeface="Arial" panose="020B0604020202020204" pitchFamily="34" charset="0"/>
              </a:rPr>
              <a:t>σύνολα δεν είναι ξένα</a:t>
            </a:r>
            <a:r>
              <a:rPr lang="en-US" altLang="el-GR" sz="2200" dirty="0" smtClean="0">
                <a:solidFill>
                  <a:srgbClr val="006600"/>
                </a:solidFill>
                <a:latin typeface="Arial" panose="020B0604020202020204" pitchFamily="34" charset="0"/>
              </a:rPr>
              <a:t>. </a:t>
            </a:r>
            <a:r>
              <a:rPr lang="el-GR" altLang="el-GR" sz="2200" dirty="0" smtClean="0">
                <a:solidFill>
                  <a:srgbClr val="006600"/>
                </a:solidFill>
                <a:latin typeface="Arial" panose="020B0604020202020204" pitchFamily="34" charset="0"/>
              </a:rPr>
              <a:t>Μερικά άτομα θα πρέπει να έχουν και τα δύο, αφού 52 + 36 = 88</a:t>
            </a:r>
            <a:endParaRPr lang="en-US" altLang="el-GR" sz="2200" dirty="0" smtClean="0">
              <a:solidFill>
                <a:srgbClr val="006600"/>
              </a:solidFill>
              <a:latin typeface="Arial" panose="020B0604020202020204" pitchFamily="34" charset="0"/>
            </a:endParaRPr>
          </a:p>
        </p:txBody>
      </p:sp>
      <p:sp>
        <p:nvSpPr>
          <p:cNvPr id="28" name="Text Box 13"/>
          <p:cNvSpPr txBox="1">
            <a:spLocks noChangeArrowheads="1"/>
          </p:cNvSpPr>
          <p:nvPr/>
        </p:nvSpPr>
        <p:spPr bwMode="auto">
          <a:xfrm>
            <a:off x="493116" y="5281251"/>
            <a:ext cx="241073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400" i="1" dirty="0" smtClean="0">
                <a:solidFill>
                  <a:srgbClr val="000000"/>
                </a:solidFill>
              </a:rPr>
              <a:t>Ν</a:t>
            </a:r>
            <a:r>
              <a:rPr lang="en-US" altLang="el-GR" sz="2400" dirty="0" smtClean="0">
                <a:solidFill>
                  <a:srgbClr val="000000"/>
                </a:solidFill>
              </a:rPr>
              <a:t>(</a:t>
            </a:r>
            <a:r>
              <a:rPr lang="en-US" altLang="el-GR" sz="2400" i="1" dirty="0" smtClean="0">
                <a:solidFill>
                  <a:srgbClr val="000000"/>
                </a:solidFill>
              </a:rPr>
              <a:t>C </a:t>
            </a:r>
            <a:r>
              <a:rPr lang="en-US" altLang="el-GR" sz="2400" dirty="0">
                <a:solidFill>
                  <a:srgbClr val="000000"/>
                </a:solidFill>
                <a:sym typeface="Symbol" panose="05050102010706020507" pitchFamily="18" charset="2"/>
              </a:rPr>
              <a:t> </a:t>
            </a:r>
            <a:r>
              <a:rPr lang="en-US" altLang="el-GR" sz="2400" i="1" dirty="0" smtClean="0">
                <a:solidFill>
                  <a:srgbClr val="000000"/>
                </a:solidFill>
              </a:rPr>
              <a:t> </a:t>
            </a:r>
            <a:r>
              <a:rPr lang="en-US" altLang="el-GR" sz="2400" i="1" dirty="0" smtClean="0">
                <a:solidFill>
                  <a:srgbClr val="000000"/>
                </a:solidFill>
                <a:sym typeface="Symbol" panose="05050102010706020507" pitchFamily="18" charset="2"/>
              </a:rPr>
              <a:t>D</a:t>
            </a:r>
            <a:r>
              <a:rPr lang="en-US" altLang="el-GR" sz="2400" dirty="0" smtClean="0">
                <a:solidFill>
                  <a:srgbClr val="000000"/>
                </a:solidFill>
                <a:sym typeface="Symbol" panose="05050102010706020507" pitchFamily="18" charset="2"/>
              </a:rPr>
              <a:t>) = </a:t>
            </a:r>
            <a:r>
              <a:rPr lang="el-GR" altLang="el-GR" sz="2400" dirty="0" smtClean="0">
                <a:solidFill>
                  <a:srgbClr val="000000"/>
                </a:solidFill>
                <a:sym typeface="Symbol" panose="05050102010706020507" pitchFamily="18" charset="2"/>
              </a:rPr>
              <a:t>12</a:t>
            </a:r>
            <a:endParaRPr lang="en-US" altLang="el-GR" sz="2400" dirty="0" smtClean="0">
              <a:solidFill>
                <a:srgbClr val="000000"/>
              </a:solidFill>
            </a:endParaRPr>
          </a:p>
        </p:txBody>
      </p:sp>
      <p:sp>
        <p:nvSpPr>
          <p:cNvPr id="29" name="Text Box 13"/>
          <p:cNvSpPr txBox="1">
            <a:spLocks noChangeArrowheads="1"/>
          </p:cNvSpPr>
          <p:nvPr/>
        </p:nvSpPr>
        <p:spPr bwMode="auto">
          <a:xfrm>
            <a:off x="164466" y="2598046"/>
            <a:ext cx="181524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l-GR" altLang="el-GR" sz="2800" i="1" dirty="0" smtClean="0">
                <a:solidFill>
                  <a:srgbClr val="000000"/>
                </a:solidFill>
              </a:rPr>
              <a:t>Ν</a:t>
            </a:r>
            <a:r>
              <a:rPr lang="en-US" altLang="el-GR" sz="2800" dirty="0" smtClean="0">
                <a:solidFill>
                  <a:srgbClr val="000000"/>
                </a:solidFill>
              </a:rPr>
              <a:t>(</a:t>
            </a:r>
            <a:r>
              <a:rPr lang="en-US" altLang="el-GR" sz="2800" i="1" dirty="0" smtClean="0">
                <a:solidFill>
                  <a:srgbClr val="000000"/>
                </a:solidFill>
              </a:rPr>
              <a:t>C</a:t>
            </a:r>
            <a:r>
              <a:rPr lang="en-US" altLang="el-GR" sz="2800" dirty="0" smtClean="0">
                <a:solidFill>
                  <a:srgbClr val="000000"/>
                </a:solidFill>
                <a:sym typeface="Symbol" panose="05050102010706020507" pitchFamily="18" charset="2"/>
              </a:rPr>
              <a:t>) = </a:t>
            </a:r>
            <a:r>
              <a:rPr lang="el-GR" altLang="el-GR" sz="2800" dirty="0" smtClean="0">
                <a:solidFill>
                  <a:srgbClr val="000000"/>
                </a:solidFill>
                <a:sym typeface="Symbol" panose="05050102010706020507" pitchFamily="18" charset="2"/>
              </a:rPr>
              <a:t>52</a:t>
            </a:r>
            <a:endParaRPr lang="en-US" altLang="el-GR" sz="2800" dirty="0" smtClean="0">
              <a:solidFill>
                <a:srgbClr val="000000"/>
              </a:solidFill>
            </a:endParaRPr>
          </a:p>
        </p:txBody>
      </p:sp>
      <p:sp>
        <p:nvSpPr>
          <p:cNvPr id="30" name="Text Box 13"/>
          <p:cNvSpPr txBox="1">
            <a:spLocks noChangeArrowheads="1"/>
          </p:cNvSpPr>
          <p:nvPr/>
        </p:nvSpPr>
        <p:spPr bwMode="auto">
          <a:xfrm>
            <a:off x="1979712" y="2575686"/>
            <a:ext cx="1984375"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800" i="1" dirty="0" smtClean="0">
                <a:solidFill>
                  <a:srgbClr val="000000"/>
                </a:solidFill>
              </a:rPr>
              <a:t>Ν</a:t>
            </a:r>
            <a:r>
              <a:rPr lang="en-US" altLang="el-GR" sz="2800" dirty="0" smtClean="0">
                <a:solidFill>
                  <a:srgbClr val="000000"/>
                </a:solidFill>
              </a:rPr>
              <a:t>(</a:t>
            </a:r>
            <a:r>
              <a:rPr lang="en-US" altLang="el-GR" sz="2800" i="1" dirty="0" smtClean="0">
                <a:solidFill>
                  <a:srgbClr val="000000"/>
                </a:solidFill>
                <a:sym typeface="Symbol" panose="05050102010706020507" pitchFamily="18" charset="2"/>
              </a:rPr>
              <a:t>D</a:t>
            </a:r>
            <a:r>
              <a:rPr lang="en-US" altLang="el-GR" sz="2800" dirty="0" smtClean="0">
                <a:solidFill>
                  <a:srgbClr val="000000"/>
                </a:solidFill>
                <a:sym typeface="Symbol" panose="05050102010706020507" pitchFamily="18" charset="2"/>
              </a:rPr>
              <a:t>) = 36</a:t>
            </a:r>
            <a:endParaRPr lang="en-US" altLang="el-GR" sz="2800" dirty="0" smtClean="0">
              <a:solidFill>
                <a:srgbClr val="000000"/>
              </a:solidFill>
            </a:endParaRPr>
          </a:p>
        </p:txBody>
      </p:sp>
      <p:sp>
        <p:nvSpPr>
          <p:cNvPr id="2" name="TextBox 1"/>
          <p:cNvSpPr txBox="1"/>
          <p:nvPr/>
        </p:nvSpPr>
        <p:spPr>
          <a:xfrm>
            <a:off x="493116" y="6051655"/>
            <a:ext cx="1656184" cy="461665"/>
          </a:xfrm>
          <a:prstGeom prst="rect">
            <a:avLst/>
          </a:prstGeom>
          <a:noFill/>
        </p:spPr>
        <p:txBody>
          <a:bodyPr wrap="square" rtlCol="0">
            <a:spAutoFit/>
          </a:bodyPr>
          <a:lstStyle/>
          <a:p>
            <a:r>
              <a:rPr lang="el-GR" sz="2400" dirty="0" smtClean="0"/>
              <a:t>Τομή</a:t>
            </a:r>
            <a:endParaRPr lang="el-GR" sz="2400" dirty="0"/>
          </a:p>
        </p:txBody>
      </p:sp>
      <p:sp>
        <p:nvSpPr>
          <p:cNvPr id="32" name="TextBox 31"/>
          <p:cNvSpPr txBox="1"/>
          <p:nvPr/>
        </p:nvSpPr>
        <p:spPr>
          <a:xfrm>
            <a:off x="3512158" y="6014065"/>
            <a:ext cx="1656184" cy="461665"/>
          </a:xfrm>
          <a:prstGeom prst="rect">
            <a:avLst/>
          </a:prstGeom>
          <a:noFill/>
        </p:spPr>
        <p:txBody>
          <a:bodyPr wrap="square" rtlCol="0">
            <a:spAutoFit/>
          </a:bodyPr>
          <a:lstStyle/>
          <a:p>
            <a:r>
              <a:rPr lang="el-GR" sz="2400" dirty="0"/>
              <a:t>Ένωση</a:t>
            </a:r>
          </a:p>
        </p:txBody>
      </p:sp>
      <p:sp>
        <p:nvSpPr>
          <p:cNvPr id="34" name="Line 15"/>
          <p:cNvSpPr>
            <a:spLocks noChangeShapeType="1"/>
          </p:cNvSpPr>
          <p:nvPr/>
        </p:nvSpPr>
        <p:spPr bwMode="auto">
          <a:xfrm flipV="1">
            <a:off x="971600" y="5738449"/>
            <a:ext cx="144014" cy="31320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35" name="Line 15"/>
          <p:cNvSpPr>
            <a:spLocks noChangeShapeType="1"/>
          </p:cNvSpPr>
          <p:nvPr/>
        </p:nvSpPr>
        <p:spPr bwMode="auto">
          <a:xfrm flipV="1">
            <a:off x="3964087" y="5733986"/>
            <a:ext cx="144016" cy="2745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fontAlgn="base">
              <a:spcBef>
                <a:spcPct val="0"/>
              </a:spcBef>
              <a:spcAft>
                <a:spcPct val="0"/>
              </a:spcAft>
            </a:pPr>
            <a:endParaRPr lang="el-GR" sz="2400" smtClean="0">
              <a:solidFill>
                <a:srgbClr val="000000"/>
              </a:solidFill>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43</a:t>
            </a:fld>
            <a:endParaRPr lang="en-US" altLang="el-GR">
              <a:solidFill>
                <a:srgbClr val="000000"/>
              </a:solidFill>
            </a:endParaRPr>
          </a:p>
        </p:txBody>
      </p:sp>
    </p:spTree>
    <p:extLst>
      <p:ext uri="{BB962C8B-B14F-4D97-AF65-F5344CB8AC3E}">
        <p14:creationId xmlns:p14="http://schemas.microsoft.com/office/powerpoint/2010/main" xmlns="" val="3458585030"/>
      </p:ext>
    </p:extLst>
  </p:cSld>
  <p:clrMapOvr>
    <a:masterClrMapping/>
  </p:clrMapOvr>
  <mc:AlternateContent xmlns:mc="http://schemas.openxmlformats.org/markup-compatibility/2006">
    <mc:Choice xmlns:p14="http://schemas.microsoft.com/office/powerpoint/2010/main" xmlns="" Requires="p14">
      <p:transition spd="slow" p14:dur="2000" advTm="0"/>
    </mc:Choice>
    <mc:Fallback>
      <p:transition spd="slow" advTm="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229"/>
                                        </p:tgtEl>
                                        <p:attrNameLst>
                                          <p:attrName>style.visibility</p:attrName>
                                        </p:attrNameLst>
                                      </p:cBhvr>
                                      <p:to>
                                        <p:strVal val="visible"/>
                                      </p:to>
                                    </p:set>
                                    <p:anim calcmode="lin" valueType="num">
                                      <p:cBhvr additive="base">
                                        <p:cTn id="7" dur="500" fill="hold"/>
                                        <p:tgtEl>
                                          <p:spTgt spid="9229"/>
                                        </p:tgtEl>
                                        <p:attrNameLst>
                                          <p:attrName>ppt_x</p:attrName>
                                        </p:attrNameLst>
                                      </p:cBhvr>
                                      <p:tavLst>
                                        <p:tav tm="0">
                                          <p:val>
                                            <p:strVal val="0-#ppt_w/2"/>
                                          </p:val>
                                        </p:tav>
                                        <p:tav tm="100000">
                                          <p:val>
                                            <p:strVal val="#ppt_x"/>
                                          </p:val>
                                        </p:tav>
                                      </p:tavLst>
                                    </p:anim>
                                    <p:anim calcmode="lin" valueType="num">
                                      <p:cBhvr additive="base">
                                        <p:cTn id="8" dur="500" fill="hold"/>
                                        <p:tgtEl>
                                          <p:spTgt spid="9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strVal val="#ppt_h"/>
                                          </p:val>
                                        </p:tav>
                                        <p:tav tm="100000">
                                          <p:val>
                                            <p:strVal val="#ppt_h"/>
                                          </p:val>
                                        </p:tav>
                                      </p:tavLst>
                                    </p:anim>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box(in)">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0-#ppt_w/2"/>
                                          </p:val>
                                        </p:tav>
                                        <p:tav tm="100000">
                                          <p:val>
                                            <p:strVal val="#ppt_x"/>
                                          </p:val>
                                        </p:tav>
                                      </p:tavLst>
                                    </p:anim>
                                    <p:anim calcmode="lin" valueType="num">
                                      <p:cBhvr additive="base">
                                        <p:cTn id="41"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0-#ppt_w/2"/>
                                          </p:val>
                                        </p:tav>
                                        <p:tav tm="100000">
                                          <p:val>
                                            <p:strVal val="#ppt_x"/>
                                          </p:val>
                                        </p:tav>
                                      </p:tavLst>
                                    </p:anim>
                                    <p:anim calcmode="lin" valueType="num">
                                      <p:cBhvr additive="base">
                                        <p:cTn id="53" dur="500" fill="hold"/>
                                        <p:tgtEl>
                                          <p:spTgt spid="30"/>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2" presetClass="entr" presetSubtype="4"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down)">
                                      <p:cBhvr>
                                        <p:cTn id="57" dur="500"/>
                                        <p:tgtEl>
                                          <p:spTgt spid="34"/>
                                        </p:tgtEl>
                                      </p:cBhvr>
                                    </p:animEffect>
                                  </p:childTnLst>
                                </p:cTn>
                              </p:par>
                            </p:childTnLst>
                          </p:cTn>
                        </p:par>
                        <p:par>
                          <p:cTn id="58" fill="hold">
                            <p:stCondLst>
                              <p:cond delay="1000"/>
                            </p:stCondLst>
                            <p:childTnLst>
                              <p:par>
                                <p:cTn id="59" presetID="22" presetClass="entr" presetSubtype="4" fill="hold" grpId="0"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down)">
                                      <p:cBhvr>
                                        <p:cTn id="6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autoUpdateAnimBg="0"/>
      <p:bldP spid="21" grpId="0" autoUpdateAnimBg="0"/>
      <p:bldP spid="22" grpId="0" autoUpdateAnimBg="0"/>
      <p:bldP spid="25" grpId="0" autoUpdateAnimBg="0"/>
      <p:bldP spid="26" grpId="0" animBg="1"/>
      <p:bldP spid="27" grpId="0" autoUpdateAnimBg="0"/>
      <p:bldP spid="28" grpId="0" autoUpdateAnimBg="0"/>
      <p:bldP spid="29" grpId="0" autoUpdateAnimBg="0"/>
      <p:bldP spid="30" grpId="0" autoUpdateAnimBg="0"/>
      <p:bldP spid="34" grpId="0" animBg="1"/>
      <p:bldP spid="3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ext Box 3"/>
          <p:cNvSpPr txBox="1">
            <a:spLocks noChangeArrowheads="1"/>
          </p:cNvSpPr>
          <p:nvPr/>
        </p:nvSpPr>
        <p:spPr bwMode="auto">
          <a:xfrm>
            <a:off x="216136" y="238557"/>
            <a:ext cx="358140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800" dirty="0" smtClean="0">
                <a:solidFill>
                  <a:srgbClr val="FF0000"/>
                </a:solidFill>
                <a:latin typeface="Arial" panose="020B0604020202020204" pitchFamily="34" charset="0"/>
              </a:rPr>
              <a:t>Διάγραμμα </a:t>
            </a:r>
            <a:r>
              <a:rPr lang="en-US" altLang="el-GR" sz="2800" dirty="0" smtClean="0">
                <a:solidFill>
                  <a:srgbClr val="FF0000"/>
                </a:solidFill>
                <a:latin typeface="Arial" panose="020B0604020202020204" pitchFamily="34" charset="0"/>
              </a:rPr>
              <a:t>Venn</a:t>
            </a:r>
          </a:p>
        </p:txBody>
      </p:sp>
      <p:sp>
        <p:nvSpPr>
          <p:cNvPr id="9220" name="Rectangle 4"/>
          <p:cNvSpPr>
            <a:spLocks noChangeArrowheads="1"/>
          </p:cNvSpPr>
          <p:nvPr/>
        </p:nvSpPr>
        <p:spPr bwMode="auto">
          <a:xfrm>
            <a:off x="2637749" y="1122771"/>
            <a:ext cx="4648200" cy="2514600"/>
          </a:xfrm>
          <a:prstGeom prst="rect">
            <a:avLst/>
          </a:prstGeom>
          <a:solidFill>
            <a:srgbClr val="FFFF99"/>
          </a:solidFill>
          <a:ln w="28575">
            <a:solidFill>
              <a:srgbClr val="0066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9221" name="Text Box 5"/>
          <p:cNvSpPr txBox="1">
            <a:spLocks noChangeArrowheads="1"/>
          </p:cNvSpPr>
          <p:nvPr/>
        </p:nvSpPr>
        <p:spPr bwMode="auto">
          <a:xfrm>
            <a:off x="2713949" y="1219324"/>
            <a:ext cx="449580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l-GR" altLang="el-GR" sz="2000" dirty="0" smtClean="0">
                <a:solidFill>
                  <a:srgbClr val="000000"/>
                </a:solidFill>
                <a:latin typeface="Arial" panose="020B0604020202020204" pitchFamily="34" charset="0"/>
              </a:rPr>
              <a:t>Το βασικό σύνολο είναι</a:t>
            </a:r>
            <a:r>
              <a:rPr lang="en-US" altLang="el-GR" sz="2000" dirty="0" smtClean="0">
                <a:solidFill>
                  <a:srgbClr val="000000"/>
                </a:solidFill>
                <a:latin typeface="Arial" panose="020B0604020202020204" pitchFamily="34" charset="0"/>
              </a:rPr>
              <a:t> 100 </a:t>
            </a:r>
            <a:r>
              <a:rPr lang="el-GR" altLang="el-GR" sz="2000" dirty="0" smtClean="0">
                <a:solidFill>
                  <a:srgbClr val="000000"/>
                </a:solidFill>
                <a:latin typeface="Arial" panose="020B0604020202020204" pitchFamily="34" charset="0"/>
              </a:rPr>
              <a:t>άτομα</a:t>
            </a:r>
            <a:endParaRPr lang="en-US" altLang="el-GR" sz="2000" dirty="0" smtClean="0">
              <a:solidFill>
                <a:srgbClr val="000000"/>
              </a:solidFill>
              <a:latin typeface="Arial" panose="020B0604020202020204" pitchFamily="34" charset="0"/>
            </a:endParaRPr>
          </a:p>
        </p:txBody>
      </p:sp>
      <p:sp>
        <p:nvSpPr>
          <p:cNvPr id="9222" name="Oval 6"/>
          <p:cNvSpPr>
            <a:spLocks noChangeArrowheads="1"/>
          </p:cNvSpPr>
          <p:nvPr/>
        </p:nvSpPr>
        <p:spPr bwMode="auto">
          <a:xfrm>
            <a:off x="3236120" y="1821988"/>
            <a:ext cx="1447800" cy="1295400"/>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9223" name="Oval 7"/>
          <p:cNvSpPr>
            <a:spLocks noChangeArrowheads="1"/>
          </p:cNvSpPr>
          <p:nvPr/>
        </p:nvSpPr>
        <p:spPr bwMode="auto">
          <a:xfrm>
            <a:off x="4276504" y="1807996"/>
            <a:ext cx="1447800" cy="1295400"/>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l-GR" sz="2400" smtClean="0">
              <a:solidFill>
                <a:srgbClr val="000000"/>
              </a:solidFill>
            </a:endParaRPr>
          </a:p>
        </p:txBody>
      </p:sp>
      <p:sp>
        <p:nvSpPr>
          <p:cNvPr id="9224" name="Text Box 8"/>
          <p:cNvSpPr txBox="1">
            <a:spLocks noChangeArrowheads="1"/>
          </p:cNvSpPr>
          <p:nvPr/>
        </p:nvSpPr>
        <p:spPr bwMode="auto">
          <a:xfrm>
            <a:off x="3412899" y="1868223"/>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i="1" dirty="0" smtClean="0">
                <a:solidFill>
                  <a:srgbClr val="3333CC"/>
                </a:solidFill>
                <a:latin typeface="Arial" panose="020B0604020202020204" pitchFamily="34" charset="0"/>
              </a:rPr>
              <a:t>C</a:t>
            </a:r>
          </a:p>
        </p:txBody>
      </p:sp>
      <p:sp>
        <p:nvSpPr>
          <p:cNvPr id="9225" name="Text Box 9"/>
          <p:cNvSpPr txBox="1">
            <a:spLocks noChangeArrowheads="1"/>
          </p:cNvSpPr>
          <p:nvPr/>
        </p:nvSpPr>
        <p:spPr bwMode="auto">
          <a:xfrm>
            <a:off x="5098654" y="1922871"/>
            <a:ext cx="457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i="1" dirty="0" smtClean="0">
                <a:solidFill>
                  <a:srgbClr val="3333CC"/>
                </a:solidFill>
                <a:latin typeface="Arial" panose="020B0604020202020204" pitchFamily="34" charset="0"/>
              </a:rPr>
              <a:t>D</a:t>
            </a:r>
          </a:p>
        </p:txBody>
      </p:sp>
      <p:sp>
        <p:nvSpPr>
          <p:cNvPr id="9227" name="Text Box 11"/>
          <p:cNvSpPr txBox="1">
            <a:spLocks noChangeArrowheads="1"/>
          </p:cNvSpPr>
          <p:nvPr/>
        </p:nvSpPr>
        <p:spPr bwMode="auto">
          <a:xfrm>
            <a:off x="5935210" y="2823593"/>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dirty="0" smtClean="0">
                <a:solidFill>
                  <a:srgbClr val="000000"/>
                </a:solidFill>
                <a:latin typeface="Arial" panose="020B0604020202020204" pitchFamily="34" charset="0"/>
              </a:rPr>
              <a:t>24</a:t>
            </a:r>
          </a:p>
        </p:txBody>
      </p:sp>
      <p:sp>
        <p:nvSpPr>
          <p:cNvPr id="9233" name="Text Box 17"/>
          <p:cNvSpPr txBox="1">
            <a:spLocks noChangeArrowheads="1"/>
          </p:cNvSpPr>
          <p:nvPr/>
        </p:nvSpPr>
        <p:spPr bwMode="auto">
          <a:xfrm>
            <a:off x="4225698" y="2227096"/>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dirty="0" smtClean="0">
                <a:solidFill>
                  <a:srgbClr val="000000"/>
                </a:solidFill>
                <a:latin typeface="Arial" panose="020B0604020202020204" pitchFamily="34" charset="0"/>
              </a:rPr>
              <a:t>12</a:t>
            </a:r>
          </a:p>
        </p:txBody>
      </p:sp>
      <p:sp>
        <p:nvSpPr>
          <p:cNvPr id="9234" name="Text Box 18"/>
          <p:cNvSpPr txBox="1">
            <a:spLocks noChangeArrowheads="1"/>
          </p:cNvSpPr>
          <p:nvPr/>
        </p:nvSpPr>
        <p:spPr bwMode="auto">
          <a:xfrm>
            <a:off x="3387497" y="2371657"/>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dirty="0" smtClean="0">
                <a:solidFill>
                  <a:srgbClr val="000000"/>
                </a:solidFill>
                <a:latin typeface="Arial" panose="020B0604020202020204" pitchFamily="34" charset="0"/>
              </a:rPr>
              <a:t>40</a:t>
            </a:r>
          </a:p>
        </p:txBody>
      </p:sp>
      <p:sp>
        <p:nvSpPr>
          <p:cNvPr id="9235" name="Text Box 19"/>
          <p:cNvSpPr txBox="1">
            <a:spLocks noChangeArrowheads="1"/>
          </p:cNvSpPr>
          <p:nvPr/>
        </p:nvSpPr>
        <p:spPr bwMode="auto">
          <a:xfrm>
            <a:off x="5074327" y="2403521"/>
            <a:ext cx="83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fontAlgn="base">
              <a:spcBef>
                <a:spcPct val="50000"/>
              </a:spcBef>
              <a:spcAft>
                <a:spcPct val="0"/>
              </a:spcAft>
            </a:pPr>
            <a:r>
              <a:rPr lang="en-US" altLang="el-GR" sz="2400" b="1" dirty="0" smtClean="0">
                <a:solidFill>
                  <a:srgbClr val="000000"/>
                </a:solidFill>
                <a:latin typeface="Arial" panose="020B0604020202020204" pitchFamily="34" charset="0"/>
              </a:rPr>
              <a:t>24</a:t>
            </a:r>
          </a:p>
        </p:txBody>
      </p:sp>
      <p:sp>
        <p:nvSpPr>
          <p:cNvPr id="21" name="Text Box 20"/>
          <p:cNvSpPr txBox="1">
            <a:spLocks noChangeArrowheads="1"/>
          </p:cNvSpPr>
          <p:nvPr/>
        </p:nvSpPr>
        <p:spPr bwMode="auto">
          <a:xfrm>
            <a:off x="948361" y="5229200"/>
            <a:ext cx="7471117" cy="1015663"/>
          </a:xfrm>
          <a:prstGeom prst="rect">
            <a:avLst/>
          </a:prstGeom>
          <a:solidFill>
            <a:srgbClr val="FFFF99"/>
          </a:solidFill>
          <a:ln w="28575">
            <a:solidFill>
              <a:srgbClr val="99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l-GR" altLang="el-GR" sz="2400" dirty="0">
                <a:solidFill>
                  <a:srgbClr val="000000"/>
                </a:solidFill>
              </a:rPr>
              <a:t>Τύπος </a:t>
            </a:r>
            <a:r>
              <a:rPr lang="el-GR" altLang="el-GR" sz="2400" dirty="0" smtClean="0">
                <a:solidFill>
                  <a:srgbClr val="000000"/>
                </a:solidFill>
              </a:rPr>
              <a:t>μέτρησης </a:t>
            </a:r>
            <a:r>
              <a:rPr lang="el-GR" altLang="el-GR" sz="2400" dirty="0">
                <a:solidFill>
                  <a:srgbClr val="000000"/>
                </a:solidFill>
              </a:rPr>
              <a:t>στοιχείων </a:t>
            </a:r>
            <a:r>
              <a:rPr lang="el-GR" altLang="el-GR" sz="2400" dirty="0" smtClean="0">
                <a:solidFill>
                  <a:srgbClr val="000000"/>
                </a:solidFill>
              </a:rPr>
              <a:t>ένωσης δύο συνόλων Α, Β</a:t>
            </a:r>
            <a:endParaRPr lang="el-GR" altLang="el-GR" sz="2400" i="1" dirty="0" smtClean="0">
              <a:solidFill>
                <a:srgbClr val="000000"/>
              </a:solidFill>
            </a:endParaRPr>
          </a:p>
          <a:p>
            <a:pPr algn="ctr" fontAlgn="base">
              <a:spcBef>
                <a:spcPct val="50000"/>
              </a:spcBef>
              <a:spcAft>
                <a:spcPct val="0"/>
              </a:spcAft>
            </a:pPr>
            <a:r>
              <a:rPr lang="en-US" altLang="el-GR" sz="2400" i="1" dirty="0" smtClean="0">
                <a:solidFill>
                  <a:srgbClr val="000000"/>
                </a:solidFill>
              </a:rPr>
              <a:t>n</a:t>
            </a:r>
            <a:r>
              <a:rPr lang="en-US" altLang="el-GR" sz="2400" dirty="0" smtClean="0">
                <a:solidFill>
                  <a:srgbClr val="000000"/>
                </a:solidFill>
              </a:rPr>
              <a:t>(</a:t>
            </a:r>
            <a:r>
              <a:rPr lang="en-US" altLang="el-GR" sz="2400" i="1" dirty="0" smtClean="0">
                <a:solidFill>
                  <a:srgbClr val="000000"/>
                </a:solidFill>
              </a:rPr>
              <a:t>A </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n</a:t>
            </a:r>
            <a:r>
              <a:rPr lang="en-US" altLang="el-GR" sz="2400" dirty="0" smtClean="0">
                <a:solidFill>
                  <a:srgbClr val="000000"/>
                </a:solidFill>
              </a:rPr>
              <a:t>(</a:t>
            </a:r>
            <a:r>
              <a:rPr lang="en-US" altLang="el-GR" sz="2400" i="1" dirty="0" smtClean="0">
                <a:solidFill>
                  <a:srgbClr val="000000"/>
                </a:solidFill>
              </a:rPr>
              <a:t>A</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n</a:t>
            </a:r>
            <a:r>
              <a:rPr lang="en-US" altLang="el-GR" sz="2400" dirty="0" smtClean="0">
                <a:solidFill>
                  <a:srgbClr val="000000"/>
                </a:solidFill>
              </a:rPr>
              <a:t>(</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n</a:t>
            </a:r>
            <a:r>
              <a:rPr lang="en-US" altLang="el-GR" sz="2400" dirty="0" smtClean="0">
                <a:solidFill>
                  <a:srgbClr val="000000"/>
                </a:solidFill>
              </a:rPr>
              <a:t>(</a:t>
            </a:r>
            <a:r>
              <a:rPr lang="en-US" altLang="el-GR" sz="2400" i="1" dirty="0" smtClean="0">
                <a:solidFill>
                  <a:srgbClr val="000000"/>
                </a:solidFill>
              </a:rPr>
              <a:t>A </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a:t>
            </a:r>
          </a:p>
        </p:txBody>
      </p:sp>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44</a:t>
            </a:fld>
            <a:endParaRPr lang="en-US" altLang="el-GR">
              <a:solidFill>
                <a:srgbClr val="000000"/>
              </a:solidFill>
            </a:endParaRPr>
          </a:p>
        </p:txBody>
      </p:sp>
    </p:spTree>
    <p:extLst>
      <p:ext uri="{BB962C8B-B14F-4D97-AF65-F5344CB8AC3E}">
        <p14:creationId xmlns:p14="http://schemas.microsoft.com/office/powerpoint/2010/main" xmlns="" val="3523964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6" fill="hold" grpId="0" nodeType="clickEffect">
                                  <p:stCondLst>
                                    <p:cond delay="0"/>
                                  </p:stCondLst>
                                  <p:childTnLst>
                                    <p:set>
                                      <p:cBhvr>
                                        <p:cTn id="6" dur="1" fill="hold">
                                          <p:stCondLst>
                                            <p:cond delay="0"/>
                                          </p:stCondLst>
                                        </p:cTn>
                                        <p:tgtEl>
                                          <p:spTgt spid="9219"/>
                                        </p:tgtEl>
                                        <p:attrNameLst>
                                          <p:attrName>style.visibility</p:attrName>
                                        </p:attrNameLst>
                                      </p:cBhvr>
                                      <p:to>
                                        <p:strVal val="visible"/>
                                      </p:to>
                                    </p:set>
                                    <p:anim calcmode="lin" valueType="num">
                                      <p:cBhvr additive="base">
                                        <p:cTn id="7" dur="500" fill="hold"/>
                                        <p:tgtEl>
                                          <p:spTgt spid="9219"/>
                                        </p:tgtEl>
                                        <p:attrNameLst>
                                          <p:attrName>ppt_x</p:attrName>
                                        </p:attrNameLst>
                                      </p:cBhvr>
                                      <p:tavLst>
                                        <p:tav tm="0">
                                          <p:val>
                                            <p:strVal val="1+#ppt_w/2"/>
                                          </p:val>
                                        </p:tav>
                                        <p:tav tm="100000">
                                          <p:val>
                                            <p:strVal val="#ppt_x"/>
                                          </p:val>
                                        </p:tav>
                                      </p:tavLst>
                                    </p:anim>
                                    <p:anim calcmode="lin" valueType="num">
                                      <p:cBhvr additive="base">
                                        <p:cTn id="8" dur="500" fill="hold"/>
                                        <p:tgtEl>
                                          <p:spTgt spid="921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9220"/>
                                        </p:tgtEl>
                                        <p:attrNameLst>
                                          <p:attrName>style.visibility</p:attrName>
                                        </p:attrNameLst>
                                      </p:cBhvr>
                                      <p:to>
                                        <p:strVal val="visible"/>
                                      </p:to>
                                    </p:set>
                                    <p:animEffect transition="in" filter="checkerboard(across)">
                                      <p:cBhvr>
                                        <p:cTn id="13" dur="500"/>
                                        <p:tgtEl>
                                          <p:spTgt spid="9220"/>
                                        </p:tgtEl>
                                      </p:cBhvr>
                                    </p:animEffect>
                                  </p:childTnLst>
                                </p:cTn>
                              </p:par>
                            </p:childTnLst>
                          </p:cTn>
                        </p:par>
                        <p:par>
                          <p:cTn id="14" fill="hold" nodeType="afterGroup">
                            <p:stCondLst>
                              <p:cond delay="500"/>
                            </p:stCondLst>
                            <p:childTnLst>
                              <p:par>
                                <p:cTn id="15" presetID="17" presetClass="entr" presetSubtype="1" fill="hold" grpId="0" nodeType="afterEffect">
                                  <p:stCondLst>
                                    <p:cond delay="0"/>
                                  </p:stCondLst>
                                  <p:childTnLst>
                                    <p:set>
                                      <p:cBhvr>
                                        <p:cTn id="16" dur="1" fill="hold">
                                          <p:stCondLst>
                                            <p:cond delay="0"/>
                                          </p:stCondLst>
                                        </p:cTn>
                                        <p:tgtEl>
                                          <p:spTgt spid="9221"/>
                                        </p:tgtEl>
                                        <p:attrNameLst>
                                          <p:attrName>style.visibility</p:attrName>
                                        </p:attrNameLst>
                                      </p:cBhvr>
                                      <p:to>
                                        <p:strVal val="visible"/>
                                      </p:to>
                                    </p:set>
                                    <p:anim calcmode="lin" valueType="num">
                                      <p:cBhvr>
                                        <p:cTn id="17" dur="500" fill="hold"/>
                                        <p:tgtEl>
                                          <p:spTgt spid="9221"/>
                                        </p:tgtEl>
                                        <p:attrNameLst>
                                          <p:attrName>ppt_x</p:attrName>
                                        </p:attrNameLst>
                                      </p:cBhvr>
                                      <p:tavLst>
                                        <p:tav tm="0">
                                          <p:val>
                                            <p:strVal val="#ppt_x"/>
                                          </p:val>
                                        </p:tav>
                                        <p:tav tm="100000">
                                          <p:val>
                                            <p:strVal val="#ppt_x"/>
                                          </p:val>
                                        </p:tav>
                                      </p:tavLst>
                                    </p:anim>
                                    <p:anim calcmode="lin" valueType="num">
                                      <p:cBhvr>
                                        <p:cTn id="18" dur="500" fill="hold"/>
                                        <p:tgtEl>
                                          <p:spTgt spid="9221"/>
                                        </p:tgtEl>
                                        <p:attrNameLst>
                                          <p:attrName>ppt_y</p:attrName>
                                        </p:attrNameLst>
                                      </p:cBhvr>
                                      <p:tavLst>
                                        <p:tav tm="0">
                                          <p:val>
                                            <p:strVal val="#ppt_y-#ppt_h/2"/>
                                          </p:val>
                                        </p:tav>
                                        <p:tav tm="100000">
                                          <p:val>
                                            <p:strVal val="#ppt_y"/>
                                          </p:val>
                                        </p:tav>
                                      </p:tavLst>
                                    </p:anim>
                                    <p:anim calcmode="lin" valueType="num">
                                      <p:cBhvr>
                                        <p:cTn id="19" dur="500" fill="hold"/>
                                        <p:tgtEl>
                                          <p:spTgt spid="9221"/>
                                        </p:tgtEl>
                                        <p:attrNameLst>
                                          <p:attrName>ppt_w</p:attrName>
                                        </p:attrNameLst>
                                      </p:cBhvr>
                                      <p:tavLst>
                                        <p:tav tm="0">
                                          <p:val>
                                            <p:strVal val="#ppt_w"/>
                                          </p:val>
                                        </p:tav>
                                        <p:tav tm="100000">
                                          <p:val>
                                            <p:strVal val="#ppt_w"/>
                                          </p:val>
                                        </p:tav>
                                      </p:tavLst>
                                    </p:anim>
                                    <p:anim calcmode="lin" valueType="num">
                                      <p:cBhvr>
                                        <p:cTn id="20" dur="500" fill="hold"/>
                                        <p:tgtEl>
                                          <p:spTgt spid="9221"/>
                                        </p:tgtEl>
                                        <p:attrNameLst>
                                          <p:attrName>ppt_h</p:attrName>
                                        </p:attrNameLst>
                                      </p:cBhvr>
                                      <p:tavLst>
                                        <p:tav tm="0">
                                          <p:val>
                                            <p:fltVal val="0"/>
                                          </p:val>
                                        </p:tav>
                                        <p:tav tm="100000">
                                          <p:val>
                                            <p:strVal val="#ppt_h"/>
                                          </p:val>
                                        </p:tav>
                                      </p:tavLst>
                                    </p:anim>
                                  </p:childTnLst>
                                </p:cTn>
                              </p:par>
                            </p:childTnLst>
                          </p:cTn>
                        </p:par>
                        <p:par>
                          <p:cTn id="21" fill="hold" nodeType="afterGroup">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9222"/>
                                        </p:tgtEl>
                                        <p:attrNameLst>
                                          <p:attrName>style.visibility</p:attrName>
                                        </p:attrNameLst>
                                      </p:cBhvr>
                                      <p:to>
                                        <p:strVal val="visible"/>
                                      </p:to>
                                    </p:set>
                                    <p:animEffect transition="in" filter="dissolve">
                                      <p:cBhvr>
                                        <p:cTn id="24" dur="500"/>
                                        <p:tgtEl>
                                          <p:spTgt spid="9222"/>
                                        </p:tgtEl>
                                      </p:cBhvr>
                                    </p:animEffect>
                                  </p:childTnLst>
                                </p:cTn>
                              </p:par>
                            </p:childTnLst>
                          </p:cTn>
                        </p:par>
                        <p:par>
                          <p:cTn id="25" fill="hold" nodeType="afterGroup">
                            <p:stCondLst>
                              <p:cond delay="1500"/>
                            </p:stCondLst>
                            <p:childTnLst>
                              <p:par>
                                <p:cTn id="26" presetID="9" presetClass="entr" presetSubtype="0" fill="hold" grpId="0" nodeType="afterEffect">
                                  <p:stCondLst>
                                    <p:cond delay="0"/>
                                  </p:stCondLst>
                                  <p:childTnLst>
                                    <p:set>
                                      <p:cBhvr>
                                        <p:cTn id="27" dur="1" fill="hold">
                                          <p:stCondLst>
                                            <p:cond delay="0"/>
                                          </p:stCondLst>
                                        </p:cTn>
                                        <p:tgtEl>
                                          <p:spTgt spid="9224"/>
                                        </p:tgtEl>
                                        <p:attrNameLst>
                                          <p:attrName>style.visibility</p:attrName>
                                        </p:attrNameLst>
                                      </p:cBhvr>
                                      <p:to>
                                        <p:strVal val="visible"/>
                                      </p:to>
                                    </p:set>
                                    <p:animEffect transition="in" filter="dissolve">
                                      <p:cBhvr>
                                        <p:cTn id="28" dur="500"/>
                                        <p:tgtEl>
                                          <p:spTgt spid="9224"/>
                                        </p:tgtEl>
                                      </p:cBhvr>
                                    </p:animEffect>
                                  </p:childTnLst>
                                </p:cTn>
                              </p:par>
                            </p:childTnLst>
                          </p:cTn>
                        </p:par>
                        <p:par>
                          <p:cTn id="29" fill="hold" nodeType="afterGroup">
                            <p:stCondLst>
                              <p:cond delay="2000"/>
                            </p:stCondLst>
                            <p:childTnLst>
                              <p:par>
                                <p:cTn id="30" presetID="9" presetClass="entr" presetSubtype="0" fill="hold" grpId="0" nodeType="afterEffect">
                                  <p:stCondLst>
                                    <p:cond delay="0"/>
                                  </p:stCondLst>
                                  <p:childTnLst>
                                    <p:set>
                                      <p:cBhvr>
                                        <p:cTn id="31" dur="1" fill="hold">
                                          <p:stCondLst>
                                            <p:cond delay="0"/>
                                          </p:stCondLst>
                                        </p:cTn>
                                        <p:tgtEl>
                                          <p:spTgt spid="9223"/>
                                        </p:tgtEl>
                                        <p:attrNameLst>
                                          <p:attrName>style.visibility</p:attrName>
                                        </p:attrNameLst>
                                      </p:cBhvr>
                                      <p:to>
                                        <p:strVal val="visible"/>
                                      </p:to>
                                    </p:set>
                                    <p:animEffect transition="in" filter="dissolve">
                                      <p:cBhvr>
                                        <p:cTn id="32" dur="500"/>
                                        <p:tgtEl>
                                          <p:spTgt spid="9223"/>
                                        </p:tgtEl>
                                      </p:cBhvr>
                                    </p:animEffect>
                                  </p:childTnLst>
                                </p:cTn>
                              </p:par>
                            </p:childTnLst>
                          </p:cTn>
                        </p:par>
                        <p:par>
                          <p:cTn id="33" fill="hold" nodeType="afterGroup">
                            <p:stCondLst>
                              <p:cond delay="2500"/>
                            </p:stCondLst>
                            <p:childTnLst>
                              <p:par>
                                <p:cTn id="34" presetID="9" presetClass="entr" presetSubtype="0" fill="hold" grpId="0" nodeType="afterEffect">
                                  <p:stCondLst>
                                    <p:cond delay="0"/>
                                  </p:stCondLst>
                                  <p:childTnLst>
                                    <p:set>
                                      <p:cBhvr>
                                        <p:cTn id="35" dur="1" fill="hold">
                                          <p:stCondLst>
                                            <p:cond delay="0"/>
                                          </p:stCondLst>
                                        </p:cTn>
                                        <p:tgtEl>
                                          <p:spTgt spid="9225"/>
                                        </p:tgtEl>
                                        <p:attrNameLst>
                                          <p:attrName>style.visibility</p:attrName>
                                        </p:attrNameLst>
                                      </p:cBhvr>
                                      <p:to>
                                        <p:strVal val="visible"/>
                                      </p:to>
                                    </p:set>
                                    <p:animEffect transition="in" filter="dissolve">
                                      <p:cBhvr>
                                        <p:cTn id="36" dur="500"/>
                                        <p:tgtEl>
                                          <p:spTgt spid="922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5" presetClass="entr" presetSubtype="0" fill="hold" grpId="0" nodeType="clickEffect">
                                  <p:stCondLst>
                                    <p:cond delay="0"/>
                                  </p:stCondLst>
                                  <p:childTnLst>
                                    <p:set>
                                      <p:cBhvr>
                                        <p:cTn id="40" dur="1" fill="hold">
                                          <p:stCondLst>
                                            <p:cond delay="0"/>
                                          </p:stCondLst>
                                        </p:cTn>
                                        <p:tgtEl>
                                          <p:spTgt spid="9227"/>
                                        </p:tgtEl>
                                        <p:attrNameLst>
                                          <p:attrName>style.visibility</p:attrName>
                                        </p:attrNameLst>
                                      </p:cBhvr>
                                      <p:to>
                                        <p:strVal val="visible"/>
                                      </p:to>
                                    </p:set>
                                    <p:anim calcmode="lin" valueType="num">
                                      <p:cBhvr>
                                        <p:cTn id="41" dur="1000" fill="hold"/>
                                        <p:tgtEl>
                                          <p:spTgt spid="9227"/>
                                        </p:tgtEl>
                                        <p:attrNameLst>
                                          <p:attrName>ppt_w</p:attrName>
                                        </p:attrNameLst>
                                      </p:cBhvr>
                                      <p:tavLst>
                                        <p:tav tm="0">
                                          <p:val>
                                            <p:fltVal val="0"/>
                                          </p:val>
                                        </p:tav>
                                        <p:tav tm="100000">
                                          <p:val>
                                            <p:strVal val="#ppt_w"/>
                                          </p:val>
                                        </p:tav>
                                      </p:tavLst>
                                    </p:anim>
                                    <p:anim calcmode="lin" valueType="num">
                                      <p:cBhvr>
                                        <p:cTn id="42" dur="1000" fill="hold"/>
                                        <p:tgtEl>
                                          <p:spTgt spid="9227"/>
                                        </p:tgtEl>
                                        <p:attrNameLst>
                                          <p:attrName>ppt_h</p:attrName>
                                        </p:attrNameLst>
                                      </p:cBhvr>
                                      <p:tavLst>
                                        <p:tav tm="0">
                                          <p:val>
                                            <p:fltVal val="0"/>
                                          </p:val>
                                        </p:tav>
                                        <p:tav tm="100000">
                                          <p:val>
                                            <p:strVal val="#ppt_h"/>
                                          </p:val>
                                        </p:tav>
                                      </p:tavLst>
                                    </p:anim>
                                    <p:anim calcmode="lin" valueType="num">
                                      <p:cBhvr>
                                        <p:cTn id="43" dur="1000" fill="hold"/>
                                        <p:tgtEl>
                                          <p:spTgt spid="9227"/>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92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3" presetClass="entr" presetSubtype="32" fill="hold" grpId="0" nodeType="clickEffect">
                                  <p:stCondLst>
                                    <p:cond delay="0"/>
                                  </p:stCondLst>
                                  <p:childTnLst>
                                    <p:set>
                                      <p:cBhvr>
                                        <p:cTn id="48" dur="1" fill="hold">
                                          <p:stCondLst>
                                            <p:cond delay="0"/>
                                          </p:stCondLst>
                                        </p:cTn>
                                        <p:tgtEl>
                                          <p:spTgt spid="9233"/>
                                        </p:tgtEl>
                                        <p:attrNameLst>
                                          <p:attrName>style.visibility</p:attrName>
                                        </p:attrNameLst>
                                      </p:cBhvr>
                                      <p:to>
                                        <p:strVal val="visible"/>
                                      </p:to>
                                    </p:set>
                                    <p:anim calcmode="lin" valueType="num">
                                      <p:cBhvr>
                                        <p:cTn id="49" dur="500" fill="hold"/>
                                        <p:tgtEl>
                                          <p:spTgt spid="9233"/>
                                        </p:tgtEl>
                                        <p:attrNameLst>
                                          <p:attrName>ppt_w</p:attrName>
                                        </p:attrNameLst>
                                      </p:cBhvr>
                                      <p:tavLst>
                                        <p:tav tm="0">
                                          <p:val>
                                            <p:strVal val="4*#ppt_w"/>
                                          </p:val>
                                        </p:tav>
                                        <p:tav tm="100000">
                                          <p:val>
                                            <p:strVal val="#ppt_w"/>
                                          </p:val>
                                        </p:tav>
                                      </p:tavLst>
                                    </p:anim>
                                    <p:anim calcmode="lin" valueType="num">
                                      <p:cBhvr>
                                        <p:cTn id="50" dur="500" fill="hold"/>
                                        <p:tgtEl>
                                          <p:spTgt spid="9233"/>
                                        </p:tgtEl>
                                        <p:attrNameLst>
                                          <p:attrName>ppt_h</p:attrName>
                                        </p:attrNameLst>
                                      </p:cBhvr>
                                      <p:tavLst>
                                        <p:tav tm="0">
                                          <p:val>
                                            <p:strVal val="4*#ppt_h"/>
                                          </p:val>
                                        </p:tav>
                                        <p:tav tm="100000">
                                          <p:val>
                                            <p:strVal val="#ppt_h"/>
                                          </p:val>
                                        </p:tav>
                                      </p:tavLst>
                                    </p:anim>
                                  </p:childTnLst>
                                </p:cTn>
                              </p:par>
                            </p:childTnLst>
                          </p:cTn>
                        </p:par>
                        <p:par>
                          <p:cTn id="51" fill="hold" nodeType="afterGroup">
                            <p:stCondLst>
                              <p:cond delay="500"/>
                            </p:stCondLst>
                            <p:childTnLst>
                              <p:par>
                                <p:cTn id="52" presetID="23" presetClass="entr" presetSubtype="32" fill="hold" grpId="0" nodeType="afterEffect">
                                  <p:stCondLst>
                                    <p:cond delay="0"/>
                                  </p:stCondLst>
                                  <p:childTnLst>
                                    <p:set>
                                      <p:cBhvr>
                                        <p:cTn id="53" dur="1" fill="hold">
                                          <p:stCondLst>
                                            <p:cond delay="0"/>
                                          </p:stCondLst>
                                        </p:cTn>
                                        <p:tgtEl>
                                          <p:spTgt spid="9234"/>
                                        </p:tgtEl>
                                        <p:attrNameLst>
                                          <p:attrName>style.visibility</p:attrName>
                                        </p:attrNameLst>
                                      </p:cBhvr>
                                      <p:to>
                                        <p:strVal val="visible"/>
                                      </p:to>
                                    </p:set>
                                    <p:anim calcmode="lin" valueType="num">
                                      <p:cBhvr>
                                        <p:cTn id="54" dur="500" fill="hold"/>
                                        <p:tgtEl>
                                          <p:spTgt spid="9234"/>
                                        </p:tgtEl>
                                        <p:attrNameLst>
                                          <p:attrName>ppt_w</p:attrName>
                                        </p:attrNameLst>
                                      </p:cBhvr>
                                      <p:tavLst>
                                        <p:tav tm="0">
                                          <p:val>
                                            <p:strVal val="4*#ppt_w"/>
                                          </p:val>
                                        </p:tav>
                                        <p:tav tm="100000">
                                          <p:val>
                                            <p:strVal val="#ppt_w"/>
                                          </p:val>
                                        </p:tav>
                                      </p:tavLst>
                                    </p:anim>
                                    <p:anim calcmode="lin" valueType="num">
                                      <p:cBhvr>
                                        <p:cTn id="55" dur="500" fill="hold"/>
                                        <p:tgtEl>
                                          <p:spTgt spid="9234"/>
                                        </p:tgtEl>
                                        <p:attrNameLst>
                                          <p:attrName>ppt_h</p:attrName>
                                        </p:attrNameLst>
                                      </p:cBhvr>
                                      <p:tavLst>
                                        <p:tav tm="0">
                                          <p:val>
                                            <p:strVal val="4*#ppt_h"/>
                                          </p:val>
                                        </p:tav>
                                        <p:tav tm="100000">
                                          <p:val>
                                            <p:strVal val="#ppt_h"/>
                                          </p:val>
                                        </p:tav>
                                      </p:tavLst>
                                    </p:anim>
                                  </p:childTnLst>
                                </p:cTn>
                              </p:par>
                            </p:childTnLst>
                          </p:cTn>
                        </p:par>
                        <p:par>
                          <p:cTn id="56" fill="hold" nodeType="afterGroup">
                            <p:stCondLst>
                              <p:cond delay="1000"/>
                            </p:stCondLst>
                            <p:childTnLst>
                              <p:par>
                                <p:cTn id="57" presetID="23" presetClass="entr" presetSubtype="32" fill="hold" grpId="0" nodeType="afterEffect">
                                  <p:stCondLst>
                                    <p:cond delay="0"/>
                                  </p:stCondLst>
                                  <p:childTnLst>
                                    <p:set>
                                      <p:cBhvr>
                                        <p:cTn id="58" dur="1" fill="hold">
                                          <p:stCondLst>
                                            <p:cond delay="0"/>
                                          </p:stCondLst>
                                        </p:cTn>
                                        <p:tgtEl>
                                          <p:spTgt spid="9235"/>
                                        </p:tgtEl>
                                        <p:attrNameLst>
                                          <p:attrName>style.visibility</p:attrName>
                                        </p:attrNameLst>
                                      </p:cBhvr>
                                      <p:to>
                                        <p:strVal val="visible"/>
                                      </p:to>
                                    </p:set>
                                    <p:anim calcmode="lin" valueType="num">
                                      <p:cBhvr>
                                        <p:cTn id="59" dur="500" fill="hold"/>
                                        <p:tgtEl>
                                          <p:spTgt spid="9235"/>
                                        </p:tgtEl>
                                        <p:attrNameLst>
                                          <p:attrName>ppt_w</p:attrName>
                                        </p:attrNameLst>
                                      </p:cBhvr>
                                      <p:tavLst>
                                        <p:tav tm="0">
                                          <p:val>
                                            <p:strVal val="4*#ppt_w"/>
                                          </p:val>
                                        </p:tav>
                                        <p:tav tm="100000">
                                          <p:val>
                                            <p:strVal val="#ppt_w"/>
                                          </p:val>
                                        </p:tav>
                                      </p:tavLst>
                                    </p:anim>
                                    <p:anim calcmode="lin" valueType="num">
                                      <p:cBhvr>
                                        <p:cTn id="60" dur="500" fill="hold"/>
                                        <p:tgtEl>
                                          <p:spTgt spid="9235"/>
                                        </p:tgtEl>
                                        <p:attrNameLst>
                                          <p:attrName>ppt_h</p:attrName>
                                        </p:attrNameLst>
                                      </p:cBhvr>
                                      <p:tavLst>
                                        <p:tav tm="0">
                                          <p:val>
                                            <p:strVal val="4*#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32"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 calcmode="lin" valueType="num">
                                      <p:cBhvr>
                                        <p:cTn id="65" dur="500" fill="hold"/>
                                        <p:tgtEl>
                                          <p:spTgt spid="21"/>
                                        </p:tgtEl>
                                        <p:attrNameLst>
                                          <p:attrName>ppt_w</p:attrName>
                                        </p:attrNameLst>
                                      </p:cBhvr>
                                      <p:tavLst>
                                        <p:tav tm="0">
                                          <p:val>
                                            <p:strVal val="4*#ppt_w"/>
                                          </p:val>
                                        </p:tav>
                                        <p:tav tm="100000">
                                          <p:val>
                                            <p:strVal val="#ppt_w"/>
                                          </p:val>
                                        </p:tav>
                                      </p:tavLst>
                                    </p:anim>
                                    <p:anim calcmode="lin" valueType="num">
                                      <p:cBhvr>
                                        <p:cTn id="66" dur="500" fill="hold"/>
                                        <p:tgtEl>
                                          <p:spTgt spid="21"/>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utoUpdateAnimBg="0"/>
      <p:bldP spid="9220" grpId="0" animBg="1"/>
      <p:bldP spid="9221" grpId="0" autoUpdateAnimBg="0"/>
      <p:bldP spid="9222" grpId="0" animBg="1"/>
      <p:bldP spid="9223" grpId="0" animBg="1"/>
      <p:bldP spid="9224" grpId="0" autoUpdateAnimBg="0"/>
      <p:bldP spid="9225" grpId="0" autoUpdateAnimBg="0"/>
      <p:bldP spid="9227" grpId="0" autoUpdateAnimBg="0"/>
      <p:bldP spid="9233" grpId="0" autoUpdateAnimBg="0"/>
      <p:bldP spid="9234" grpId="0" autoUpdateAnimBg="0"/>
      <p:bldP spid="9235" grpId="0" autoUpdateAnimBg="0"/>
      <p:bldP spid="21"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Έλλειψη 1"/>
          <p:cNvSpPr/>
          <p:nvPr/>
        </p:nvSpPr>
        <p:spPr>
          <a:xfrm>
            <a:off x="336198" y="580435"/>
            <a:ext cx="2875034" cy="32626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 name="Έλλειψη 3"/>
          <p:cNvSpPr/>
          <p:nvPr/>
        </p:nvSpPr>
        <p:spPr>
          <a:xfrm>
            <a:off x="3347864" y="3830185"/>
            <a:ext cx="3204699" cy="26642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Ορθογώνιο 4"/>
          <p:cNvSpPr/>
          <p:nvPr/>
        </p:nvSpPr>
        <p:spPr>
          <a:xfrm>
            <a:off x="683568" y="1681942"/>
            <a:ext cx="2321789" cy="923330"/>
          </a:xfrm>
          <a:prstGeom prst="rect">
            <a:avLst/>
          </a:prstGeom>
          <a:noFill/>
        </p:spPr>
        <p:txBody>
          <a:bodyPr wrap="none" lIns="91440" tIns="45720" rIns="91440" bIns="45720">
            <a:spAutoFit/>
          </a:bodyPr>
          <a:lstStyle/>
          <a:p>
            <a:pPr algn="ctr"/>
            <a:r>
              <a:rPr lang="el-GR" sz="5400" b="1" dirty="0" smtClean="0">
                <a:ln w="6600">
                  <a:solidFill>
                    <a:schemeClr val="accent2"/>
                  </a:solidFill>
                  <a:prstDash val="solid"/>
                </a:ln>
                <a:solidFill>
                  <a:srgbClr val="FFFFFF"/>
                </a:solidFill>
                <a:effectLst>
                  <a:outerShdw dist="38100" dir="2700000" algn="tl" rotWithShape="0">
                    <a:schemeClr val="accent2"/>
                  </a:outerShdw>
                </a:effectLst>
              </a:rPr>
              <a:t>Σύνολα</a:t>
            </a:r>
            <a:endParaRPr lang="el-GR"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6" name="Ορθογώνιο 5"/>
          <p:cNvSpPr/>
          <p:nvPr/>
        </p:nvSpPr>
        <p:spPr>
          <a:xfrm>
            <a:off x="3464269" y="4597698"/>
            <a:ext cx="2985112" cy="707886"/>
          </a:xfrm>
          <a:prstGeom prst="rect">
            <a:avLst/>
          </a:prstGeom>
          <a:noFill/>
        </p:spPr>
        <p:txBody>
          <a:bodyPr wrap="none" lIns="91440" tIns="45720" rIns="91440" bIns="45720">
            <a:spAutoFit/>
          </a:bodyPr>
          <a:lstStyle/>
          <a:p>
            <a:pPr algn="ctr"/>
            <a:r>
              <a:rPr lang="el-GR" sz="4000" b="1" dirty="0" smtClean="0">
                <a:ln w="6600">
                  <a:solidFill>
                    <a:schemeClr val="accent2"/>
                  </a:solidFill>
                  <a:prstDash val="solid"/>
                </a:ln>
                <a:solidFill>
                  <a:srgbClr val="FFFFFF"/>
                </a:solidFill>
                <a:effectLst>
                  <a:outerShdw dist="38100" dir="2700000" algn="tl" rotWithShape="0">
                    <a:schemeClr val="accent2"/>
                  </a:outerShdw>
                </a:effectLst>
              </a:rPr>
              <a:t>Πιθανότητες</a:t>
            </a:r>
            <a:endParaRPr lang="el-GR" sz="40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8" name="Έλλειψη 7"/>
          <p:cNvSpPr/>
          <p:nvPr/>
        </p:nvSpPr>
        <p:spPr>
          <a:xfrm>
            <a:off x="5055803" y="404664"/>
            <a:ext cx="3548645" cy="21618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Ορθογώνιο 8"/>
          <p:cNvSpPr/>
          <p:nvPr/>
        </p:nvSpPr>
        <p:spPr>
          <a:xfrm>
            <a:off x="5366162" y="765221"/>
            <a:ext cx="2863283" cy="1446550"/>
          </a:xfrm>
          <a:prstGeom prst="rect">
            <a:avLst/>
          </a:prstGeom>
          <a:noFill/>
        </p:spPr>
        <p:txBody>
          <a:bodyPr wrap="none" lIns="91440" tIns="45720" rIns="91440" bIns="45720">
            <a:spAutoFit/>
          </a:bodyPr>
          <a:lstStyle/>
          <a:p>
            <a:pPr algn="ctr"/>
            <a:r>
              <a:rPr lang="el-GR" sz="4400" b="1" cap="none" spc="0" dirty="0" smtClean="0">
                <a:ln w="6600">
                  <a:solidFill>
                    <a:schemeClr val="accent2"/>
                  </a:solidFill>
                  <a:prstDash val="solid"/>
                </a:ln>
                <a:solidFill>
                  <a:srgbClr val="FFFFFF"/>
                </a:solidFill>
                <a:effectLst>
                  <a:outerShdw dist="38100" dir="2700000" algn="tl" rotWithShape="0">
                    <a:schemeClr val="accent2"/>
                  </a:outerShdw>
                </a:effectLst>
              </a:rPr>
              <a:t>Πειράματα</a:t>
            </a:r>
          </a:p>
          <a:p>
            <a:pPr algn="ctr"/>
            <a:r>
              <a:rPr lang="el-GR" sz="4400" b="1" cap="none" spc="0" dirty="0" smtClean="0">
                <a:ln w="6600">
                  <a:solidFill>
                    <a:schemeClr val="accent2"/>
                  </a:solidFill>
                  <a:prstDash val="solid"/>
                </a:ln>
                <a:solidFill>
                  <a:srgbClr val="FFFFFF"/>
                </a:solidFill>
                <a:effectLst>
                  <a:outerShdw dist="38100" dir="2700000" algn="tl" rotWithShape="0">
                    <a:schemeClr val="accent2"/>
                  </a:outerShdw>
                </a:effectLst>
              </a:rPr>
              <a:t> τύχης</a:t>
            </a:r>
            <a:endParaRPr lang="el-GR" sz="44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14" name="Βέλος επάνω-κάτω 13"/>
          <p:cNvSpPr/>
          <p:nvPr/>
        </p:nvSpPr>
        <p:spPr>
          <a:xfrm rot="1645291" flipH="1">
            <a:off x="5810281" y="2724775"/>
            <a:ext cx="351162" cy="109922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5" name="Βέλος επάνω-κάτω 14"/>
          <p:cNvSpPr/>
          <p:nvPr/>
        </p:nvSpPr>
        <p:spPr>
          <a:xfrm rot="18162660" flipH="1">
            <a:off x="3120816" y="3312115"/>
            <a:ext cx="395021" cy="96402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6" name="Βέλος επάνω-κάτω 15"/>
          <p:cNvSpPr/>
          <p:nvPr/>
        </p:nvSpPr>
        <p:spPr>
          <a:xfrm rot="15691159" flipH="1">
            <a:off x="3936005" y="1034745"/>
            <a:ext cx="395021" cy="129439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Θέση αριθμού διαφάνειας 6"/>
          <p:cNvSpPr>
            <a:spLocks noGrp="1"/>
          </p:cNvSpPr>
          <p:nvPr>
            <p:ph type="sldNum" sz="quarter" idx="12"/>
          </p:nvPr>
        </p:nvSpPr>
        <p:spPr/>
        <p:txBody>
          <a:bodyPr/>
          <a:lstStyle/>
          <a:p>
            <a:fld id="{FC53442B-9059-4995-AD00-11B44EEE6C23}" type="slidenum">
              <a:rPr lang="en-US" altLang="el-GR" smtClean="0">
                <a:solidFill>
                  <a:srgbClr val="000000"/>
                </a:solidFill>
              </a:rPr>
              <a:pPr/>
              <a:t>45</a:t>
            </a:fld>
            <a:endParaRPr lang="en-US" altLang="el-GR">
              <a:solidFill>
                <a:srgbClr val="000000"/>
              </a:solidFill>
            </a:endParaRPr>
          </a:p>
        </p:txBody>
      </p:sp>
    </p:spTree>
    <p:extLst>
      <p:ext uri="{BB962C8B-B14F-4D97-AF65-F5344CB8AC3E}">
        <p14:creationId xmlns:p14="http://schemas.microsoft.com/office/powerpoint/2010/main" xmlns="" val="1546590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796" name="Group 12"/>
          <p:cNvGrpSpPr>
            <a:grpSpLocks/>
          </p:cNvGrpSpPr>
          <p:nvPr/>
        </p:nvGrpSpPr>
        <p:grpSpPr bwMode="auto">
          <a:xfrm>
            <a:off x="609600" y="304800"/>
            <a:ext cx="7124700" cy="1676400"/>
            <a:chOff x="6012" y="900"/>
            <a:chExt cx="5868" cy="4860"/>
          </a:xfrm>
        </p:grpSpPr>
        <p:sp>
          <p:nvSpPr>
            <p:cNvPr id="118797" name="AutoShape 13"/>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18798" name="Text Box 14"/>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a:solidFill>
                    <a:srgbClr val="FF0000"/>
                  </a:solidFill>
                </a:rPr>
                <a:t>Θεωρία των πιθανοτήτων</a:t>
              </a:r>
            </a:p>
            <a:p>
              <a:pPr algn="ctr"/>
              <a:r>
                <a:rPr lang="el-GR" altLang="el-GR" sz="2400" b="1">
                  <a:solidFill>
                    <a:srgbClr val="FFFFFF"/>
                  </a:solidFill>
                </a:rPr>
                <a:t>Κλάδος των μαθηματικών που ασχολείται με τυχαία φαινόμενα.</a:t>
              </a:r>
              <a:endParaRPr lang="el-GR" altLang="el-GR" sz="2400"/>
            </a:p>
          </p:txBody>
        </p:sp>
      </p:grpSp>
      <p:grpSp>
        <p:nvGrpSpPr>
          <p:cNvPr id="118799" name="Group 15"/>
          <p:cNvGrpSpPr>
            <a:grpSpLocks/>
          </p:cNvGrpSpPr>
          <p:nvPr/>
        </p:nvGrpSpPr>
        <p:grpSpPr bwMode="auto">
          <a:xfrm>
            <a:off x="304800" y="2362200"/>
            <a:ext cx="2209800" cy="2819400"/>
            <a:chOff x="1440" y="5016"/>
            <a:chExt cx="3060" cy="4529"/>
          </a:xfrm>
        </p:grpSpPr>
        <p:pic>
          <p:nvPicPr>
            <p:cNvPr id="118800"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40" y="7535"/>
              <a:ext cx="1890" cy="20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8801" name="AutoShape 17"/>
            <p:cNvSpPr>
              <a:spLocks noChangeArrowheads="1"/>
            </p:cNvSpPr>
            <p:nvPr/>
          </p:nvSpPr>
          <p:spPr bwMode="auto">
            <a:xfrm>
              <a:off x="1620" y="5016"/>
              <a:ext cx="2880" cy="1800"/>
            </a:xfrm>
            <a:prstGeom prst="cloudCallout">
              <a:avLst>
                <a:gd name="adj1" fmla="val -16769"/>
                <a:gd name="adj2" fmla="val 73889"/>
              </a:avLst>
            </a:prstGeom>
            <a:solidFill>
              <a:srgbClr val="FFFFFF"/>
            </a:solidFill>
            <a:ln w="9525">
              <a:solidFill>
                <a:srgbClr val="000000"/>
              </a:solidFill>
              <a:round/>
              <a:headEnd/>
              <a:tailEnd/>
            </a:ln>
          </p:spPr>
          <p:txBody>
            <a:bodyPr/>
            <a:lstStyle/>
            <a:p>
              <a:r>
                <a:rPr lang="el-GR" altLang="el-GR" sz="1600" b="1"/>
                <a:t>Τυχαίο φαινόμενο;</a:t>
              </a:r>
              <a:endParaRPr lang="el-GR" altLang="el-GR"/>
            </a:p>
          </p:txBody>
        </p:sp>
      </p:grpSp>
      <p:grpSp>
        <p:nvGrpSpPr>
          <p:cNvPr id="118802" name="Group 18"/>
          <p:cNvGrpSpPr>
            <a:grpSpLocks/>
          </p:cNvGrpSpPr>
          <p:nvPr/>
        </p:nvGrpSpPr>
        <p:grpSpPr bwMode="auto">
          <a:xfrm>
            <a:off x="2819400" y="3124200"/>
            <a:ext cx="5486400" cy="2514600"/>
            <a:chOff x="6012" y="900"/>
            <a:chExt cx="5868" cy="4860"/>
          </a:xfrm>
        </p:grpSpPr>
        <p:sp>
          <p:nvSpPr>
            <p:cNvPr id="118803" name="AutoShape 19"/>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18804" name="Text Box 20"/>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000" b="1" dirty="0">
                  <a:solidFill>
                    <a:srgbClr val="FF0000"/>
                  </a:solidFill>
                </a:rPr>
                <a:t>Τυχαίο φαινόμενο</a:t>
              </a:r>
            </a:p>
            <a:p>
              <a:pPr algn="ctr"/>
              <a:r>
                <a:rPr lang="el-GR" altLang="el-GR" sz="2000" b="1" dirty="0">
                  <a:solidFill>
                    <a:srgbClr val="FFFFFF"/>
                  </a:solidFill>
                </a:rPr>
                <a:t>Το «τυχαίο», είναι αυτό που χαρακτηρίζει κάθε διαδικασία, κάθε φαινόμενο, κάθε δοκιμή των οποίων το αποτέλεσμα δεν μπορούμε να το προσδιορίσουμε (να το προβλέψουμε) εκ των προτέρων</a:t>
              </a:r>
              <a:endParaRPr lang="el-GR" altLang="el-GR" sz="2000" dirty="0"/>
            </a:p>
          </p:txBody>
        </p:sp>
      </p:gr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46</a:t>
            </a:fld>
            <a:endParaRPr lang="en-US" altLang="el-GR">
              <a:solidFill>
                <a:srgbClr val="000000"/>
              </a:solidFill>
            </a:endParaRPr>
          </a:p>
        </p:txBody>
      </p:sp>
    </p:spTree>
    <p:extLst>
      <p:ext uri="{BB962C8B-B14F-4D97-AF65-F5344CB8AC3E}">
        <p14:creationId xmlns:p14="http://schemas.microsoft.com/office/powerpoint/2010/main" xmlns="" val="21262456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149" name="Group 5"/>
          <p:cNvGrpSpPr>
            <a:grpSpLocks/>
          </p:cNvGrpSpPr>
          <p:nvPr/>
        </p:nvGrpSpPr>
        <p:grpSpPr bwMode="auto">
          <a:xfrm>
            <a:off x="1143000" y="228600"/>
            <a:ext cx="7124700" cy="838200"/>
            <a:chOff x="6012" y="900"/>
            <a:chExt cx="5868" cy="4860"/>
          </a:xfrm>
        </p:grpSpPr>
        <p:sp>
          <p:nvSpPr>
            <p:cNvPr id="134150" name="AutoShape 6"/>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34151" name="Text Box 7"/>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smtClean="0">
                  <a:solidFill>
                    <a:schemeClr val="bg1"/>
                  </a:solidFill>
                </a:rPr>
                <a:t>ΠΑΡΑΔΕΙΓΜΑΤΑ ΤΥΧΑΙΟΥ  ΠΕΙΡΑΜΑΤΟΣ</a:t>
              </a:r>
              <a:endParaRPr lang="el-GR" altLang="el-GR" sz="2400" b="1" dirty="0">
                <a:solidFill>
                  <a:schemeClr val="bg1"/>
                </a:solidFill>
              </a:endParaRPr>
            </a:p>
          </p:txBody>
        </p:sp>
      </p:grpSp>
      <p:grpSp>
        <p:nvGrpSpPr>
          <p:cNvPr id="134153" name="Group 9"/>
          <p:cNvGrpSpPr>
            <a:grpSpLocks/>
          </p:cNvGrpSpPr>
          <p:nvPr/>
        </p:nvGrpSpPr>
        <p:grpSpPr bwMode="auto">
          <a:xfrm>
            <a:off x="1143000" y="1295400"/>
            <a:ext cx="6781800" cy="2057400"/>
            <a:chOff x="6012" y="900"/>
            <a:chExt cx="5868" cy="4860"/>
          </a:xfrm>
        </p:grpSpPr>
        <p:sp>
          <p:nvSpPr>
            <p:cNvPr id="134154" name="AutoShape 10"/>
            <p:cNvSpPr>
              <a:spLocks noChangeArrowheads="1"/>
            </p:cNvSpPr>
            <p:nvPr/>
          </p:nvSpPr>
          <p:spPr bwMode="auto">
            <a:xfrm>
              <a:off x="6012" y="900"/>
              <a:ext cx="5868" cy="4860"/>
            </a:xfrm>
            <a:prstGeom prst="foldedCorner">
              <a:avLst>
                <a:gd name="adj" fmla="val 12500"/>
              </a:avLst>
            </a:prstGeom>
            <a:solidFill>
              <a:schemeClr val="bg1">
                <a:alpha val="99001"/>
              </a:schemeClr>
            </a:solidFill>
            <a:ln w="9525">
              <a:solidFill>
                <a:srgbClr val="000000"/>
              </a:solidFill>
              <a:round/>
              <a:headEnd/>
              <a:tailEnd/>
            </a:ln>
          </p:spPr>
          <p:txBody>
            <a:bodyPr/>
            <a:lstStyle/>
            <a:p>
              <a:endParaRPr lang="el-GR"/>
            </a:p>
          </p:txBody>
        </p:sp>
        <p:sp>
          <p:nvSpPr>
            <p:cNvPr id="134155" name="Text Box 11"/>
            <p:cNvSpPr txBox="1">
              <a:spLocks noChangeArrowheads="1"/>
            </p:cNvSpPr>
            <p:nvPr/>
          </p:nvSpPr>
          <p:spPr bwMode="auto">
            <a:xfrm>
              <a:off x="6192" y="1332"/>
              <a:ext cx="5580" cy="3816"/>
            </a:xfrm>
            <a:prstGeom prst="rect">
              <a:avLst/>
            </a:prstGeom>
            <a:solidFill>
              <a:schemeClr val="bg1">
                <a:alpha val="99001"/>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l-GR" altLang="el-GR" b="1">
                <a:solidFill>
                  <a:srgbClr val="CC0000"/>
                </a:solidFill>
                <a:latin typeface="Arial" panose="020B0604020202020204" pitchFamily="34" charset="0"/>
              </a:endParaRPr>
            </a:p>
            <a:p>
              <a:r>
                <a:rPr lang="el-GR" altLang="el-GR" b="1">
                  <a:solidFill>
                    <a:srgbClr val="CC0000"/>
                  </a:solidFill>
                  <a:latin typeface="Arial" panose="020B0604020202020204" pitchFamily="34" charset="0"/>
                </a:rPr>
                <a:t>Η ρίψη ενός ζαριού</a:t>
              </a:r>
              <a:endParaRPr lang="el-GR" altLang="el-GR" sz="1600">
                <a:solidFill>
                  <a:srgbClr val="CC0000"/>
                </a:solidFill>
                <a:latin typeface="Arial" panose="020B0604020202020204" pitchFamily="34" charset="0"/>
              </a:endParaRPr>
            </a:p>
            <a:p>
              <a:pPr algn="just"/>
              <a:r>
                <a:rPr lang="el-GR" altLang="el-GR" sz="1600" b="1">
                  <a:solidFill>
                    <a:srgbClr val="000000"/>
                  </a:solidFill>
                  <a:latin typeface="Arial" panose="020B0604020202020204" pitchFamily="34" charset="0"/>
                </a:rPr>
                <a:t>γνωρίζουμε ότι το αποτέλεσμα της δοκιμής θα είναι κάποιος από τους αριθμούς 1, 2, 3, 4, 5, 6. Προτού όμως ρίξουμε το ζάρι, δεν μπορούμε να γνωρίζουμε ποιό θα είναι το αποτέλεσμα της ρίψης</a:t>
              </a:r>
              <a:endParaRPr lang="el-GR" altLang="el-GR"/>
            </a:p>
          </p:txBody>
        </p:sp>
      </p:grpSp>
      <p:grpSp>
        <p:nvGrpSpPr>
          <p:cNvPr id="134157" name="Group 13"/>
          <p:cNvGrpSpPr>
            <a:grpSpLocks/>
          </p:cNvGrpSpPr>
          <p:nvPr/>
        </p:nvGrpSpPr>
        <p:grpSpPr bwMode="auto">
          <a:xfrm>
            <a:off x="1143000" y="3505200"/>
            <a:ext cx="7505700" cy="3200400"/>
            <a:chOff x="6012" y="900"/>
            <a:chExt cx="5868" cy="4860"/>
          </a:xfrm>
        </p:grpSpPr>
        <p:sp>
          <p:nvSpPr>
            <p:cNvPr id="134158" name="AutoShape 14"/>
            <p:cNvSpPr>
              <a:spLocks noChangeArrowheads="1"/>
            </p:cNvSpPr>
            <p:nvPr/>
          </p:nvSpPr>
          <p:spPr bwMode="auto">
            <a:xfrm>
              <a:off x="6012" y="900"/>
              <a:ext cx="5868" cy="4860"/>
            </a:xfrm>
            <a:prstGeom prst="foldedCorner">
              <a:avLst>
                <a:gd name="adj" fmla="val 12500"/>
              </a:avLst>
            </a:prstGeom>
            <a:solidFill>
              <a:schemeClr val="bg1">
                <a:alpha val="99001"/>
              </a:schemeClr>
            </a:solidFill>
            <a:ln w="9525">
              <a:solidFill>
                <a:srgbClr val="000000"/>
              </a:solidFill>
              <a:round/>
              <a:headEnd/>
              <a:tailEnd/>
            </a:ln>
          </p:spPr>
          <p:txBody>
            <a:bodyPr/>
            <a:lstStyle/>
            <a:p>
              <a:endParaRPr lang="el-GR"/>
            </a:p>
          </p:txBody>
        </p:sp>
        <p:sp>
          <p:nvSpPr>
            <p:cNvPr id="134159" name="Text Box 15"/>
            <p:cNvSpPr txBox="1">
              <a:spLocks noChangeArrowheads="1"/>
            </p:cNvSpPr>
            <p:nvPr/>
          </p:nvSpPr>
          <p:spPr bwMode="auto">
            <a:xfrm>
              <a:off x="6192" y="1332"/>
              <a:ext cx="5580" cy="3816"/>
            </a:xfrm>
            <a:prstGeom prst="rect">
              <a:avLst/>
            </a:prstGeom>
            <a:solidFill>
              <a:schemeClr val="bg1">
                <a:alpha val="99001"/>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l-GR" altLang="el-GR" b="1">
                <a:solidFill>
                  <a:srgbClr val="CC0000"/>
                </a:solidFill>
                <a:latin typeface="Arial" panose="020B0604020202020204" pitchFamily="34" charset="0"/>
              </a:endParaRPr>
            </a:p>
            <a:p>
              <a:r>
                <a:rPr lang="el-GR" altLang="el-GR" b="1">
                  <a:solidFill>
                    <a:srgbClr val="CC0000"/>
                  </a:solidFill>
                  <a:latin typeface="Arial" panose="020B0604020202020204" pitchFamily="34" charset="0"/>
                </a:rPr>
                <a:t>Η ρίψη ενός νομίσματος</a:t>
              </a:r>
            </a:p>
            <a:p>
              <a:pPr algn="just"/>
              <a:r>
                <a:rPr lang="el-GR" altLang="el-GR" sz="1600" b="1">
                  <a:latin typeface="Arial" panose="020B0604020202020204" pitchFamily="34" charset="0"/>
                </a:rPr>
                <a:t>1000 φορές οδηγεί σε εμφανίσεις γραμμάτων (Γ) ή κεφαλής (Κ) που εναλλάσσονται με ένα φαινομενικά ακανόνιστο και απρόβλεπτο τρόπο. Τέτοια είδους φαινόμενα τα θεωρούμε ως τυχαία, και ένα πείραμα όπως αυτό της ρίψης του νομίσματος το ονομάζουμε </a:t>
              </a:r>
              <a:r>
                <a:rPr lang="el-GR" altLang="el-GR" sz="1600" b="1">
                  <a:solidFill>
                    <a:srgbClr val="CC0000"/>
                  </a:solidFill>
                  <a:latin typeface="Arial" panose="020B0604020202020204" pitchFamily="34" charset="0"/>
                </a:rPr>
                <a:t>πείραμα τύχης</a:t>
              </a:r>
              <a:r>
                <a:rPr lang="el-GR" altLang="el-GR" sz="1600" b="1">
                  <a:latin typeface="Arial" panose="020B0604020202020204" pitchFamily="34" charset="0"/>
                </a:rPr>
                <a:t>. Βασικό χαρακτηριστικό τέτοιων πειραμάτων είναι ότι οι συνθήκες κάτω από τις οποίες πραγματοποιούνται δεν προκαθορίζουν το αποτέλεσμα αλλά μόνο το σύνολο των δυνατών αποτελεσμάτων.</a:t>
              </a:r>
              <a:endParaRPr lang="el-GR" altLang="el-GR"/>
            </a:p>
          </p:txBody>
        </p:sp>
      </p:grpSp>
      <p:pic>
        <p:nvPicPr>
          <p:cNvPr id="134160"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6800" y="3733800"/>
            <a:ext cx="121920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4161" name="Picture 1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251450" y="1524000"/>
            <a:ext cx="425450" cy="46672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47</a:t>
            </a:fld>
            <a:endParaRPr lang="en-US" altLang="el-GR">
              <a:solidFill>
                <a:srgbClr val="000000"/>
              </a:solidFill>
            </a:endParaRPr>
          </a:p>
        </p:txBody>
      </p:sp>
    </p:spTree>
    <p:extLst>
      <p:ext uri="{BB962C8B-B14F-4D97-AF65-F5344CB8AC3E}">
        <p14:creationId xmlns:p14="http://schemas.microsoft.com/office/powerpoint/2010/main" xmlns="" val="29467073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539552" y="692696"/>
            <a:ext cx="7776864" cy="984885"/>
          </a:xfrm>
          <a:prstGeom prst="rect">
            <a:avLst/>
          </a:prstGeom>
        </p:spPr>
        <p:txBody>
          <a:bodyPr wrap="square">
            <a:spAutoFit/>
          </a:bodyPr>
          <a:lstStyle/>
          <a:p>
            <a:r>
              <a:rPr lang="el-GR" sz="2000" b="1" dirty="0" smtClean="0">
                <a:solidFill>
                  <a:srgbClr val="FF0000"/>
                </a:solidFill>
              </a:rPr>
              <a:t>∆ειγματικός </a:t>
            </a:r>
            <a:r>
              <a:rPr lang="el-GR" sz="2000" b="1" dirty="0">
                <a:solidFill>
                  <a:srgbClr val="FF0000"/>
                </a:solidFill>
              </a:rPr>
              <a:t>χώρος </a:t>
            </a:r>
            <a:r>
              <a:rPr lang="el-GR" sz="2000" b="1" dirty="0" smtClean="0">
                <a:solidFill>
                  <a:srgbClr val="FF0000"/>
                </a:solidFill>
              </a:rPr>
              <a:t>Ω </a:t>
            </a:r>
            <a:r>
              <a:rPr lang="el-GR" dirty="0"/>
              <a:t>ενός στοχαστικού (ή τυχαίου) </a:t>
            </a:r>
            <a:r>
              <a:rPr lang="el-GR" dirty="0" smtClean="0"/>
              <a:t>πειράματος</a:t>
            </a:r>
            <a:r>
              <a:rPr lang="en-US" dirty="0" smtClean="0"/>
              <a:t> </a:t>
            </a:r>
            <a:r>
              <a:rPr lang="el-GR" dirty="0" smtClean="0"/>
              <a:t> </a:t>
            </a:r>
            <a:r>
              <a:rPr lang="el-GR" dirty="0"/>
              <a:t>(ή </a:t>
            </a:r>
            <a:r>
              <a:rPr lang="el-GR" dirty="0" smtClean="0"/>
              <a:t>φαινομένου) </a:t>
            </a:r>
            <a:r>
              <a:rPr lang="el-GR" dirty="0"/>
              <a:t>καλείται το σύνολο των δυνατών </a:t>
            </a:r>
            <a:r>
              <a:rPr lang="el-GR" dirty="0" smtClean="0"/>
              <a:t>αποτελεσμάτων </a:t>
            </a:r>
            <a:r>
              <a:rPr lang="el-GR" dirty="0"/>
              <a:t>του. Ένα στοιχείο </a:t>
            </a:r>
            <a:r>
              <a:rPr lang="el-GR" sz="2000" dirty="0">
                <a:solidFill>
                  <a:srgbClr val="FF0000"/>
                </a:solidFill>
              </a:rPr>
              <a:t>ω</a:t>
            </a:r>
            <a:r>
              <a:rPr lang="el-GR" dirty="0"/>
              <a:t> του </a:t>
            </a:r>
            <a:r>
              <a:rPr lang="el-GR" dirty="0" smtClean="0"/>
              <a:t>δειγματικού </a:t>
            </a:r>
            <a:r>
              <a:rPr lang="el-GR" dirty="0"/>
              <a:t>χώρου </a:t>
            </a:r>
            <a:r>
              <a:rPr lang="el-GR" sz="2000" dirty="0">
                <a:solidFill>
                  <a:srgbClr val="FF0000"/>
                </a:solidFill>
              </a:rPr>
              <a:t>Ω</a:t>
            </a:r>
            <a:r>
              <a:rPr lang="el-GR" dirty="0"/>
              <a:t> καλείται </a:t>
            </a:r>
            <a:r>
              <a:rPr lang="el-GR" b="1" dirty="0" smtClean="0">
                <a:solidFill>
                  <a:srgbClr val="FF0000"/>
                </a:solidFill>
              </a:rPr>
              <a:t>δειγματικό σημείο.</a:t>
            </a:r>
            <a:endParaRPr lang="el-GR" b="1" dirty="0">
              <a:solidFill>
                <a:srgbClr val="FF0000"/>
              </a:solidFill>
            </a:endParaRPr>
          </a:p>
        </p:txBody>
      </p:sp>
      <p:sp>
        <p:nvSpPr>
          <p:cNvPr id="3" name="Ορθογώνιο 2"/>
          <p:cNvSpPr/>
          <p:nvPr/>
        </p:nvSpPr>
        <p:spPr>
          <a:xfrm>
            <a:off x="539552" y="1916832"/>
            <a:ext cx="7992888" cy="3754874"/>
          </a:xfrm>
          <a:prstGeom prst="rect">
            <a:avLst/>
          </a:prstGeom>
        </p:spPr>
        <p:txBody>
          <a:bodyPr wrap="square">
            <a:spAutoFit/>
          </a:bodyPr>
          <a:lstStyle/>
          <a:p>
            <a:r>
              <a:rPr lang="el-GR" dirty="0" smtClean="0"/>
              <a:t>Έστω </a:t>
            </a:r>
            <a:r>
              <a:rPr lang="el-GR" dirty="0"/>
              <a:t>Ω ο </a:t>
            </a:r>
            <a:r>
              <a:rPr lang="el-GR" dirty="0" smtClean="0"/>
              <a:t>δειγματικός </a:t>
            </a:r>
            <a:r>
              <a:rPr lang="el-GR" dirty="0"/>
              <a:t>χώρος ενός στοχαστικού </a:t>
            </a:r>
            <a:r>
              <a:rPr lang="el-GR" dirty="0" smtClean="0"/>
              <a:t>πειράματος. </a:t>
            </a:r>
            <a:r>
              <a:rPr lang="el-GR" dirty="0"/>
              <a:t>Ένα υποσύνολο Α του Ω καλείται </a:t>
            </a:r>
            <a:r>
              <a:rPr lang="el-GR" dirty="0" smtClean="0"/>
              <a:t>ενδεχόμενο </a:t>
            </a:r>
            <a:r>
              <a:rPr lang="el-GR" dirty="0"/>
              <a:t>(ως προς το </a:t>
            </a:r>
            <a:r>
              <a:rPr lang="el-GR" dirty="0" smtClean="0"/>
              <a:t>δειγματικό </a:t>
            </a:r>
            <a:r>
              <a:rPr lang="el-GR" dirty="0"/>
              <a:t>χώρο Ω</a:t>
            </a:r>
            <a:r>
              <a:rPr lang="el-GR" dirty="0" smtClean="0"/>
              <a:t>).</a:t>
            </a:r>
            <a:endParaRPr lang="en-US" dirty="0" smtClean="0"/>
          </a:p>
          <a:p>
            <a:endParaRPr lang="en-US" dirty="0"/>
          </a:p>
          <a:p>
            <a:r>
              <a:rPr lang="el-GR" dirty="0" smtClean="0"/>
              <a:t> </a:t>
            </a:r>
            <a:r>
              <a:rPr lang="el-GR" dirty="0"/>
              <a:t>Ειδικά ο </a:t>
            </a:r>
            <a:r>
              <a:rPr lang="el-GR" dirty="0" smtClean="0"/>
              <a:t>δειγματικός </a:t>
            </a:r>
            <a:r>
              <a:rPr lang="el-GR" dirty="0"/>
              <a:t>χώρος Ω καλείται </a:t>
            </a:r>
            <a:r>
              <a:rPr lang="el-GR" b="1" dirty="0">
                <a:solidFill>
                  <a:srgbClr val="FF0000"/>
                </a:solidFill>
              </a:rPr>
              <a:t>βέβαιο </a:t>
            </a:r>
            <a:r>
              <a:rPr lang="el-GR" b="1" dirty="0" smtClean="0">
                <a:solidFill>
                  <a:srgbClr val="FF0000"/>
                </a:solidFill>
              </a:rPr>
              <a:t>ενδεχόμενο </a:t>
            </a:r>
            <a:r>
              <a:rPr lang="el-GR" dirty="0"/>
              <a:t>και το </a:t>
            </a:r>
            <a:r>
              <a:rPr lang="el-GR" sz="2000" dirty="0">
                <a:solidFill>
                  <a:srgbClr val="FF0000"/>
                </a:solidFill>
              </a:rPr>
              <a:t>κενό σύνολο ∅ </a:t>
            </a:r>
            <a:r>
              <a:rPr lang="el-GR" dirty="0"/>
              <a:t>καλείται </a:t>
            </a:r>
            <a:r>
              <a:rPr lang="el-GR" b="1" dirty="0">
                <a:solidFill>
                  <a:srgbClr val="FF0000"/>
                </a:solidFill>
              </a:rPr>
              <a:t>αδύνατο </a:t>
            </a:r>
            <a:r>
              <a:rPr lang="el-GR" b="1" dirty="0" smtClean="0">
                <a:solidFill>
                  <a:srgbClr val="FF0000"/>
                </a:solidFill>
              </a:rPr>
              <a:t>ενδεχόμενο</a:t>
            </a:r>
            <a:r>
              <a:rPr lang="el-GR" dirty="0" smtClean="0"/>
              <a:t>. </a:t>
            </a:r>
            <a:endParaRPr lang="en-US" dirty="0" smtClean="0"/>
          </a:p>
          <a:p>
            <a:endParaRPr lang="en-US" dirty="0" smtClean="0"/>
          </a:p>
          <a:p>
            <a:r>
              <a:rPr lang="el-GR" dirty="0" smtClean="0"/>
              <a:t>΄Ένα ενδεχόμενο </a:t>
            </a:r>
            <a:r>
              <a:rPr lang="en-US" dirty="0" smtClean="0"/>
              <a:t> </a:t>
            </a:r>
            <a:r>
              <a:rPr lang="el-GR" sz="2000" dirty="0" smtClean="0">
                <a:solidFill>
                  <a:srgbClr val="FF0000"/>
                </a:solidFill>
              </a:rPr>
              <a:t>Α </a:t>
            </a:r>
            <a:r>
              <a:rPr lang="el-GR" sz="2000" dirty="0">
                <a:solidFill>
                  <a:srgbClr val="FF0000"/>
                </a:solidFill>
              </a:rPr>
              <a:t>= {</a:t>
            </a:r>
            <a:r>
              <a:rPr lang="el-GR" sz="2000" dirty="0" smtClean="0">
                <a:solidFill>
                  <a:srgbClr val="FF0000"/>
                </a:solidFill>
              </a:rPr>
              <a:t>ω</a:t>
            </a:r>
            <a:r>
              <a:rPr lang="en-US" sz="2000" dirty="0" smtClean="0">
                <a:solidFill>
                  <a:srgbClr val="FF0000"/>
                </a:solidFill>
              </a:rPr>
              <a:t>}</a:t>
            </a:r>
            <a:r>
              <a:rPr lang="el-GR" sz="2000" dirty="0" smtClean="0">
                <a:solidFill>
                  <a:srgbClr val="FF0000"/>
                </a:solidFill>
              </a:rPr>
              <a:t> </a:t>
            </a:r>
            <a:r>
              <a:rPr lang="el-GR" dirty="0"/>
              <a:t>, που περιέχει ένα µόνο στοιχείο ω του </a:t>
            </a:r>
            <a:r>
              <a:rPr lang="el-GR" dirty="0" smtClean="0"/>
              <a:t>δειγματικού </a:t>
            </a:r>
            <a:r>
              <a:rPr lang="el-GR" dirty="0"/>
              <a:t>χώρου Ω, καλείται απλό ή στοιχειώδες </a:t>
            </a:r>
            <a:r>
              <a:rPr lang="el-GR" dirty="0" smtClean="0"/>
              <a:t>ενδεχόμενο </a:t>
            </a:r>
            <a:r>
              <a:rPr lang="el-GR" dirty="0"/>
              <a:t>ενώ ένα </a:t>
            </a:r>
            <a:r>
              <a:rPr lang="el-GR" dirty="0" smtClean="0"/>
              <a:t>ενδεχόμενο </a:t>
            </a:r>
            <a:r>
              <a:rPr lang="el-GR" dirty="0"/>
              <a:t>που περιέχει περισσότερα από ένα στοιχεία του </a:t>
            </a:r>
            <a:r>
              <a:rPr lang="el-GR" dirty="0" smtClean="0"/>
              <a:t>δειγματικού </a:t>
            </a:r>
            <a:r>
              <a:rPr lang="el-GR" dirty="0"/>
              <a:t>χώρου καλείται σύνθετο </a:t>
            </a:r>
            <a:r>
              <a:rPr lang="el-GR" dirty="0" smtClean="0"/>
              <a:t>ενδεχόμενο.</a:t>
            </a:r>
            <a:endParaRPr lang="en-US" dirty="0" smtClean="0"/>
          </a:p>
          <a:p>
            <a:endParaRPr lang="en-US" dirty="0"/>
          </a:p>
          <a:p>
            <a:r>
              <a:rPr lang="el-GR" dirty="0" smtClean="0"/>
              <a:t>Σε </a:t>
            </a:r>
            <a:r>
              <a:rPr lang="el-GR" dirty="0"/>
              <a:t>µία εκτέλεση ενός στοχαστικού </a:t>
            </a:r>
            <a:r>
              <a:rPr lang="el-GR" dirty="0" smtClean="0"/>
              <a:t>πειράματος </a:t>
            </a:r>
            <a:r>
              <a:rPr lang="el-GR" dirty="0"/>
              <a:t>µε </a:t>
            </a:r>
            <a:r>
              <a:rPr lang="el-GR" dirty="0" smtClean="0"/>
              <a:t>δειγματικό </a:t>
            </a:r>
            <a:r>
              <a:rPr lang="el-GR" dirty="0"/>
              <a:t>χώρο Ω ένα </a:t>
            </a:r>
            <a:r>
              <a:rPr lang="el-GR" dirty="0" smtClean="0"/>
              <a:t>ενδεχόμενο </a:t>
            </a:r>
            <a:r>
              <a:rPr lang="el-GR" dirty="0"/>
              <a:t>Α </a:t>
            </a:r>
            <a:r>
              <a:rPr lang="el-GR" dirty="0" smtClean="0"/>
              <a:t>πραγματοποιείται </a:t>
            </a:r>
            <a:r>
              <a:rPr lang="el-GR" dirty="0"/>
              <a:t>αν και µόνο αν το </a:t>
            </a:r>
            <a:r>
              <a:rPr lang="el-GR" dirty="0" smtClean="0"/>
              <a:t>αποτέλεσμα </a:t>
            </a:r>
            <a:r>
              <a:rPr lang="el-GR" dirty="0"/>
              <a:t>της εκτέλεσης του </a:t>
            </a:r>
            <a:r>
              <a:rPr lang="el-GR" dirty="0" smtClean="0"/>
              <a:t>πειράματος </a:t>
            </a:r>
            <a:r>
              <a:rPr lang="el-GR" dirty="0"/>
              <a:t>αυτού είναι στοιχείο ω που ανήκει στο Α. </a:t>
            </a:r>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48</a:t>
            </a:fld>
            <a:endParaRPr lang="en-US" altLang="el-GR">
              <a:solidFill>
                <a:srgbClr val="000000"/>
              </a:solidFill>
            </a:endParaRPr>
          </a:p>
        </p:txBody>
      </p:sp>
    </p:spTree>
    <p:extLst>
      <p:ext uri="{BB962C8B-B14F-4D97-AF65-F5344CB8AC3E}">
        <p14:creationId xmlns:p14="http://schemas.microsoft.com/office/powerpoint/2010/main" xmlns="" val="25299887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92080" y="267098"/>
            <a:ext cx="3456384" cy="584775"/>
          </a:xfrm>
          <a:prstGeom prst="rect">
            <a:avLst/>
          </a:prstGeom>
          <a:solidFill>
            <a:schemeClr val="accent1">
              <a:lumMod val="20000"/>
              <a:lumOff val="80000"/>
            </a:schemeClr>
          </a:solidFill>
        </p:spPr>
        <p:txBody>
          <a:bodyPr wrap="square" rtlCol="0">
            <a:spAutoFit/>
          </a:bodyPr>
          <a:lstStyle/>
          <a:p>
            <a:r>
              <a:rPr lang="el-GR" sz="3200" b="1" dirty="0" smtClean="0">
                <a:solidFill>
                  <a:srgbClr val="C00000"/>
                </a:solidFill>
              </a:rPr>
              <a:t>Χρήση Συνόλων</a:t>
            </a:r>
            <a:r>
              <a:rPr lang="en-US" sz="3200" b="1" dirty="0" smtClean="0">
                <a:solidFill>
                  <a:srgbClr val="C00000"/>
                </a:solidFill>
              </a:rPr>
              <a:t> </a:t>
            </a:r>
            <a:r>
              <a:rPr lang="el-GR" sz="3200" dirty="0" smtClean="0">
                <a:solidFill>
                  <a:srgbClr val="C00000"/>
                </a:solidFill>
              </a:rPr>
              <a:t> </a:t>
            </a:r>
            <a:endParaRPr lang="el-GR" sz="3200" dirty="0">
              <a:solidFill>
                <a:srgbClr val="C00000"/>
              </a:solidFill>
            </a:endParaRPr>
          </a:p>
        </p:txBody>
      </p:sp>
      <p:sp>
        <p:nvSpPr>
          <p:cNvPr id="4" name="TextBox 3"/>
          <p:cNvSpPr txBox="1"/>
          <p:nvPr/>
        </p:nvSpPr>
        <p:spPr>
          <a:xfrm flipH="1">
            <a:off x="107504" y="262242"/>
            <a:ext cx="4032448" cy="584775"/>
          </a:xfrm>
          <a:prstGeom prst="rect">
            <a:avLst/>
          </a:prstGeom>
          <a:solidFill>
            <a:schemeClr val="accent1">
              <a:lumMod val="20000"/>
              <a:lumOff val="80000"/>
            </a:schemeClr>
          </a:solidFill>
        </p:spPr>
        <p:txBody>
          <a:bodyPr wrap="square" rtlCol="0">
            <a:spAutoFit/>
          </a:bodyPr>
          <a:lstStyle/>
          <a:p>
            <a:r>
              <a:rPr lang="el-GR" sz="3200" b="1" dirty="0" smtClean="0">
                <a:solidFill>
                  <a:srgbClr val="C00000"/>
                </a:solidFill>
              </a:rPr>
              <a:t>Για Πειράματα τύχης</a:t>
            </a:r>
            <a:endParaRPr lang="el-GR" sz="3200" b="1" dirty="0">
              <a:solidFill>
                <a:srgbClr val="C00000"/>
              </a:solidFill>
            </a:endParaRPr>
          </a:p>
        </p:txBody>
      </p:sp>
      <p:sp>
        <p:nvSpPr>
          <p:cNvPr id="5" name="TextBox 4"/>
          <p:cNvSpPr txBox="1"/>
          <p:nvPr/>
        </p:nvSpPr>
        <p:spPr>
          <a:xfrm>
            <a:off x="-8701" y="1951995"/>
            <a:ext cx="9152701" cy="523220"/>
          </a:xfrm>
          <a:prstGeom prst="rect">
            <a:avLst/>
          </a:prstGeom>
          <a:solidFill>
            <a:srgbClr val="00FFFF"/>
          </a:solidFill>
        </p:spPr>
        <p:txBody>
          <a:bodyPr wrap="square" rtlCol="0">
            <a:spAutoFit/>
          </a:bodyPr>
          <a:lstStyle/>
          <a:p>
            <a:r>
              <a:rPr lang="el-GR" sz="2800" dirty="0">
                <a:ln w="0"/>
                <a:effectLst>
                  <a:outerShdw blurRad="38100" dist="19050" dir="2700000" algn="tl" rotWithShape="0">
                    <a:schemeClr val="dk1">
                      <a:alpha val="40000"/>
                    </a:schemeClr>
                  </a:outerShdw>
                </a:effectLst>
              </a:rPr>
              <a:t>Αποτέλεσμα  </a:t>
            </a:r>
            <a:r>
              <a:rPr lang="el-GR" sz="2800" dirty="0" smtClean="0">
                <a:ln w="0"/>
                <a:effectLst>
                  <a:outerShdw blurRad="38100" dist="19050" dir="2700000" algn="tl" rotWithShape="0">
                    <a:schemeClr val="dk1">
                      <a:alpha val="40000"/>
                    </a:schemeClr>
                  </a:outerShdw>
                </a:effectLst>
              </a:rPr>
              <a:t>πειράματος είναι</a:t>
            </a:r>
            <a:endParaRPr lang="el-GR" sz="2800" dirty="0">
              <a:ln w="0"/>
              <a:effectLst>
                <a:outerShdw blurRad="38100" dist="19050" dir="2700000" algn="tl" rotWithShape="0">
                  <a:schemeClr val="dk1">
                    <a:alpha val="40000"/>
                  </a:schemeClr>
                </a:outerShdw>
              </a:effectLst>
            </a:endParaRPr>
          </a:p>
        </p:txBody>
      </p:sp>
      <p:sp>
        <p:nvSpPr>
          <p:cNvPr id="6" name="TextBox 5"/>
          <p:cNvSpPr txBox="1"/>
          <p:nvPr/>
        </p:nvSpPr>
        <p:spPr>
          <a:xfrm>
            <a:off x="0" y="2475215"/>
            <a:ext cx="9144000" cy="523220"/>
          </a:xfrm>
          <a:prstGeom prst="rect">
            <a:avLst/>
          </a:prstGeom>
          <a:solidFill>
            <a:srgbClr val="00FFFF"/>
          </a:solidFill>
        </p:spPr>
        <p:txBody>
          <a:bodyPr wrap="square" rtlCol="0">
            <a:spAutoFit/>
          </a:bodyPr>
          <a:lstStyle/>
          <a:p>
            <a:r>
              <a:rPr lang="el-GR" sz="2800" dirty="0" smtClean="0">
                <a:ln w="0"/>
                <a:effectLst>
                  <a:outerShdw blurRad="38100" dist="19050" dir="2700000" algn="tl" rotWithShape="0">
                    <a:schemeClr val="dk1">
                      <a:alpha val="40000"/>
                    </a:schemeClr>
                  </a:outerShdw>
                </a:effectLst>
              </a:rPr>
              <a:t> ένα ενδεχόμενο ή γεγονός</a:t>
            </a:r>
            <a:r>
              <a:rPr lang="el-GR" sz="2800" dirty="0" smtClean="0">
                <a:ln w="0"/>
                <a:solidFill>
                  <a:srgbClr val="FF0000"/>
                </a:solidFill>
                <a:effectLst>
                  <a:outerShdw blurRad="38100" dist="19050" dir="2700000" algn="tl" rotWithShape="0">
                    <a:schemeClr val="dk1">
                      <a:alpha val="40000"/>
                    </a:schemeClr>
                  </a:outerShdw>
                </a:effectLst>
              </a:rPr>
              <a:t>               ένα  </a:t>
            </a:r>
            <a:r>
              <a:rPr lang="el-GR" sz="2800" dirty="0" smtClean="0">
                <a:ln w="0"/>
                <a:effectLst>
                  <a:outerShdw blurRad="38100" dist="19050" dir="2700000" algn="tl" rotWithShape="0">
                    <a:schemeClr val="dk1">
                      <a:alpha val="40000"/>
                    </a:schemeClr>
                  </a:outerShdw>
                </a:effectLst>
              </a:rPr>
              <a:t>υποσύνολο</a:t>
            </a:r>
            <a:r>
              <a:rPr lang="el-GR" sz="2800" dirty="0" smtClean="0">
                <a:ln w="0"/>
                <a:solidFill>
                  <a:srgbClr val="FF0000"/>
                </a:solidFill>
                <a:effectLst>
                  <a:outerShdw blurRad="38100" dist="19050" dir="2700000" algn="tl" rotWithShape="0">
                    <a:schemeClr val="dk1">
                      <a:alpha val="40000"/>
                    </a:schemeClr>
                  </a:outerShdw>
                </a:effectLst>
              </a:rPr>
              <a:t> </a:t>
            </a:r>
            <a:r>
              <a:rPr lang="el-GR" sz="2800" dirty="0" smtClean="0">
                <a:ln w="0"/>
                <a:effectLst>
                  <a:outerShdw blurRad="38100" dist="19050" dir="2700000" algn="tl" rotWithShape="0">
                    <a:schemeClr val="dk1">
                      <a:alpha val="40000"/>
                    </a:schemeClr>
                  </a:outerShdw>
                </a:effectLst>
              </a:rPr>
              <a:t>του Ω</a:t>
            </a:r>
            <a:endParaRPr lang="el-GR" sz="2800" dirty="0">
              <a:ln w="0"/>
              <a:effectLst>
                <a:outerShdw blurRad="38100" dist="19050" dir="2700000" algn="tl" rotWithShape="0">
                  <a:schemeClr val="dk1">
                    <a:alpha val="40000"/>
                  </a:schemeClr>
                </a:outerShdw>
              </a:effectLst>
            </a:endParaRPr>
          </a:p>
        </p:txBody>
      </p:sp>
      <p:sp>
        <p:nvSpPr>
          <p:cNvPr id="9" name="TextBox 8"/>
          <p:cNvSpPr txBox="1"/>
          <p:nvPr/>
        </p:nvSpPr>
        <p:spPr>
          <a:xfrm>
            <a:off x="-8701" y="1228720"/>
            <a:ext cx="8960973" cy="523220"/>
          </a:xfrm>
          <a:prstGeom prst="rect">
            <a:avLst/>
          </a:prstGeom>
          <a:solidFill>
            <a:srgbClr val="00FFFF"/>
          </a:solidFill>
        </p:spPr>
        <p:txBody>
          <a:bodyPr wrap="square" rtlCol="0">
            <a:spAutoFit/>
          </a:bodyPr>
          <a:lstStyle/>
          <a:p>
            <a:r>
              <a:rPr lang="el-GR" sz="2800" dirty="0" smtClean="0">
                <a:ln w="0"/>
                <a:effectLst>
                  <a:outerShdw blurRad="38100" dist="19050" dir="2700000" algn="tl" rotWithShape="0">
                    <a:schemeClr val="dk1">
                      <a:alpha val="40000"/>
                    </a:schemeClr>
                  </a:outerShdw>
                </a:effectLst>
              </a:rPr>
              <a:t>Δειγματικός χώρος πειράματος        </a:t>
            </a:r>
            <a:r>
              <a:rPr lang="el-GR" sz="2800" dirty="0" smtClean="0">
                <a:ln w="0"/>
                <a:solidFill>
                  <a:srgbClr val="FF0000"/>
                </a:solidFill>
                <a:effectLst>
                  <a:outerShdw blurRad="38100" dist="19050" dir="2700000" algn="tl" rotWithShape="0">
                    <a:schemeClr val="dk1">
                      <a:alpha val="40000"/>
                    </a:schemeClr>
                  </a:outerShdw>
                </a:effectLst>
              </a:rPr>
              <a:t>το </a:t>
            </a:r>
            <a:r>
              <a:rPr lang="el-GR" sz="2800" dirty="0" smtClean="0">
                <a:ln w="0"/>
                <a:effectLst>
                  <a:outerShdw blurRad="38100" dist="19050" dir="2700000" algn="tl" rotWithShape="0">
                    <a:schemeClr val="dk1">
                      <a:alpha val="40000"/>
                    </a:schemeClr>
                  </a:outerShdw>
                </a:effectLst>
              </a:rPr>
              <a:t>Βασικό σύνολο  </a:t>
            </a:r>
            <a:r>
              <a:rPr lang="el-GR" sz="2800" dirty="0">
                <a:ln w="0"/>
                <a:effectLst>
                  <a:outerShdw blurRad="38100" dist="19050" dir="2700000" algn="tl" rotWithShape="0">
                    <a:schemeClr val="dk1">
                      <a:alpha val="40000"/>
                    </a:schemeClr>
                  </a:outerShdw>
                </a:effectLst>
              </a:rPr>
              <a:t>Ω</a:t>
            </a:r>
            <a:r>
              <a:rPr lang="el-GR" sz="2800" dirty="0" smtClean="0">
                <a:ln w="0"/>
                <a:effectLst>
                  <a:outerShdw blurRad="38100" dist="19050" dir="2700000" algn="tl" rotWithShape="0">
                    <a:schemeClr val="dk1">
                      <a:alpha val="40000"/>
                    </a:schemeClr>
                  </a:outerShdw>
                </a:effectLst>
              </a:rPr>
              <a:t> </a:t>
            </a:r>
            <a:endParaRPr lang="el-GR" sz="2800" dirty="0">
              <a:ln w="0"/>
              <a:effectLst>
                <a:outerShdw blurRad="38100" dist="19050" dir="2700000" algn="tl" rotWithShape="0">
                  <a:schemeClr val="dk1">
                    <a:alpha val="40000"/>
                  </a:schemeClr>
                </a:outerShdw>
              </a:effectLst>
            </a:endParaRPr>
          </a:p>
        </p:txBody>
      </p:sp>
      <p:sp>
        <p:nvSpPr>
          <p:cNvPr id="10" name="TextBox 9"/>
          <p:cNvSpPr txBox="1"/>
          <p:nvPr/>
        </p:nvSpPr>
        <p:spPr>
          <a:xfrm>
            <a:off x="-7011" y="6199252"/>
            <a:ext cx="9145490" cy="461665"/>
          </a:xfrm>
          <a:prstGeom prst="rect">
            <a:avLst/>
          </a:prstGeom>
          <a:solidFill>
            <a:srgbClr val="C0FFBC"/>
          </a:solidFill>
        </p:spPr>
        <p:txBody>
          <a:bodyPr wrap="square" rtlCol="0">
            <a:spAutoFit/>
          </a:bodyPr>
          <a:lstStyle/>
          <a:p>
            <a:r>
              <a:rPr lang="el-GR" sz="2400" b="1" dirty="0" smtClean="0">
                <a:solidFill>
                  <a:srgbClr val="C00000"/>
                </a:solidFill>
              </a:rPr>
              <a:t>Εφαρμόζονται  οι νόμοι και οι πράξεις των συνόλων στα ενδεχόμενα  </a:t>
            </a:r>
            <a:endParaRPr lang="el-GR" sz="2400" b="1" dirty="0">
              <a:solidFill>
                <a:srgbClr val="C00000"/>
              </a:solidFill>
            </a:endParaRPr>
          </a:p>
        </p:txBody>
      </p:sp>
      <p:sp>
        <p:nvSpPr>
          <p:cNvPr id="11" name="TextBox 10"/>
          <p:cNvSpPr txBox="1"/>
          <p:nvPr/>
        </p:nvSpPr>
        <p:spPr>
          <a:xfrm>
            <a:off x="10063" y="3179612"/>
            <a:ext cx="9154886" cy="584775"/>
          </a:xfrm>
          <a:prstGeom prst="rect">
            <a:avLst/>
          </a:prstGeom>
          <a:solidFill>
            <a:srgbClr val="00FFFF"/>
          </a:solidFill>
        </p:spPr>
        <p:txBody>
          <a:bodyPr wrap="square" rtlCol="0">
            <a:spAutoFit/>
          </a:bodyPr>
          <a:lstStyle/>
          <a:p>
            <a:r>
              <a:rPr lang="el-GR" sz="2800" dirty="0" smtClean="0">
                <a:ln w="0"/>
                <a:effectLst>
                  <a:outerShdw blurRad="38100" dist="19050" dir="2700000" algn="tl" rotWithShape="0">
                    <a:schemeClr val="dk1">
                      <a:alpha val="40000"/>
                    </a:schemeClr>
                  </a:outerShdw>
                </a:effectLst>
              </a:rPr>
              <a:t>Αδύνατο ενδεχόμενο                         </a:t>
            </a:r>
            <a:r>
              <a:rPr lang="el-GR" sz="2800" dirty="0" smtClean="0">
                <a:ln w="0"/>
                <a:solidFill>
                  <a:srgbClr val="FF0000"/>
                </a:solidFill>
                <a:effectLst>
                  <a:outerShdw blurRad="38100" dist="19050" dir="2700000" algn="tl" rotWithShape="0">
                    <a:schemeClr val="dk1">
                      <a:alpha val="40000"/>
                    </a:schemeClr>
                  </a:outerShdw>
                </a:effectLst>
              </a:rPr>
              <a:t>το </a:t>
            </a:r>
            <a:r>
              <a:rPr lang="el-GR" sz="2800" dirty="0" smtClean="0">
                <a:ln w="0"/>
                <a:effectLst>
                  <a:outerShdw blurRad="38100" dist="19050" dir="2700000" algn="tl" rotWithShape="0">
                    <a:schemeClr val="dk1">
                      <a:alpha val="40000"/>
                    </a:schemeClr>
                  </a:outerShdw>
                </a:effectLst>
              </a:rPr>
              <a:t> κενό σύνολο</a:t>
            </a:r>
            <a:r>
              <a:rPr lang="el-GR" sz="2800" dirty="0">
                <a:solidFill>
                  <a:srgbClr val="FF0000"/>
                </a:solidFill>
              </a:rPr>
              <a:t> </a:t>
            </a:r>
            <a:r>
              <a:rPr lang="el-GR" sz="2800" dirty="0" smtClean="0">
                <a:solidFill>
                  <a:srgbClr val="FF0000"/>
                </a:solidFill>
              </a:rPr>
              <a:t>  </a:t>
            </a:r>
            <a:r>
              <a:rPr lang="el-GR" sz="3200" dirty="0" smtClean="0"/>
              <a:t>∅</a:t>
            </a:r>
            <a:endParaRPr lang="el-GR" sz="3200" dirty="0">
              <a:ln w="0"/>
              <a:effectLst>
                <a:outerShdw blurRad="38100" dist="19050" dir="2700000" algn="tl" rotWithShape="0">
                  <a:schemeClr val="dk1">
                    <a:alpha val="40000"/>
                  </a:schemeClr>
                </a:outerShdw>
              </a:effectLst>
            </a:endParaRPr>
          </a:p>
        </p:txBody>
      </p:sp>
      <p:sp>
        <p:nvSpPr>
          <p:cNvPr id="12" name="TextBox 11"/>
          <p:cNvSpPr txBox="1"/>
          <p:nvPr/>
        </p:nvSpPr>
        <p:spPr>
          <a:xfrm>
            <a:off x="-25092" y="4053700"/>
            <a:ext cx="9156875" cy="954107"/>
          </a:xfrm>
          <a:prstGeom prst="rect">
            <a:avLst/>
          </a:prstGeom>
          <a:solidFill>
            <a:srgbClr val="00FFFF"/>
          </a:solidFill>
        </p:spPr>
        <p:txBody>
          <a:bodyPr wrap="square" rtlCol="0">
            <a:spAutoFit/>
          </a:bodyPr>
          <a:lstStyle/>
          <a:p>
            <a:r>
              <a:rPr lang="el-GR" sz="2800" dirty="0" smtClean="0">
                <a:ln w="0"/>
                <a:effectLst>
                  <a:outerShdw blurRad="38100" dist="19050" dir="2700000" algn="tl" rotWithShape="0">
                    <a:schemeClr val="dk1">
                      <a:alpha val="40000"/>
                    </a:schemeClr>
                  </a:outerShdw>
                </a:effectLst>
              </a:rPr>
              <a:t>Άρνηση ενδεχομένου Α               </a:t>
            </a:r>
            <a:r>
              <a:rPr lang="el-GR" sz="2800" dirty="0" smtClean="0">
                <a:ln w="0"/>
                <a:solidFill>
                  <a:srgbClr val="FF0000"/>
                </a:solidFill>
                <a:effectLst>
                  <a:outerShdw blurRad="38100" dist="19050" dir="2700000" algn="tl" rotWithShape="0">
                    <a:schemeClr val="dk1">
                      <a:alpha val="40000"/>
                    </a:schemeClr>
                  </a:outerShdw>
                </a:effectLst>
              </a:rPr>
              <a:t>το </a:t>
            </a:r>
            <a:r>
              <a:rPr lang="el-GR" sz="2800" dirty="0" smtClean="0">
                <a:ln w="0"/>
                <a:effectLst>
                  <a:outerShdw blurRad="38100" dist="19050" dir="2700000" algn="tl" rotWithShape="0">
                    <a:schemeClr val="dk1">
                      <a:alpha val="40000"/>
                    </a:schemeClr>
                  </a:outerShdw>
                </a:effectLst>
              </a:rPr>
              <a:t> συμπληρωματικό σύνολο</a:t>
            </a:r>
            <a:r>
              <a:rPr lang="el-GR" sz="2800" dirty="0">
                <a:ln w="0"/>
                <a:effectLst>
                  <a:outerShdw blurRad="38100" dist="19050" dir="2700000" algn="tl" rotWithShape="0">
                    <a:schemeClr val="dk1">
                      <a:alpha val="40000"/>
                    </a:schemeClr>
                  </a:outerShdw>
                </a:effectLst>
              </a:rPr>
              <a:t> </a:t>
            </a:r>
            <a:r>
              <a:rPr lang="el-GR" sz="2800" dirty="0" smtClean="0">
                <a:ln w="0"/>
                <a:effectLst>
                  <a:outerShdw blurRad="38100" dist="19050" dir="2700000" algn="tl" rotWithShape="0">
                    <a:schemeClr val="dk1">
                      <a:alpha val="40000"/>
                    </a:schemeClr>
                  </a:outerShdw>
                </a:effectLst>
              </a:rPr>
              <a:t>    </a:t>
            </a:r>
            <a:r>
              <a:rPr lang="el-GR" sz="2800" dirty="0" smtClean="0">
                <a:ln w="0"/>
                <a:solidFill>
                  <a:schemeClr val="accent5">
                    <a:lumMod val="40000"/>
                    <a:lumOff val="60000"/>
                  </a:schemeClr>
                </a:solidFill>
                <a:effectLst>
                  <a:outerShdw blurRad="38100" dist="19050" dir="2700000" algn="tl" rotWithShape="0">
                    <a:schemeClr val="dk1">
                      <a:alpha val="40000"/>
                    </a:schemeClr>
                  </a:outerShdw>
                </a:effectLst>
              </a:rPr>
              <a:t>,</a:t>
            </a:r>
            <a:r>
              <a:rPr lang="el-GR" sz="2800" dirty="0" smtClean="0">
                <a:ln w="0"/>
                <a:effectLst>
                  <a:outerShdw blurRad="38100" dist="19050" dir="2700000" algn="tl" rotWithShape="0">
                    <a:schemeClr val="dk1">
                      <a:alpha val="40000"/>
                    </a:schemeClr>
                  </a:outerShdw>
                </a:effectLst>
              </a:rPr>
              <a:t>                                                         του </a:t>
            </a:r>
            <a:r>
              <a:rPr lang="el-GR" sz="2800" dirty="0">
                <a:ln w="0"/>
                <a:effectLst>
                  <a:outerShdw blurRad="38100" dist="19050" dir="2700000" algn="tl" rotWithShape="0">
                    <a:schemeClr val="dk1">
                      <a:alpha val="40000"/>
                    </a:schemeClr>
                  </a:outerShdw>
                </a:effectLst>
              </a:rPr>
              <a:t>Α</a:t>
            </a:r>
          </a:p>
        </p:txBody>
      </p:sp>
      <p:sp>
        <p:nvSpPr>
          <p:cNvPr id="14" name="TextBox 13"/>
          <p:cNvSpPr txBox="1"/>
          <p:nvPr/>
        </p:nvSpPr>
        <p:spPr>
          <a:xfrm>
            <a:off x="-15217" y="5245145"/>
            <a:ext cx="9147001" cy="954107"/>
          </a:xfrm>
          <a:prstGeom prst="rect">
            <a:avLst/>
          </a:prstGeom>
          <a:solidFill>
            <a:srgbClr val="00FFFF"/>
          </a:solidFill>
        </p:spPr>
        <p:txBody>
          <a:bodyPr wrap="square" rtlCol="0">
            <a:spAutoFit/>
          </a:bodyPr>
          <a:lstStyle/>
          <a:p>
            <a:r>
              <a:rPr lang="el-GR" sz="2800" dirty="0" smtClean="0">
                <a:ln w="0"/>
                <a:effectLst>
                  <a:outerShdw blurRad="38100" dist="19050" dir="2700000" algn="tl" rotWithShape="0">
                    <a:schemeClr val="dk1">
                      <a:alpha val="40000"/>
                    </a:schemeClr>
                  </a:outerShdw>
                </a:effectLst>
              </a:rPr>
              <a:t>Απλό ενδεχόμενο                              </a:t>
            </a:r>
            <a:r>
              <a:rPr lang="el-GR" sz="2800" dirty="0" smtClean="0">
                <a:ln w="0"/>
                <a:solidFill>
                  <a:srgbClr val="C00000"/>
                </a:solidFill>
                <a:effectLst>
                  <a:outerShdw blurRad="38100" dist="19050" dir="2700000" algn="tl" rotWithShape="0">
                    <a:schemeClr val="dk1">
                      <a:alpha val="40000"/>
                    </a:schemeClr>
                  </a:outerShdw>
                </a:effectLst>
              </a:rPr>
              <a:t>σύνολο με ένα  </a:t>
            </a:r>
            <a:r>
              <a:rPr lang="el-GR" sz="2800" dirty="0" smtClean="0">
                <a:ln w="0"/>
                <a:effectLst>
                  <a:outerShdw blurRad="38100" dist="19050" dir="2700000" algn="tl" rotWithShape="0">
                    <a:schemeClr val="dk1">
                      <a:alpha val="40000"/>
                    </a:schemeClr>
                  </a:outerShdw>
                </a:effectLst>
              </a:rPr>
              <a:t>στοιχείο              .                                                         του συνόλου Ω</a:t>
            </a:r>
            <a:endParaRPr lang="el-GR" sz="2800" dirty="0">
              <a:ln w="0"/>
              <a:effectLst>
                <a:outerShdw blurRad="38100" dist="19050" dir="2700000" algn="tl" rotWithShape="0">
                  <a:schemeClr val="dk1">
                    <a:alpha val="40000"/>
                  </a:schemeClr>
                </a:outerShdw>
              </a:effectLst>
            </a:endParaRPr>
          </a:p>
        </p:txBody>
      </p:sp>
      <p:sp>
        <p:nvSpPr>
          <p:cNvPr id="7" name="Θέση αριθμού διαφάνειας 6"/>
          <p:cNvSpPr>
            <a:spLocks noGrp="1"/>
          </p:cNvSpPr>
          <p:nvPr>
            <p:ph type="sldNum" sz="quarter" idx="12"/>
          </p:nvPr>
        </p:nvSpPr>
        <p:spPr/>
        <p:txBody>
          <a:bodyPr/>
          <a:lstStyle/>
          <a:p>
            <a:fld id="{FC53442B-9059-4995-AD00-11B44EEE6C23}" type="slidenum">
              <a:rPr lang="en-US" altLang="el-GR" smtClean="0">
                <a:solidFill>
                  <a:srgbClr val="000000"/>
                </a:solidFill>
              </a:rPr>
              <a:pPr/>
              <a:t>49</a:t>
            </a:fld>
            <a:endParaRPr lang="en-US" altLang="el-GR">
              <a:solidFill>
                <a:srgbClr val="000000"/>
              </a:solidFill>
            </a:endParaRPr>
          </a:p>
        </p:txBody>
      </p:sp>
    </p:spTree>
    <p:extLst>
      <p:ext uri="{BB962C8B-B14F-4D97-AF65-F5344CB8AC3E}">
        <p14:creationId xmlns:p14="http://schemas.microsoft.com/office/powerpoint/2010/main" xmlns="" val="33361502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a:xfrm>
            <a:off x="0" y="0"/>
            <a:ext cx="9144000" cy="1417638"/>
          </a:xfrm>
          <a:solidFill>
            <a:schemeClr val="accent2">
              <a:lumMod val="20000"/>
              <a:lumOff val="80000"/>
            </a:schemeClr>
          </a:solidFill>
        </p:spPr>
        <p:txBody>
          <a:bodyPr/>
          <a:lstStyle/>
          <a:p>
            <a:r>
              <a:rPr lang="el-GR" b="1" dirty="0">
                <a:solidFill>
                  <a:srgbClr val="002060"/>
                </a:solidFill>
              </a:rPr>
              <a:t>Δύο είδη στατιστικής ανάλυσης</a:t>
            </a:r>
          </a:p>
        </p:txBody>
      </p:sp>
      <p:sp>
        <p:nvSpPr>
          <p:cNvPr id="300035" name="Rectangle 3"/>
          <p:cNvSpPr>
            <a:spLocks noGrp="1" noChangeArrowheads="1"/>
          </p:cNvSpPr>
          <p:nvPr>
            <p:ph idx="1"/>
          </p:nvPr>
        </p:nvSpPr>
        <p:spPr>
          <a:xfrm>
            <a:off x="0" y="1412776"/>
            <a:ext cx="9144000" cy="5445224"/>
          </a:xfrm>
          <a:solidFill>
            <a:schemeClr val="tx2">
              <a:lumMod val="20000"/>
              <a:lumOff val="80000"/>
            </a:schemeClr>
          </a:solidFill>
        </p:spPr>
        <p:txBody>
          <a:bodyPr>
            <a:normAutofit/>
          </a:bodyPr>
          <a:lstStyle/>
          <a:p>
            <a:pPr marL="457200" indent="-457200">
              <a:lnSpc>
                <a:spcPct val="90000"/>
              </a:lnSpc>
              <a:buFontTx/>
              <a:buAutoNum type="arabicPeriod" startAt="2"/>
            </a:pPr>
            <a:r>
              <a:rPr lang="el-GR" sz="3600" dirty="0">
                <a:solidFill>
                  <a:srgbClr val="000000"/>
                </a:solidFill>
              </a:rPr>
              <a:t>Επαγωγική</a:t>
            </a:r>
            <a:r>
              <a:rPr lang="en-US" sz="3600" dirty="0">
                <a:solidFill>
                  <a:srgbClr val="000000"/>
                </a:solidFill>
              </a:rPr>
              <a:t> </a:t>
            </a:r>
            <a:r>
              <a:rPr lang="el-GR" sz="3600" dirty="0">
                <a:solidFill>
                  <a:srgbClr val="000000"/>
                </a:solidFill>
              </a:rPr>
              <a:t>στατιστική</a:t>
            </a:r>
            <a:br>
              <a:rPr lang="el-GR" sz="3600" dirty="0">
                <a:solidFill>
                  <a:srgbClr val="000000"/>
                </a:solidFill>
              </a:rPr>
            </a:br>
            <a:r>
              <a:rPr lang="en-US" sz="3200" dirty="0"/>
              <a:t>(inferential statistics)</a:t>
            </a:r>
            <a:endParaRPr lang="el-GR" sz="3200" dirty="0"/>
          </a:p>
          <a:p>
            <a:pPr marL="838200" lvl="1" indent="-381000">
              <a:lnSpc>
                <a:spcPct val="90000"/>
              </a:lnSpc>
            </a:pPr>
            <a:r>
              <a:rPr lang="el-GR" sz="3200" dirty="0"/>
              <a:t>Δειγματοληπτικός έλεγχος ερευνητικών υποθέσεων βάσει μιας </a:t>
            </a:r>
            <a:r>
              <a:rPr lang="el-GR" sz="3200" i="1" dirty="0"/>
              <a:t>στατιστικής διαδικασίας</a:t>
            </a:r>
          </a:p>
          <a:p>
            <a:pPr marL="1257300" lvl="2" indent="-342900">
              <a:lnSpc>
                <a:spcPct val="90000"/>
              </a:lnSpc>
              <a:buFontTx/>
              <a:buAutoNum type="arabicPeriod"/>
            </a:pPr>
            <a:r>
              <a:rPr lang="el-GR" sz="2800" dirty="0"/>
              <a:t> Πληθυσμός</a:t>
            </a:r>
          </a:p>
          <a:p>
            <a:pPr marL="1257300" lvl="2" indent="-342900">
              <a:lnSpc>
                <a:spcPct val="90000"/>
              </a:lnSpc>
              <a:buFontTx/>
              <a:buAutoNum type="arabicPeriod"/>
            </a:pPr>
            <a:r>
              <a:rPr lang="el-GR" sz="2800" dirty="0"/>
              <a:t> Δείγμα</a:t>
            </a:r>
          </a:p>
          <a:p>
            <a:pPr marL="1257300" lvl="2" indent="-342900">
              <a:lnSpc>
                <a:spcPct val="90000"/>
              </a:lnSpc>
              <a:buFontTx/>
              <a:buAutoNum type="arabicPeriod"/>
            </a:pPr>
            <a:r>
              <a:rPr lang="el-GR" sz="2800" dirty="0"/>
              <a:t> Χαρακτηριστικά του δείγματος</a:t>
            </a:r>
          </a:p>
          <a:p>
            <a:pPr marL="1257300" lvl="2" indent="-342900">
              <a:lnSpc>
                <a:spcPct val="90000"/>
              </a:lnSpc>
              <a:buFontTx/>
              <a:buAutoNum type="arabicPeriod"/>
            </a:pPr>
            <a:r>
              <a:rPr lang="el-GR" sz="2800" dirty="0"/>
              <a:t> Ποσοτικοποίηση</a:t>
            </a:r>
          </a:p>
          <a:p>
            <a:pPr marL="1257300" lvl="2" indent="-342900">
              <a:lnSpc>
                <a:spcPct val="90000"/>
              </a:lnSpc>
              <a:buFontTx/>
              <a:buAutoNum type="arabicPeriod"/>
            </a:pPr>
            <a:r>
              <a:rPr lang="el-GR" sz="2800" dirty="0"/>
              <a:t> Κατανομή</a:t>
            </a:r>
          </a:p>
          <a:p>
            <a:pPr marL="1257300" lvl="2" indent="-342900">
              <a:lnSpc>
                <a:spcPct val="90000"/>
              </a:lnSpc>
            </a:pPr>
            <a:endParaRPr lang="el-GR" sz="2800" dirty="0"/>
          </a:p>
          <a:p>
            <a:pPr marL="1257300" lvl="2" indent="-342900">
              <a:lnSpc>
                <a:spcPct val="90000"/>
              </a:lnSpc>
            </a:pPr>
            <a:endParaRPr lang="el-GR" sz="2800" dirty="0"/>
          </a:p>
          <a:p>
            <a:pPr marL="457200" indent="-457200">
              <a:lnSpc>
                <a:spcPct val="90000"/>
              </a:lnSpc>
            </a:pPr>
            <a:endParaRPr lang="el-GR" sz="2000" dirty="0"/>
          </a:p>
        </p:txBody>
      </p:sp>
      <p:sp>
        <p:nvSpPr>
          <p:cNvPr id="2" name="Θέση αριθμού διαφάνειας 1"/>
          <p:cNvSpPr>
            <a:spLocks noGrp="1"/>
          </p:cNvSpPr>
          <p:nvPr>
            <p:ph type="sldNum" sz="quarter" idx="12"/>
          </p:nvPr>
        </p:nvSpPr>
        <p:spPr/>
        <p:txBody>
          <a:bodyPr/>
          <a:lstStyle/>
          <a:p>
            <a:fld id="{7BD527D1-110A-4D70-8085-40A9D712030E}" type="slidenum">
              <a:rPr lang="en-US" altLang="el-GR" smtClean="0">
                <a:solidFill>
                  <a:srgbClr val="000000"/>
                </a:solidFill>
              </a:rPr>
              <a:pPr/>
              <a:t>5</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20841" name="Group 9"/>
          <p:cNvGrpSpPr>
            <a:grpSpLocks/>
          </p:cNvGrpSpPr>
          <p:nvPr/>
        </p:nvGrpSpPr>
        <p:grpSpPr bwMode="auto">
          <a:xfrm>
            <a:off x="1447800" y="2743200"/>
            <a:ext cx="6629400" cy="3657600"/>
            <a:chOff x="6012" y="900"/>
            <a:chExt cx="5868" cy="4860"/>
          </a:xfrm>
        </p:grpSpPr>
        <p:sp>
          <p:nvSpPr>
            <p:cNvPr id="120842" name="AutoShape 10"/>
            <p:cNvSpPr>
              <a:spLocks noChangeArrowheads="1"/>
            </p:cNvSpPr>
            <p:nvPr/>
          </p:nvSpPr>
          <p:spPr bwMode="auto">
            <a:xfrm>
              <a:off x="6012" y="900"/>
              <a:ext cx="5868" cy="4860"/>
            </a:xfrm>
            <a:prstGeom prst="foldedCorner">
              <a:avLst>
                <a:gd name="adj" fmla="val 12500"/>
              </a:avLst>
            </a:prstGeom>
            <a:solidFill>
              <a:schemeClr val="bg1">
                <a:alpha val="99001"/>
              </a:schemeClr>
            </a:solidFill>
            <a:ln w="9525">
              <a:solidFill>
                <a:srgbClr val="000000"/>
              </a:solidFill>
              <a:round/>
              <a:headEnd/>
              <a:tailEnd/>
            </a:ln>
          </p:spPr>
          <p:txBody>
            <a:bodyPr/>
            <a:lstStyle/>
            <a:p>
              <a:endParaRPr lang="el-GR"/>
            </a:p>
          </p:txBody>
        </p:sp>
        <p:sp>
          <p:nvSpPr>
            <p:cNvPr id="120843" name="Text Box 11"/>
            <p:cNvSpPr txBox="1">
              <a:spLocks noChangeArrowheads="1"/>
            </p:cNvSpPr>
            <p:nvPr/>
          </p:nvSpPr>
          <p:spPr bwMode="auto">
            <a:xfrm>
              <a:off x="6192" y="1332"/>
              <a:ext cx="5580" cy="3816"/>
            </a:xfrm>
            <a:prstGeom prst="rect">
              <a:avLst/>
            </a:prstGeom>
            <a:solidFill>
              <a:schemeClr val="bg1">
                <a:alpha val="99001"/>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r>
                <a:rPr lang="el-GR" altLang="el-GR" b="1">
                  <a:solidFill>
                    <a:srgbClr val="CC0000"/>
                  </a:solidFill>
                  <a:latin typeface="Arial" panose="020B0604020202020204" pitchFamily="34" charset="0"/>
                </a:rPr>
                <a:t>Η ρίψη ενός ζαριού </a:t>
              </a:r>
            </a:p>
            <a:p>
              <a:r>
                <a:rPr lang="el-GR" altLang="el-GR" b="1" i="1">
                  <a:solidFill>
                    <a:srgbClr val="000000"/>
                  </a:solidFill>
                  <a:latin typeface="Arial" panose="020B0604020202020204" pitchFamily="34" charset="0"/>
                </a:rPr>
                <a:t> Ω</a:t>
              </a:r>
              <a:r>
                <a:rPr lang="el-GR" altLang="el-GR" b="1">
                  <a:solidFill>
                    <a:srgbClr val="000000"/>
                  </a:solidFill>
                  <a:latin typeface="Arial" panose="020B0604020202020204" pitchFamily="34" charset="0"/>
                </a:rPr>
                <a:t> = {1, 2, 3, 4, 5, 6}</a:t>
              </a:r>
            </a:p>
            <a:p>
              <a:endParaRPr lang="el-GR" altLang="el-GR" sz="1000" b="1">
                <a:solidFill>
                  <a:srgbClr val="CC0000"/>
                </a:solidFill>
                <a:latin typeface="Arial" panose="020B0604020202020204" pitchFamily="34" charset="0"/>
              </a:endParaRPr>
            </a:p>
            <a:p>
              <a:endParaRPr lang="el-GR" altLang="el-GR" sz="1000" b="1">
                <a:solidFill>
                  <a:srgbClr val="CC0000"/>
                </a:solidFill>
                <a:latin typeface="Arial" panose="020B0604020202020204" pitchFamily="34" charset="0"/>
              </a:endParaRPr>
            </a:p>
            <a:p>
              <a:r>
                <a:rPr lang="el-GR" altLang="el-GR" b="1">
                  <a:solidFill>
                    <a:srgbClr val="CC0000"/>
                  </a:solidFill>
                  <a:latin typeface="Arial" panose="020B0604020202020204" pitchFamily="34" charset="0"/>
                </a:rPr>
                <a:t>Η ταυτόχρονη ρίψη δυο ζαριών</a:t>
              </a:r>
            </a:p>
            <a:p>
              <a:r>
                <a:rPr lang="el-GR" altLang="el-GR" b="1" i="1">
                  <a:latin typeface="Arial" panose="020B0604020202020204" pitchFamily="34" charset="0"/>
                </a:rPr>
                <a:t>Ω</a:t>
              </a:r>
              <a:r>
                <a:rPr lang="el-GR" altLang="el-GR" b="1">
                  <a:latin typeface="Arial" panose="020B0604020202020204" pitchFamily="34" charset="0"/>
                </a:rPr>
                <a:t> = {(1, 1), (1, 2), ,,, (1, 6)</a:t>
              </a:r>
            </a:p>
            <a:p>
              <a:r>
                <a:rPr lang="el-GR" altLang="el-GR" b="1">
                  <a:latin typeface="Arial" panose="020B0604020202020204" pitchFamily="34" charset="0"/>
                </a:rPr>
                <a:t>       (2, 1), (2, 2), ,,, (2, 6)                            </a:t>
              </a:r>
            </a:p>
            <a:p>
              <a:r>
                <a:rPr lang="el-GR" altLang="el-GR" b="1">
                  <a:latin typeface="Arial" panose="020B0604020202020204" pitchFamily="34" charset="0"/>
                </a:rPr>
                <a:t>          ...       ...     ...    ...</a:t>
              </a:r>
            </a:p>
            <a:p>
              <a:r>
                <a:rPr lang="el-GR" altLang="el-GR" b="1">
                  <a:latin typeface="Arial" panose="020B0604020202020204" pitchFamily="34" charset="0"/>
                </a:rPr>
                <a:t>       (6, 1), (6, 2), ,,, (6, 6)}</a:t>
              </a:r>
            </a:p>
            <a:p>
              <a:endParaRPr lang="el-GR" altLang="el-GR" sz="1000">
                <a:solidFill>
                  <a:srgbClr val="000000"/>
                </a:solidFill>
                <a:latin typeface="Arial" panose="020B0604020202020204" pitchFamily="34" charset="0"/>
              </a:endParaRPr>
            </a:p>
            <a:p>
              <a:endParaRPr lang="el-GR" altLang="el-GR" sz="1000">
                <a:solidFill>
                  <a:srgbClr val="000000"/>
                </a:solidFill>
                <a:latin typeface="Arial" panose="020B0604020202020204" pitchFamily="34" charset="0"/>
              </a:endParaRPr>
            </a:p>
            <a:p>
              <a:r>
                <a:rPr lang="el-GR" altLang="el-GR" b="1">
                  <a:solidFill>
                    <a:srgbClr val="CC0000"/>
                  </a:solidFill>
                  <a:latin typeface="Arial" panose="020B0604020202020204" pitchFamily="34" charset="0"/>
                </a:rPr>
                <a:t>Ρίψη ενός νομίσματος δύο φορές</a:t>
              </a:r>
            </a:p>
            <a:p>
              <a:r>
                <a:rPr lang="el-GR" altLang="el-GR" b="1" i="1">
                  <a:solidFill>
                    <a:srgbClr val="000000"/>
                  </a:solidFill>
                  <a:latin typeface="Arial" panose="020B0604020202020204" pitchFamily="34" charset="0"/>
                </a:rPr>
                <a:t>Ω</a:t>
              </a:r>
              <a:r>
                <a:rPr lang="el-GR" altLang="el-GR" b="1">
                  <a:solidFill>
                    <a:srgbClr val="000000"/>
                  </a:solidFill>
                  <a:latin typeface="Arial" panose="020B0604020202020204" pitchFamily="34" charset="0"/>
                </a:rPr>
                <a:t>={(Κ, Κ), (Κ, Γ), (Γ, Κ), (Γ, Γ)}</a:t>
              </a:r>
              <a:endParaRPr lang="el-GR" altLang="el-GR"/>
            </a:p>
          </p:txBody>
        </p:sp>
      </p:grpSp>
      <p:grpSp>
        <p:nvGrpSpPr>
          <p:cNvPr id="120838" name="Group 6"/>
          <p:cNvGrpSpPr>
            <a:grpSpLocks/>
          </p:cNvGrpSpPr>
          <p:nvPr/>
        </p:nvGrpSpPr>
        <p:grpSpPr bwMode="auto">
          <a:xfrm>
            <a:off x="762000" y="304800"/>
            <a:ext cx="7391400" cy="1447800"/>
            <a:chOff x="6012" y="900"/>
            <a:chExt cx="5868" cy="4860"/>
          </a:xfrm>
        </p:grpSpPr>
        <p:sp>
          <p:nvSpPr>
            <p:cNvPr id="120839" name="AutoShape 7"/>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20840" name="Text Box 8"/>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chemeClr val="bg1"/>
                  </a:solidFill>
                </a:rPr>
                <a:t>Δειγματικός χώρος (Δειγματοχώρος)</a:t>
              </a:r>
            </a:p>
            <a:p>
              <a:r>
                <a:rPr lang="el-GR" altLang="el-GR" sz="2400" b="1" dirty="0">
                  <a:solidFill>
                    <a:srgbClr val="FFFFFF"/>
                  </a:solidFill>
                </a:rPr>
                <a:t>Το σύνολο όλων των δυνατών αποτελεσμάτων ενός πειράματος τύχης</a:t>
              </a:r>
              <a:r>
                <a:rPr lang="el-GR" altLang="el-GR" sz="2400" dirty="0">
                  <a:solidFill>
                    <a:srgbClr val="000000"/>
                  </a:solidFill>
                </a:rPr>
                <a:t>.</a:t>
              </a:r>
              <a:endParaRPr lang="el-GR" altLang="el-GR" sz="2400" dirty="0"/>
            </a:p>
          </p:txBody>
        </p:sp>
      </p:grpSp>
      <p:grpSp>
        <p:nvGrpSpPr>
          <p:cNvPr id="120844" name="Group 12"/>
          <p:cNvGrpSpPr>
            <a:grpSpLocks/>
          </p:cNvGrpSpPr>
          <p:nvPr/>
        </p:nvGrpSpPr>
        <p:grpSpPr bwMode="auto">
          <a:xfrm>
            <a:off x="1447800" y="2057400"/>
            <a:ext cx="6629400" cy="609600"/>
            <a:chOff x="6012" y="900"/>
            <a:chExt cx="5868" cy="4860"/>
          </a:xfrm>
        </p:grpSpPr>
        <p:sp>
          <p:nvSpPr>
            <p:cNvPr id="120845" name="AutoShape 13"/>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20846" name="Text Box 14"/>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000" b="1">
                  <a:solidFill>
                    <a:srgbClr val="CC0000"/>
                  </a:solidFill>
                </a:rPr>
                <a:t>ΠΑΡΑΔΕΙΓΜΑΤΑ</a:t>
              </a:r>
            </a:p>
          </p:txBody>
        </p:sp>
      </p:grpSp>
      <p:sp>
        <p:nvSpPr>
          <p:cNvPr id="120847" name="Text Box 15"/>
          <p:cNvSpPr txBox="1">
            <a:spLocks noChangeArrowheads="1"/>
          </p:cNvSpPr>
          <p:nvPr/>
        </p:nvSpPr>
        <p:spPr bwMode="auto">
          <a:xfrm>
            <a:off x="6172200" y="4191000"/>
            <a:ext cx="1524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a:spcBef>
                <a:spcPct val="50000"/>
              </a:spcBef>
            </a:pPr>
            <a:r>
              <a:rPr lang="el-GR" altLang="el-GR" b="1"/>
              <a:t>Δειγματικά σημεία</a:t>
            </a:r>
          </a:p>
        </p:txBody>
      </p:sp>
      <p:sp>
        <p:nvSpPr>
          <p:cNvPr id="120848" name="Oval 16"/>
          <p:cNvSpPr>
            <a:spLocks noChangeArrowheads="1"/>
          </p:cNvSpPr>
          <p:nvPr/>
        </p:nvSpPr>
        <p:spPr bwMode="auto">
          <a:xfrm>
            <a:off x="3276600" y="3429000"/>
            <a:ext cx="228600" cy="228600"/>
          </a:xfrm>
          <a:prstGeom prst="ellipse">
            <a:avLst/>
          </a:prstGeom>
          <a:solidFill>
            <a:srgbClr val="C0C0C0">
              <a:alpha val="20000"/>
            </a:srgb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l-GR"/>
          </a:p>
        </p:txBody>
      </p:sp>
      <p:sp>
        <p:nvSpPr>
          <p:cNvPr id="120849" name="Oval 17"/>
          <p:cNvSpPr>
            <a:spLocks noChangeArrowheads="1"/>
          </p:cNvSpPr>
          <p:nvPr/>
        </p:nvSpPr>
        <p:spPr bwMode="auto">
          <a:xfrm>
            <a:off x="3810000" y="4267200"/>
            <a:ext cx="609600" cy="304800"/>
          </a:xfrm>
          <a:prstGeom prst="ellipse">
            <a:avLst/>
          </a:prstGeom>
          <a:solidFill>
            <a:srgbClr val="C0C0C0">
              <a:alpha val="20000"/>
            </a:srgb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l-GR"/>
          </a:p>
        </p:txBody>
      </p:sp>
      <p:sp>
        <p:nvSpPr>
          <p:cNvPr id="120850" name="Oval 18"/>
          <p:cNvSpPr>
            <a:spLocks noChangeArrowheads="1"/>
          </p:cNvSpPr>
          <p:nvPr/>
        </p:nvSpPr>
        <p:spPr bwMode="auto">
          <a:xfrm>
            <a:off x="4267200" y="5943600"/>
            <a:ext cx="609600" cy="304800"/>
          </a:xfrm>
          <a:prstGeom prst="ellipse">
            <a:avLst/>
          </a:prstGeom>
          <a:solidFill>
            <a:srgbClr val="C0C0C0">
              <a:alpha val="20000"/>
            </a:srgbClr>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l-GR"/>
          </a:p>
        </p:txBody>
      </p:sp>
      <p:sp>
        <p:nvSpPr>
          <p:cNvPr id="120851" name="Line 19"/>
          <p:cNvSpPr>
            <a:spLocks noChangeShapeType="1"/>
          </p:cNvSpPr>
          <p:nvPr/>
        </p:nvSpPr>
        <p:spPr bwMode="auto">
          <a:xfrm flipH="1" flipV="1">
            <a:off x="3505200" y="3657600"/>
            <a:ext cx="28194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l-GR"/>
          </a:p>
        </p:txBody>
      </p:sp>
      <p:sp>
        <p:nvSpPr>
          <p:cNvPr id="120852" name="Line 20"/>
          <p:cNvSpPr>
            <a:spLocks noChangeShapeType="1"/>
          </p:cNvSpPr>
          <p:nvPr/>
        </p:nvSpPr>
        <p:spPr bwMode="auto">
          <a:xfrm flipH="1" flipV="1">
            <a:off x="4495800" y="4495800"/>
            <a:ext cx="18288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l-GR"/>
          </a:p>
        </p:txBody>
      </p:sp>
      <p:sp>
        <p:nvSpPr>
          <p:cNvPr id="120853" name="Line 21"/>
          <p:cNvSpPr>
            <a:spLocks noChangeShapeType="1"/>
          </p:cNvSpPr>
          <p:nvPr/>
        </p:nvSpPr>
        <p:spPr bwMode="auto">
          <a:xfrm flipH="1">
            <a:off x="4800600" y="4724400"/>
            <a:ext cx="16002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l-G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50</a:t>
            </a:fld>
            <a:endParaRPr lang="en-US" altLang="el-GR">
              <a:solidFill>
                <a:srgbClr val="000000"/>
              </a:solidFill>
            </a:endParaRPr>
          </a:p>
        </p:txBody>
      </p:sp>
    </p:spTree>
    <p:extLst>
      <p:ext uri="{BB962C8B-B14F-4D97-AF65-F5344CB8AC3E}">
        <p14:creationId xmlns:p14="http://schemas.microsoft.com/office/powerpoint/2010/main" xmlns="" val="3615451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848"/>
                                        </p:tgtEl>
                                        <p:attrNameLst>
                                          <p:attrName>style.visibility</p:attrName>
                                        </p:attrNameLst>
                                      </p:cBhvr>
                                      <p:to>
                                        <p:strVal val="visible"/>
                                      </p:to>
                                    </p:set>
                                    <p:animEffect transition="in" filter="blinds(horizontal)">
                                      <p:cBhvr>
                                        <p:cTn id="7" dur="500"/>
                                        <p:tgtEl>
                                          <p:spTgt spid="12084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0849"/>
                                        </p:tgtEl>
                                        <p:attrNameLst>
                                          <p:attrName>style.visibility</p:attrName>
                                        </p:attrNameLst>
                                      </p:cBhvr>
                                      <p:to>
                                        <p:strVal val="visible"/>
                                      </p:to>
                                    </p:set>
                                    <p:animEffect transition="in" filter="blinds(horizontal)">
                                      <p:cBhvr>
                                        <p:cTn id="10" dur="500"/>
                                        <p:tgtEl>
                                          <p:spTgt spid="12084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0850"/>
                                        </p:tgtEl>
                                        <p:attrNameLst>
                                          <p:attrName>style.visibility</p:attrName>
                                        </p:attrNameLst>
                                      </p:cBhvr>
                                      <p:to>
                                        <p:strVal val="visible"/>
                                      </p:to>
                                    </p:set>
                                    <p:animEffect transition="in" filter="blinds(horizontal)">
                                      <p:cBhvr>
                                        <p:cTn id="13" dur="500"/>
                                        <p:tgtEl>
                                          <p:spTgt spid="1208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0851"/>
                                        </p:tgtEl>
                                        <p:attrNameLst>
                                          <p:attrName>style.visibility</p:attrName>
                                        </p:attrNameLst>
                                      </p:cBhvr>
                                      <p:to>
                                        <p:strVal val="visible"/>
                                      </p:to>
                                    </p:set>
                                    <p:animEffect transition="in" filter="blinds(horizontal)">
                                      <p:cBhvr>
                                        <p:cTn id="18" dur="500"/>
                                        <p:tgtEl>
                                          <p:spTgt spid="12085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20852"/>
                                        </p:tgtEl>
                                        <p:attrNameLst>
                                          <p:attrName>style.visibility</p:attrName>
                                        </p:attrNameLst>
                                      </p:cBhvr>
                                      <p:to>
                                        <p:strVal val="visible"/>
                                      </p:to>
                                    </p:set>
                                    <p:animEffect transition="in" filter="blinds(horizontal)">
                                      <p:cBhvr>
                                        <p:cTn id="21" dur="500"/>
                                        <p:tgtEl>
                                          <p:spTgt spid="12085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0853"/>
                                        </p:tgtEl>
                                        <p:attrNameLst>
                                          <p:attrName>style.visibility</p:attrName>
                                        </p:attrNameLst>
                                      </p:cBhvr>
                                      <p:to>
                                        <p:strVal val="visible"/>
                                      </p:to>
                                    </p:set>
                                    <p:animEffect transition="in" filter="blinds(horizontal)">
                                      <p:cBhvr>
                                        <p:cTn id="24" dur="500"/>
                                        <p:tgtEl>
                                          <p:spTgt spid="12085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0847"/>
                                        </p:tgtEl>
                                        <p:attrNameLst>
                                          <p:attrName>style.visibility</p:attrName>
                                        </p:attrNameLst>
                                      </p:cBhvr>
                                      <p:to>
                                        <p:strVal val="visible"/>
                                      </p:to>
                                    </p:set>
                                    <p:animEffect transition="in" filter="blinds(horizontal)">
                                      <p:cBhvr>
                                        <p:cTn id="27" dur="500"/>
                                        <p:tgtEl>
                                          <p:spTgt spid="120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7" grpId="0"/>
      <p:bldP spid="120848" grpId="0" animBg="1"/>
      <p:bldP spid="120849" grpId="0" animBg="1"/>
      <p:bldP spid="120850" grpId="0" animBg="1"/>
      <p:bldP spid="120851" grpId="0" animBg="1"/>
      <p:bldP spid="120852" grpId="0" animBg="1"/>
      <p:bldP spid="1208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36" name="Group 4"/>
          <p:cNvGrpSpPr>
            <a:grpSpLocks/>
          </p:cNvGrpSpPr>
          <p:nvPr/>
        </p:nvGrpSpPr>
        <p:grpSpPr bwMode="auto">
          <a:xfrm>
            <a:off x="381000" y="304800"/>
            <a:ext cx="7696200" cy="609600"/>
            <a:chOff x="6012" y="900"/>
            <a:chExt cx="5868" cy="4860"/>
          </a:xfrm>
        </p:grpSpPr>
        <p:sp>
          <p:nvSpPr>
            <p:cNvPr id="146437" name="AutoShape 5"/>
            <p:cNvSpPr>
              <a:spLocks noChangeArrowheads="1"/>
            </p:cNvSpPr>
            <p:nvPr/>
          </p:nvSpPr>
          <p:spPr bwMode="auto">
            <a:xfrm>
              <a:off x="6012" y="900"/>
              <a:ext cx="5868" cy="4860"/>
            </a:xfrm>
            <a:prstGeom prst="foldedCorner">
              <a:avLst>
                <a:gd name="adj" fmla="val 12500"/>
              </a:avLst>
            </a:prstGeom>
            <a:solidFill>
              <a:schemeClr val="bg1">
                <a:alpha val="80000"/>
              </a:schemeClr>
            </a:solidFill>
            <a:ln w="9525">
              <a:solidFill>
                <a:srgbClr val="000000"/>
              </a:solidFill>
              <a:round/>
              <a:headEnd/>
              <a:tailEnd/>
            </a:ln>
          </p:spPr>
          <p:txBody>
            <a:bodyPr/>
            <a:lstStyle/>
            <a:p>
              <a:endParaRPr lang="el-GR"/>
            </a:p>
          </p:txBody>
        </p:sp>
        <p:sp>
          <p:nvSpPr>
            <p:cNvPr id="146438" name="Text Box 6"/>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alpha val="89999"/>
                    </a:srgbClr>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b="1">
                  <a:solidFill>
                    <a:srgbClr val="CC0000"/>
                  </a:solidFill>
                </a:rPr>
                <a:t>... ΚΑΙ ΑΛΛΑ ΠΑΡΑΔΕΙΓΜΑΤΑ</a:t>
              </a:r>
            </a:p>
          </p:txBody>
        </p:sp>
      </p:grpSp>
      <p:grpSp>
        <p:nvGrpSpPr>
          <p:cNvPr id="146439" name="Group 7"/>
          <p:cNvGrpSpPr>
            <a:grpSpLocks/>
          </p:cNvGrpSpPr>
          <p:nvPr/>
        </p:nvGrpSpPr>
        <p:grpSpPr bwMode="auto">
          <a:xfrm>
            <a:off x="251520" y="996950"/>
            <a:ext cx="8382000" cy="5334000"/>
            <a:chOff x="6012" y="900"/>
            <a:chExt cx="5868" cy="4860"/>
          </a:xfrm>
        </p:grpSpPr>
        <p:sp>
          <p:nvSpPr>
            <p:cNvPr id="146440" name="AutoShape 8"/>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46441" name="Text Box 9"/>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endParaRPr lang="el-GR" altLang="el-GR" b="1">
                <a:solidFill>
                  <a:srgbClr val="CC0000"/>
                </a:solidFill>
              </a:endParaRPr>
            </a:p>
          </p:txBody>
        </p:sp>
      </p:grpSp>
      <p:sp>
        <p:nvSpPr>
          <p:cNvPr id="146442" name="Rectangle 10"/>
          <p:cNvSpPr>
            <a:spLocks noChangeArrowheads="1"/>
          </p:cNvSpPr>
          <p:nvPr/>
        </p:nvSpPr>
        <p:spPr bwMode="auto">
          <a:xfrm>
            <a:off x="333609" y="1011351"/>
            <a:ext cx="8001000" cy="5355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eaLnBrk="1" hangingPunct="1">
              <a:buFont typeface="Wingdings" panose="05000000000000000000" pitchFamily="2" charset="2"/>
              <a:buChar char="ü"/>
            </a:pPr>
            <a:r>
              <a:rPr lang="el-GR" altLang="el-GR" b="1" dirty="0">
                <a:solidFill>
                  <a:srgbClr val="18005C"/>
                </a:solidFill>
                <a:latin typeface="Comic Sans MS" panose="030F0702030302020204" pitchFamily="66" charset="0"/>
              </a:rPr>
              <a:t>Από ένα σύνολο πέντε ανθρώπων διαλέγουμε τυχαία δύο από αυτούς. </a:t>
            </a:r>
            <a:r>
              <a:rPr lang="el-GR" altLang="el-GR" b="1" dirty="0" smtClean="0">
                <a:solidFill>
                  <a:srgbClr val="18005C"/>
                </a:solidFill>
                <a:latin typeface="Comic Sans MS" panose="030F0702030302020204" pitchFamily="66" charset="0"/>
              </a:rPr>
              <a:t>Ποιος </a:t>
            </a:r>
            <a:r>
              <a:rPr lang="el-GR" altLang="el-GR" b="1" dirty="0">
                <a:solidFill>
                  <a:srgbClr val="18005C"/>
                </a:solidFill>
                <a:latin typeface="Comic Sans MS" panose="030F0702030302020204" pitchFamily="66" charset="0"/>
              </a:rPr>
              <a:t>είναι ο </a:t>
            </a:r>
            <a:r>
              <a:rPr lang="el-GR" altLang="el-GR" b="1" dirty="0" smtClean="0">
                <a:solidFill>
                  <a:srgbClr val="18005C"/>
                </a:solidFill>
                <a:latin typeface="Comic Sans MS" panose="030F0702030302020204" pitchFamily="66" charset="0"/>
              </a:rPr>
              <a:t>δειγματοχώρος</a:t>
            </a:r>
            <a:r>
              <a:rPr lang="en-US" altLang="el-GR" b="1" dirty="0">
                <a:solidFill>
                  <a:srgbClr val="18005C"/>
                </a:solidFill>
                <a:latin typeface="Comic Sans MS" panose="030F0702030302020204" pitchFamily="66" charset="0"/>
              </a:rPr>
              <a:t> </a:t>
            </a:r>
            <a:r>
              <a:rPr lang="el-GR" altLang="el-GR" b="1" dirty="0" smtClean="0">
                <a:solidFill>
                  <a:srgbClr val="18005C"/>
                </a:solidFill>
                <a:latin typeface="Comic Sans MS" panose="030F0702030302020204" pitchFamily="66" charset="0"/>
              </a:rPr>
              <a:t>Ω;</a:t>
            </a:r>
            <a:r>
              <a:rPr lang="el-GR" altLang="el-GR" b="1" dirty="0" smtClean="0">
                <a:latin typeface="Comic Sans MS" panose="030F0702030302020204" pitchFamily="66" charset="0"/>
              </a:rPr>
              <a:t> </a:t>
            </a:r>
            <a:endParaRPr lang="el-GR" altLang="el-GR" b="1" dirty="0">
              <a:latin typeface="Comic Sans MS" panose="030F0702030302020204" pitchFamily="66" charset="0"/>
            </a:endParaRPr>
          </a:p>
          <a:p>
            <a:r>
              <a:rPr lang="el-GR" altLang="el-GR" b="1" dirty="0">
                <a:latin typeface="Comic Sans MS" panose="030F0702030302020204" pitchFamily="66" charset="0"/>
              </a:rPr>
              <a:t>	Ας συμβολίσουμε τους πέντε ανθρώπους με Α, Β, Γ, Δ, Ε. Αδιαφορώντας για την σειρά με την οποία επιλέγονται, βρίσκουμε ότι υπάρχουν δέκα διαφορετικά ζευγάρια </a:t>
            </a:r>
            <a:r>
              <a:rPr lang="el-GR" altLang="el-GR" b="1" dirty="0" smtClean="0">
                <a:latin typeface="Comic Sans MS" panose="030F0702030302020204" pitchFamily="66" charset="0"/>
              </a:rPr>
              <a:t>ανθρώπων</a:t>
            </a:r>
            <a:r>
              <a:rPr lang="en-US" altLang="el-GR" b="1" dirty="0" smtClean="0">
                <a:latin typeface="Comic Sans MS" panose="030F0702030302020204" pitchFamily="66" charset="0"/>
              </a:rPr>
              <a:t> </a:t>
            </a:r>
            <a:r>
              <a:rPr lang="el-GR" altLang="el-GR" b="1" dirty="0" smtClean="0">
                <a:solidFill>
                  <a:srgbClr val="C00000"/>
                </a:solidFill>
                <a:latin typeface="Comic Sans MS" panose="030F0702030302020204" pitchFamily="66" charset="0"/>
              </a:rPr>
              <a:t>διότι </a:t>
            </a:r>
            <a:r>
              <a:rPr lang="en-US" altLang="el-GR" b="1" dirty="0" smtClean="0">
                <a:solidFill>
                  <a:srgbClr val="C00000"/>
                </a:solidFill>
                <a:latin typeface="Comic Sans MS" panose="030F0702030302020204" pitchFamily="66" charset="0"/>
              </a:rPr>
              <a:t>    =10</a:t>
            </a:r>
            <a:r>
              <a:rPr lang="el-GR" altLang="el-GR" b="1" dirty="0" smtClean="0">
                <a:latin typeface="Comic Sans MS" panose="030F0702030302020204" pitchFamily="66" charset="0"/>
              </a:rPr>
              <a:t>, </a:t>
            </a:r>
            <a:r>
              <a:rPr lang="en-US" altLang="el-GR" b="1" dirty="0" smtClean="0">
                <a:latin typeface="Comic Sans MS" panose="030F0702030302020204" pitchFamily="66" charset="0"/>
              </a:rPr>
              <a:t> </a:t>
            </a:r>
            <a:r>
              <a:rPr lang="el-GR" altLang="el-GR" b="1" dirty="0" smtClean="0">
                <a:latin typeface="Comic Sans MS" panose="030F0702030302020204" pitchFamily="66" charset="0"/>
              </a:rPr>
              <a:t>που </a:t>
            </a:r>
            <a:r>
              <a:rPr lang="el-GR" altLang="el-GR" b="1" dirty="0">
                <a:latin typeface="Comic Sans MS" panose="030F0702030302020204" pitchFamily="66" charset="0"/>
              </a:rPr>
              <a:t>μπορούμε να σχηματίσουμε από τους πέντε. Δηλαδή </a:t>
            </a:r>
          </a:p>
          <a:p>
            <a:pPr algn="ctr"/>
            <a:endParaRPr lang="el-GR" altLang="el-GR" b="1" dirty="0" smtClean="0">
              <a:latin typeface="Comic Sans MS" panose="030F0702030302020204" pitchFamily="66" charset="0"/>
            </a:endParaRPr>
          </a:p>
          <a:p>
            <a:pPr algn="ctr"/>
            <a:r>
              <a:rPr lang="el-GR" altLang="el-GR" b="1" dirty="0" smtClean="0">
                <a:solidFill>
                  <a:srgbClr val="002060"/>
                </a:solidFill>
                <a:latin typeface="Comic Sans MS" panose="030F0702030302020204" pitchFamily="66" charset="0"/>
              </a:rPr>
              <a:t>Ω</a:t>
            </a:r>
            <a:r>
              <a:rPr lang="el-GR" altLang="el-GR" b="1" dirty="0">
                <a:solidFill>
                  <a:srgbClr val="002060"/>
                </a:solidFill>
                <a:latin typeface="Comic Sans MS" panose="030F0702030302020204" pitchFamily="66" charset="0"/>
              </a:rPr>
              <a:t>={ΑΒ, ΑΓ, ΑΔ, ΑΕ, ΒΓ, ΒΔ, ΒΕ, ΓΔ, ΓΕ, ΔΕ}</a:t>
            </a:r>
          </a:p>
          <a:p>
            <a:pPr algn="ctr"/>
            <a:endParaRPr lang="el-GR" altLang="el-GR" b="1" dirty="0">
              <a:latin typeface="Comic Sans MS" panose="030F0702030302020204" pitchFamily="66" charset="0"/>
            </a:endParaRPr>
          </a:p>
          <a:p>
            <a:pPr>
              <a:buFont typeface="Wingdings" panose="05000000000000000000" pitchFamily="2" charset="2"/>
              <a:buChar char="ü"/>
            </a:pPr>
            <a:r>
              <a:rPr lang="el-GR" altLang="el-GR" b="1" dirty="0">
                <a:solidFill>
                  <a:srgbClr val="18005C"/>
                </a:solidFill>
                <a:latin typeface="Comic Sans MS" panose="030F0702030302020204" pitchFamily="66" charset="0"/>
              </a:rPr>
              <a:t>Κάποιος που περιμένει ταξί, μετράει πόσα ταξί περνούνε χωρίς να σταματήσουν, μέχρι να σταματήσει το πρώτο. </a:t>
            </a:r>
            <a:r>
              <a:rPr lang="el-GR" altLang="el-GR" b="1" dirty="0" err="1">
                <a:solidFill>
                  <a:srgbClr val="18005C"/>
                </a:solidFill>
                <a:latin typeface="Comic Sans MS" panose="030F0702030302020204" pitchFamily="66" charset="0"/>
              </a:rPr>
              <a:t>Ποιός</a:t>
            </a:r>
            <a:r>
              <a:rPr lang="el-GR" altLang="el-GR" b="1" dirty="0">
                <a:solidFill>
                  <a:srgbClr val="18005C"/>
                </a:solidFill>
                <a:latin typeface="Comic Sans MS" panose="030F0702030302020204" pitchFamily="66" charset="0"/>
              </a:rPr>
              <a:t> είναι ο δειγματοχώρος;</a:t>
            </a:r>
          </a:p>
          <a:p>
            <a:r>
              <a:rPr lang="el-GR" altLang="el-GR" b="1" dirty="0">
                <a:latin typeface="Comic Sans MS" panose="030F0702030302020204" pitchFamily="66" charset="0"/>
              </a:rPr>
              <a:t>     Έστω Ε (Επιτυχία) και Α (Αποτυχία), συμβολίζουν ότι περνάει</a:t>
            </a:r>
          </a:p>
          <a:p>
            <a:r>
              <a:rPr lang="el-GR" altLang="el-GR" b="1" dirty="0">
                <a:latin typeface="Comic Sans MS" panose="030F0702030302020204" pitchFamily="66" charset="0"/>
              </a:rPr>
              <a:t>     ταξί και ότι δεν περνάει ταξί, αντίστοιχα. Τότε, ο</a:t>
            </a:r>
          </a:p>
          <a:p>
            <a:r>
              <a:rPr lang="el-GR" altLang="el-GR" b="1" dirty="0">
                <a:latin typeface="Comic Sans MS" panose="030F0702030302020204" pitchFamily="66" charset="0"/>
              </a:rPr>
              <a:t>     δειγματοχώρος μας είναι: </a:t>
            </a:r>
          </a:p>
          <a:p>
            <a:pPr algn="ctr"/>
            <a:r>
              <a:rPr lang="el-GR" altLang="el-GR" b="1" dirty="0">
                <a:latin typeface="Comic Sans MS" panose="030F0702030302020204" pitchFamily="66" charset="0"/>
              </a:rPr>
              <a:t>Ω={E, AE, AAE, AAAE, AAAAE, ...}**</a:t>
            </a:r>
          </a:p>
          <a:p>
            <a:r>
              <a:rPr lang="el-GR" altLang="el-GR" b="1" dirty="0">
                <a:latin typeface="Comic Sans MS" panose="030F0702030302020204" pitchFamily="66" charset="0"/>
              </a:rPr>
              <a:t>**Ο δειγματοχώρος αυτός είναι </a:t>
            </a:r>
            <a:r>
              <a:rPr lang="el-GR" altLang="el-GR" b="1" dirty="0">
                <a:solidFill>
                  <a:srgbClr val="CC0000"/>
                </a:solidFill>
                <a:latin typeface="Comic Sans MS" panose="030F0702030302020204" pitchFamily="66" charset="0"/>
              </a:rPr>
              <a:t>απειραριθμήσιμος</a:t>
            </a:r>
            <a:r>
              <a:rPr lang="el-GR" altLang="el-GR" b="1" dirty="0">
                <a:latin typeface="Comic Sans MS" panose="030F0702030302020204" pitchFamily="66" charset="0"/>
              </a:rPr>
              <a:t>, καθώς τα στοιχεία του βρίσκονται σε ένα – προς – ένα αντιστοιχία με το σύνολο των φυσικών αριθμών </a:t>
            </a:r>
          </a:p>
        </p:txBody>
      </p:sp>
      <mc:AlternateContent xmlns:mc="http://schemas.openxmlformats.org/markup-compatibility/2006">
        <mc:Choice xmlns:a14="http://schemas.microsoft.com/office/drawing/2010/main" xmlns="" Requires="a14">
          <p:sp>
            <p:nvSpPr>
              <p:cNvPr id="9" name="Ορθογώνιο 8"/>
              <p:cNvSpPr/>
              <p:nvPr/>
            </p:nvSpPr>
            <p:spPr>
              <a:xfrm>
                <a:off x="6444208" y="2132856"/>
                <a:ext cx="576064" cy="394723"/>
              </a:xfrm>
              <a:prstGeom prst="rect">
                <a:avLst/>
              </a:prstGeom>
            </p:spPr>
            <p:txBody>
              <a:bodyPr wrap="square">
                <a:spAutoFit/>
              </a:bodyPr>
              <a:lstStyle/>
              <a:p>
                <a14:m>
                  <m:oMath xmlns:m="http://schemas.openxmlformats.org/officeDocument/2006/math">
                    <m:d>
                      <m:dPr>
                        <m:ctrlPr>
                          <a:rPr lang="pt-BR" sz="1600" b="1" i="1" smtClean="0">
                            <a:solidFill>
                              <a:srgbClr val="C00000"/>
                            </a:solidFill>
                            <a:latin typeface="Cambria Math" panose="02040503050406030204" pitchFamily="18" charset="0"/>
                          </a:rPr>
                        </m:ctrlPr>
                      </m:dPr>
                      <m:e>
                        <m:r>
                          <a:rPr lang="el-GR" sz="1600" b="1" i="1" smtClean="0">
                            <a:solidFill>
                              <a:srgbClr val="C00000"/>
                            </a:solidFill>
                            <a:latin typeface="Cambria Math" panose="02040503050406030204" pitchFamily="18" charset="0"/>
                          </a:rPr>
                          <m:t> </m:t>
                        </m:r>
                        <m:f>
                          <m:fPr>
                            <m:type m:val="noBar"/>
                            <m:ctrlPr>
                              <a:rPr lang="pt-BR" sz="1600" b="1" i="1" smtClean="0">
                                <a:solidFill>
                                  <a:srgbClr val="C00000"/>
                                </a:solidFill>
                                <a:latin typeface="Cambria Math" panose="02040503050406030204" pitchFamily="18" charset="0"/>
                              </a:rPr>
                            </m:ctrlPr>
                          </m:fPr>
                          <m:num>
                            <m:r>
                              <a:rPr lang="el-GR" sz="1600" b="1" i="1" smtClean="0">
                                <a:solidFill>
                                  <a:srgbClr val="C00000"/>
                                </a:solidFill>
                                <a:latin typeface="Cambria Math" panose="02040503050406030204" pitchFamily="18" charset="0"/>
                              </a:rPr>
                              <m:t>𝟓</m:t>
                            </m:r>
                          </m:num>
                          <m:den>
                            <m:r>
                              <a:rPr lang="en-US" sz="1600" b="1" i="1" smtClean="0">
                                <a:solidFill>
                                  <a:srgbClr val="C00000"/>
                                </a:solidFill>
                                <a:latin typeface="Cambria Math" panose="02040503050406030204" pitchFamily="18" charset="0"/>
                              </a:rPr>
                              <m:t>𝟐</m:t>
                            </m:r>
                          </m:den>
                        </m:f>
                        <m:r>
                          <a:rPr lang="el-GR" sz="1600" b="1" i="1" smtClean="0">
                            <a:solidFill>
                              <a:srgbClr val="C00000"/>
                            </a:solidFill>
                            <a:latin typeface="Cambria Math" panose="02040503050406030204" pitchFamily="18" charset="0"/>
                          </a:rPr>
                          <m:t> </m:t>
                        </m:r>
                      </m:e>
                    </m:d>
                  </m:oMath>
                </a14:m>
                <a:r>
                  <a:rPr lang="en-US" sz="1400" b="1" dirty="0" smtClean="0"/>
                  <a:t/>
                </a:r>
                <a:endParaRPr lang="el-GR" sz="1400" b="1" dirty="0"/>
              </a:p>
            </p:txBody>
          </p:sp>
        </mc:Choice>
        <mc:Fallback>
          <p:sp>
            <p:nvSpPr>
              <p:cNvPr id="9" name="Ορθογώνιο 8"/>
              <p:cNvSpPr>
                <a:spLocks noRot="1" noChangeAspect="1" noMove="1" noResize="1" noEditPoints="1" noAdjustHandles="1" noChangeArrowheads="1" noChangeShapeType="1" noTextEdit="1"/>
              </p:cNvSpPr>
              <p:nvPr/>
            </p:nvSpPr>
            <p:spPr>
              <a:xfrm>
                <a:off x="6444208" y="2132856"/>
                <a:ext cx="576064" cy="394723"/>
              </a:xfrm>
              <a:prstGeom prst="rect">
                <a:avLst/>
              </a:prstGeom>
              <a:blipFill rotWithShape="0">
                <a:blip r:embed="rId2"/>
                <a:stretch>
                  <a:fillRect/>
                </a:stretch>
              </a:blipFill>
            </p:spPr>
            <p:txBody>
              <a:bodyPr/>
              <a:lstStyle/>
              <a:p>
                <a:r>
                  <a:rPr lang="el-GR">
                    <a:noFill/>
                  </a:rPr>
                  <a:t> </a:t>
                </a:r>
              </a:p>
            </p:txBody>
          </p:sp>
        </mc:Fallback>
      </mc:AlternateContent>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51</a:t>
            </a:fld>
            <a:endParaRPr lang="en-US" altLang="el-GR">
              <a:solidFill>
                <a:srgbClr val="000000"/>
              </a:solidFill>
            </a:endParaRPr>
          </a:p>
        </p:txBody>
      </p:sp>
    </p:spTree>
    <p:extLst>
      <p:ext uri="{BB962C8B-B14F-4D97-AF65-F5344CB8AC3E}">
        <p14:creationId xmlns:p14="http://schemas.microsoft.com/office/powerpoint/2010/main" xmlns="" val="3608801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46442">
                                            <p:txEl>
                                              <p:pRg st="5" end="5"/>
                                            </p:txEl>
                                          </p:spTgt>
                                        </p:tgtEl>
                                        <p:attrNameLst>
                                          <p:attrName>style.visibility</p:attrName>
                                        </p:attrNameLst>
                                      </p:cBhvr>
                                      <p:to>
                                        <p:strVal val="visible"/>
                                      </p:to>
                                    </p:set>
                                    <p:animEffect transition="in" filter="blinds(horizontal)">
                                      <p:cBhvr>
                                        <p:cTn id="7" dur="500"/>
                                        <p:tgtEl>
                                          <p:spTgt spid="146442">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46442">
                                            <p:txEl>
                                              <p:pRg st="6" end="6"/>
                                            </p:txEl>
                                          </p:spTgt>
                                        </p:tgtEl>
                                        <p:attrNameLst>
                                          <p:attrName>style.visibility</p:attrName>
                                        </p:attrNameLst>
                                      </p:cBhvr>
                                      <p:to>
                                        <p:strVal val="visible"/>
                                      </p:to>
                                    </p:set>
                                    <p:animEffect transition="in" filter="blinds(horizontal)">
                                      <p:cBhvr>
                                        <p:cTn id="10" dur="500"/>
                                        <p:tgtEl>
                                          <p:spTgt spid="146442">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46442">
                                            <p:txEl>
                                              <p:pRg st="7" end="7"/>
                                            </p:txEl>
                                          </p:spTgt>
                                        </p:tgtEl>
                                        <p:attrNameLst>
                                          <p:attrName>style.visibility</p:attrName>
                                        </p:attrNameLst>
                                      </p:cBhvr>
                                      <p:to>
                                        <p:strVal val="visible"/>
                                      </p:to>
                                    </p:set>
                                    <p:animEffect transition="in" filter="blinds(horizontal)">
                                      <p:cBhvr>
                                        <p:cTn id="13" dur="500"/>
                                        <p:tgtEl>
                                          <p:spTgt spid="146442">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46442">
                                            <p:txEl>
                                              <p:pRg st="8" end="8"/>
                                            </p:txEl>
                                          </p:spTgt>
                                        </p:tgtEl>
                                        <p:attrNameLst>
                                          <p:attrName>style.visibility</p:attrName>
                                        </p:attrNameLst>
                                      </p:cBhvr>
                                      <p:to>
                                        <p:strVal val="visible"/>
                                      </p:to>
                                    </p:set>
                                    <p:animEffect transition="in" filter="blinds(horizontal)">
                                      <p:cBhvr>
                                        <p:cTn id="16" dur="500"/>
                                        <p:tgtEl>
                                          <p:spTgt spid="146442">
                                            <p:txEl>
                                              <p:pRg st="8" end="8"/>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46442">
                                            <p:txEl>
                                              <p:pRg st="9" end="9"/>
                                            </p:txEl>
                                          </p:spTgt>
                                        </p:tgtEl>
                                        <p:attrNameLst>
                                          <p:attrName>style.visibility</p:attrName>
                                        </p:attrNameLst>
                                      </p:cBhvr>
                                      <p:to>
                                        <p:strVal val="visible"/>
                                      </p:to>
                                    </p:set>
                                    <p:animEffect transition="in" filter="blinds(horizontal)">
                                      <p:cBhvr>
                                        <p:cTn id="19" dur="500"/>
                                        <p:tgtEl>
                                          <p:spTgt spid="146442">
                                            <p:txEl>
                                              <p:pRg st="9" end="9"/>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146442">
                                            <p:txEl>
                                              <p:pRg st="10" end="10"/>
                                            </p:txEl>
                                          </p:spTgt>
                                        </p:tgtEl>
                                        <p:attrNameLst>
                                          <p:attrName>style.visibility</p:attrName>
                                        </p:attrNameLst>
                                      </p:cBhvr>
                                      <p:to>
                                        <p:strVal val="visible"/>
                                      </p:to>
                                    </p:set>
                                    <p:animEffect transition="in" filter="blinds(horizontal)">
                                      <p:cBhvr>
                                        <p:cTn id="24" dur="500"/>
                                        <p:tgtEl>
                                          <p:spTgt spid="14644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532" name="Group 4"/>
          <p:cNvGrpSpPr>
            <a:grpSpLocks/>
          </p:cNvGrpSpPr>
          <p:nvPr/>
        </p:nvGrpSpPr>
        <p:grpSpPr bwMode="auto">
          <a:xfrm>
            <a:off x="647621" y="620688"/>
            <a:ext cx="7391400" cy="762000"/>
            <a:chOff x="6012" y="900"/>
            <a:chExt cx="5868" cy="4860"/>
          </a:xfrm>
        </p:grpSpPr>
        <p:sp>
          <p:nvSpPr>
            <p:cNvPr id="150533" name="AutoShape 5"/>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50534" name="Text Box 6"/>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rgbClr val="CC0000"/>
                  </a:solidFill>
                </a:rPr>
                <a:t>... </a:t>
              </a:r>
              <a:r>
                <a:rPr lang="el-GR" altLang="el-GR" sz="2400" b="1" dirty="0">
                  <a:solidFill>
                    <a:schemeClr val="bg1"/>
                  </a:solidFill>
                </a:rPr>
                <a:t>και ακόμη </a:t>
              </a:r>
              <a:r>
                <a:rPr lang="el-GR" altLang="el-GR" sz="2400" b="1" dirty="0" smtClean="0">
                  <a:solidFill>
                    <a:schemeClr val="bg1"/>
                  </a:solidFill>
                </a:rPr>
                <a:t>μία  επανάληψη</a:t>
              </a:r>
            </a:p>
            <a:p>
              <a:pPr algn="ctr"/>
              <a:endParaRPr lang="el-GR" altLang="el-GR" sz="2400" b="1" dirty="0">
                <a:solidFill>
                  <a:schemeClr val="bg1"/>
                </a:solidFill>
              </a:endParaRPr>
            </a:p>
          </p:txBody>
        </p:sp>
      </p:grpSp>
      <p:grpSp>
        <p:nvGrpSpPr>
          <p:cNvPr id="150535" name="Group 7"/>
          <p:cNvGrpSpPr>
            <a:grpSpLocks/>
          </p:cNvGrpSpPr>
          <p:nvPr/>
        </p:nvGrpSpPr>
        <p:grpSpPr bwMode="auto">
          <a:xfrm>
            <a:off x="800360" y="2348880"/>
            <a:ext cx="7391400" cy="3048000"/>
            <a:chOff x="6012" y="900"/>
            <a:chExt cx="5868" cy="4860"/>
          </a:xfrm>
        </p:grpSpPr>
        <p:sp>
          <p:nvSpPr>
            <p:cNvPr id="150536" name="AutoShape 8"/>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0537" name="Text Box 9"/>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rgbClr val="CC0000"/>
                  </a:solidFill>
                </a:rPr>
                <a:t>Βέβαιο γεγονός</a:t>
              </a:r>
            </a:p>
            <a:p>
              <a:r>
                <a:rPr lang="el-GR" altLang="el-GR" dirty="0"/>
                <a:t>Το γεγονός που πραγματοποιείται σε κάθε εκτέλεση του πειράματος. Προφανώς, ο δειγματοχώρος Ω είναι το βέβαιο γεγονός, αφού οποιοδήποτε απλό αποτέλεσμα περιέχεται σε αυτόν. </a:t>
              </a:r>
            </a:p>
            <a:p>
              <a:endParaRPr lang="el-GR" altLang="el-GR" dirty="0"/>
            </a:p>
            <a:p>
              <a:pPr algn="ctr"/>
              <a:r>
                <a:rPr lang="el-GR" altLang="el-GR" sz="2400" b="1" dirty="0">
                  <a:solidFill>
                    <a:srgbClr val="CC0000"/>
                  </a:solidFill>
                </a:rPr>
                <a:t>Αδύνατο γεγονός</a:t>
              </a:r>
              <a:endParaRPr lang="el-GR" altLang="el-GR" sz="2400" dirty="0">
                <a:solidFill>
                  <a:srgbClr val="CC0000"/>
                </a:solidFill>
              </a:endParaRPr>
            </a:p>
            <a:p>
              <a:r>
                <a:rPr lang="el-GR" altLang="el-GR" dirty="0"/>
                <a:t>Το γεγονός που δεν πραγματοποιείται ποτέ. Το συμβολίζουμε με </a:t>
              </a:r>
              <a:r>
                <a:rPr lang="en-US" altLang="el-GR" dirty="0"/>
                <a:t>Ø</a:t>
              </a:r>
              <a:r>
                <a:rPr lang="el-GR" altLang="el-GR" dirty="0"/>
                <a:t> </a:t>
              </a:r>
            </a:p>
          </p:txBody>
        </p:sp>
      </p:gr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52</a:t>
            </a:fld>
            <a:endParaRPr lang="en-US" altLang="el-GR">
              <a:solidFill>
                <a:srgbClr val="000000"/>
              </a:solidFill>
            </a:endParaRPr>
          </a:p>
        </p:txBody>
      </p:sp>
    </p:spTree>
    <p:extLst>
      <p:ext uri="{BB962C8B-B14F-4D97-AF65-F5344CB8AC3E}">
        <p14:creationId xmlns:p14="http://schemas.microsoft.com/office/powerpoint/2010/main" xmlns="" val="34966171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508" name="Group 4"/>
          <p:cNvGrpSpPr>
            <a:grpSpLocks/>
          </p:cNvGrpSpPr>
          <p:nvPr/>
        </p:nvGrpSpPr>
        <p:grpSpPr bwMode="auto">
          <a:xfrm>
            <a:off x="729275" y="262043"/>
            <a:ext cx="7391400" cy="762000"/>
            <a:chOff x="6012" y="900"/>
            <a:chExt cx="5868" cy="4860"/>
          </a:xfrm>
        </p:grpSpPr>
        <p:sp>
          <p:nvSpPr>
            <p:cNvPr id="149509" name="AutoShape 5"/>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49510" name="Text Box 6"/>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chemeClr val="bg1"/>
                  </a:solidFill>
                </a:rPr>
                <a:t>Πράξεις με γεγονότα</a:t>
              </a:r>
            </a:p>
          </p:txBody>
        </p:sp>
      </p:grpSp>
      <p:grpSp>
        <p:nvGrpSpPr>
          <p:cNvPr id="149511" name="Group 7"/>
          <p:cNvGrpSpPr>
            <a:grpSpLocks/>
          </p:cNvGrpSpPr>
          <p:nvPr/>
        </p:nvGrpSpPr>
        <p:grpSpPr bwMode="auto">
          <a:xfrm>
            <a:off x="696618" y="1238250"/>
            <a:ext cx="7391400" cy="4876800"/>
            <a:chOff x="6012" y="900"/>
            <a:chExt cx="5868" cy="4860"/>
          </a:xfrm>
        </p:grpSpPr>
        <p:sp>
          <p:nvSpPr>
            <p:cNvPr id="149512" name="AutoShape 8"/>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49513" name="Text Box 9"/>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just"/>
              <a:r>
                <a:rPr lang="el-GR" altLang="el-GR" b="1" dirty="0">
                  <a:solidFill>
                    <a:srgbClr val="CC0000"/>
                  </a:solidFill>
                </a:rPr>
                <a:t>Ισότητα</a:t>
              </a:r>
              <a:r>
                <a:rPr lang="el-GR" altLang="el-GR" b="1" dirty="0"/>
                <a:t>: Δύο γεγονότα και </a:t>
              </a:r>
              <a:r>
                <a:rPr lang="el-GR" altLang="el-GR" b="1" i="1" dirty="0"/>
                <a:t>A και B </a:t>
              </a:r>
              <a:r>
                <a:rPr lang="el-GR" altLang="el-GR" b="1" dirty="0"/>
                <a:t>λέγονται ίσα, και συμβολίζουμε </a:t>
              </a:r>
              <a:r>
                <a:rPr lang="el-GR" altLang="el-GR" b="1" i="1" dirty="0"/>
                <a:t>Α</a:t>
              </a:r>
              <a:r>
                <a:rPr lang="el-GR" altLang="el-GR" b="1" dirty="0"/>
                <a:t>=</a:t>
              </a:r>
              <a:r>
                <a:rPr lang="el-GR" altLang="el-GR" b="1" i="1" dirty="0"/>
                <a:t>B</a:t>
              </a:r>
              <a:r>
                <a:rPr lang="el-GR" altLang="el-GR" b="1" dirty="0"/>
                <a:t>, αν όταν συμβαίνει το </a:t>
              </a:r>
              <a:r>
                <a:rPr lang="el-GR" altLang="el-GR" b="1" i="1" dirty="0"/>
                <a:t>Α</a:t>
              </a:r>
              <a:r>
                <a:rPr lang="el-GR" altLang="el-GR" b="1" dirty="0"/>
                <a:t> συμβαίνει πάντοτε και το </a:t>
              </a:r>
              <a:r>
                <a:rPr lang="el-GR" altLang="el-GR" b="1" i="1" dirty="0"/>
                <a:t>Β</a:t>
              </a:r>
              <a:r>
                <a:rPr lang="el-GR" altLang="el-GR" b="1" dirty="0"/>
                <a:t> και αντιστρόφως. </a:t>
              </a:r>
            </a:p>
            <a:p>
              <a:pPr algn="just"/>
              <a:endParaRPr lang="el-GR" altLang="el-GR" b="1" dirty="0"/>
            </a:p>
            <a:p>
              <a:pPr algn="just"/>
              <a:endParaRPr lang="el-GR" altLang="el-GR" b="1" dirty="0"/>
            </a:p>
            <a:p>
              <a:pPr algn="just"/>
              <a:endParaRPr lang="el-GR" altLang="el-GR" b="1" dirty="0"/>
            </a:p>
            <a:p>
              <a:pPr algn="just"/>
              <a:r>
                <a:rPr lang="el-GR" altLang="el-GR" b="1" dirty="0">
                  <a:solidFill>
                    <a:srgbClr val="CC0000"/>
                  </a:solidFill>
                </a:rPr>
                <a:t>Συμπλήρωμα </a:t>
              </a:r>
              <a:r>
                <a:rPr lang="el-GR" altLang="el-GR" b="1" dirty="0"/>
                <a:t>ενός γεγονότος </a:t>
              </a:r>
              <a:r>
                <a:rPr lang="el-GR" altLang="el-GR" b="1" i="1" dirty="0"/>
                <a:t>Α</a:t>
              </a:r>
              <a:r>
                <a:rPr lang="el-GR" altLang="el-GR" b="1" dirty="0"/>
                <a:t> ονομάζεται εκείνο το γεγονός που συμβαίνει ακριβώς τότε,</a:t>
              </a:r>
            </a:p>
            <a:p>
              <a:pPr algn="just"/>
              <a:r>
                <a:rPr lang="el-GR" altLang="el-GR" b="1" dirty="0"/>
                <a:t>όταν δεν συμβαίνει το </a:t>
              </a:r>
              <a:r>
                <a:rPr lang="el-GR" altLang="el-GR" b="1" i="1" dirty="0"/>
                <a:t>Α</a:t>
              </a:r>
              <a:r>
                <a:rPr lang="el-GR" altLang="el-GR" b="1" dirty="0"/>
                <a:t>.</a:t>
              </a:r>
            </a:p>
            <a:p>
              <a:pPr algn="just"/>
              <a:endParaRPr lang="en-US" altLang="el-GR" b="1" dirty="0" smtClean="0"/>
            </a:p>
            <a:p>
              <a:pPr algn="just"/>
              <a:r>
                <a:rPr lang="el-GR" altLang="el-GR" b="1" dirty="0" smtClean="0"/>
                <a:t>Το </a:t>
              </a:r>
              <a:r>
                <a:rPr lang="el-GR" altLang="el-GR" b="1" dirty="0"/>
                <a:t>συμπλήρωμα ενός γεγονότος</a:t>
              </a:r>
            </a:p>
            <a:p>
              <a:pPr algn="just"/>
              <a:r>
                <a:rPr lang="el-GR" altLang="el-GR" sz="2000" b="1" dirty="0">
                  <a:solidFill>
                    <a:srgbClr val="002060"/>
                  </a:solidFill>
                </a:rPr>
                <a:t>Α </a:t>
              </a:r>
              <a:r>
                <a:rPr lang="el-GR" altLang="el-GR" b="1" dirty="0"/>
                <a:t>συμβολίζεται με </a:t>
              </a:r>
              <a:r>
                <a:rPr lang="el-GR" altLang="el-GR" sz="2000" b="1" i="1" dirty="0" smtClean="0">
                  <a:solidFill>
                    <a:srgbClr val="002060"/>
                  </a:solidFill>
                </a:rPr>
                <a:t>Α’ </a:t>
              </a:r>
              <a:r>
                <a:rPr lang="en-US" altLang="el-GR" sz="2000" b="1" i="1" dirty="0" smtClean="0">
                  <a:solidFill>
                    <a:srgbClr val="002060"/>
                  </a:solidFill>
                </a:rPr>
                <a:t> </a:t>
              </a:r>
              <a:r>
                <a:rPr lang="el-GR" altLang="el-GR" b="1" i="1" dirty="0" smtClean="0"/>
                <a:t>ή </a:t>
              </a:r>
              <a:r>
                <a:rPr lang="en-US" altLang="el-GR" b="1" i="1" dirty="0" smtClean="0"/>
                <a:t> </a:t>
              </a:r>
              <a:r>
                <a:rPr lang="el-GR" altLang="el-GR" b="1" i="1" dirty="0" smtClean="0"/>
                <a:t>με </a:t>
              </a:r>
              <a:r>
                <a:rPr lang="el-GR" altLang="el-GR" sz="2000" b="1" i="1" dirty="0" smtClean="0">
                  <a:solidFill>
                    <a:srgbClr val="002060"/>
                  </a:solidFill>
                </a:rPr>
                <a:t>Α</a:t>
              </a:r>
              <a:r>
                <a:rPr lang="en-US" altLang="el-GR" sz="2000" b="1" i="1" baseline="30000" dirty="0" smtClean="0">
                  <a:solidFill>
                    <a:srgbClr val="002060"/>
                  </a:solidFill>
                </a:rPr>
                <a:t>c</a:t>
              </a:r>
              <a:r>
                <a:rPr lang="el-GR" altLang="el-GR" b="1" dirty="0" smtClean="0"/>
                <a:t>.</a:t>
              </a:r>
              <a:endParaRPr lang="el-GR" altLang="el-GR" b="1" dirty="0"/>
            </a:p>
          </p:txBody>
        </p:sp>
      </p:grpSp>
      <p:grpSp>
        <p:nvGrpSpPr>
          <p:cNvPr id="149515" name="Group 11"/>
          <p:cNvGrpSpPr>
            <a:grpSpLocks/>
          </p:cNvGrpSpPr>
          <p:nvPr/>
        </p:nvGrpSpPr>
        <p:grpSpPr bwMode="auto">
          <a:xfrm>
            <a:off x="4876800" y="3505200"/>
            <a:ext cx="1828800" cy="1943100"/>
            <a:chOff x="3960" y="2160"/>
            <a:chExt cx="2880" cy="3060"/>
          </a:xfrm>
        </p:grpSpPr>
        <p:sp>
          <p:nvSpPr>
            <p:cNvPr id="149516" name="Oval 12"/>
            <p:cNvSpPr>
              <a:spLocks noChangeArrowheads="1"/>
            </p:cNvSpPr>
            <p:nvPr/>
          </p:nvSpPr>
          <p:spPr bwMode="auto">
            <a:xfrm>
              <a:off x="3960" y="2700"/>
              <a:ext cx="2880" cy="2520"/>
            </a:xfrm>
            <a:prstGeom prst="ellipse">
              <a:avLst/>
            </a:prstGeom>
            <a:solidFill>
              <a:srgbClr val="FFFF00">
                <a:alpha val="55000"/>
              </a:srgbClr>
            </a:solidFill>
            <a:ln w="9525">
              <a:solidFill>
                <a:srgbClr val="000000"/>
              </a:solidFill>
              <a:round/>
              <a:headEnd/>
              <a:tailEnd/>
            </a:ln>
          </p:spPr>
          <p:txBody>
            <a:bodyPr/>
            <a:lstStyle/>
            <a:p>
              <a:endParaRPr lang="el-GR"/>
            </a:p>
          </p:txBody>
        </p:sp>
        <p:sp>
          <p:nvSpPr>
            <p:cNvPr id="149517" name="Oval 13"/>
            <p:cNvSpPr>
              <a:spLocks noChangeArrowheads="1"/>
            </p:cNvSpPr>
            <p:nvPr/>
          </p:nvSpPr>
          <p:spPr bwMode="auto">
            <a:xfrm>
              <a:off x="4860" y="3420"/>
              <a:ext cx="1440" cy="1080"/>
            </a:xfrm>
            <a:prstGeom prst="ellipse">
              <a:avLst/>
            </a:prstGeom>
            <a:solidFill>
              <a:srgbClr val="FFFFFF"/>
            </a:solidFill>
            <a:ln w="9525">
              <a:solidFill>
                <a:srgbClr val="000000"/>
              </a:solidFill>
              <a:round/>
              <a:headEnd/>
              <a:tailEnd/>
            </a:ln>
          </p:spPr>
          <p:txBody>
            <a:bodyPr/>
            <a:lstStyle/>
            <a:p>
              <a:endParaRPr lang="el-GR"/>
            </a:p>
          </p:txBody>
        </p:sp>
        <p:sp>
          <p:nvSpPr>
            <p:cNvPr id="149518" name="Text Box 14"/>
            <p:cNvSpPr txBox="1">
              <a:spLocks noChangeArrowheads="1"/>
            </p:cNvSpPr>
            <p:nvPr/>
          </p:nvSpPr>
          <p:spPr bwMode="auto">
            <a:xfrm>
              <a:off x="5580" y="2160"/>
              <a:ext cx="72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l-GR" altLang="el-GR" b="1"/>
                <a:t>Ω</a:t>
              </a:r>
              <a:endParaRPr lang="el-GR" altLang="el-GR"/>
            </a:p>
          </p:txBody>
        </p:sp>
        <p:sp>
          <p:nvSpPr>
            <p:cNvPr id="149519" name="Text Box 15"/>
            <p:cNvSpPr txBox="1">
              <a:spLocks noChangeArrowheads="1"/>
            </p:cNvSpPr>
            <p:nvPr/>
          </p:nvSpPr>
          <p:spPr bwMode="auto">
            <a:xfrm>
              <a:off x="5220" y="3780"/>
              <a:ext cx="72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l-GR" altLang="el-GR" sz="2000" b="1" i="1" dirty="0">
                  <a:solidFill>
                    <a:srgbClr val="002060"/>
                  </a:solidFill>
                </a:rPr>
                <a:t>Α</a:t>
              </a:r>
              <a:endParaRPr lang="el-GR" altLang="el-GR" sz="2000" b="1" dirty="0">
                <a:solidFill>
                  <a:srgbClr val="002060"/>
                </a:solidFill>
              </a:endParaRPr>
            </a:p>
          </p:txBody>
        </p:sp>
        <p:sp>
          <p:nvSpPr>
            <p:cNvPr id="149520" name="Text Box 16"/>
            <p:cNvSpPr txBox="1">
              <a:spLocks noChangeArrowheads="1"/>
            </p:cNvSpPr>
            <p:nvPr/>
          </p:nvSpPr>
          <p:spPr bwMode="auto">
            <a:xfrm>
              <a:off x="4140" y="3420"/>
              <a:ext cx="72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l-GR" altLang="el-GR" sz="2000" b="1" i="1" dirty="0" smtClean="0">
                  <a:solidFill>
                    <a:srgbClr val="002060"/>
                  </a:solidFill>
                </a:rPr>
                <a:t>Α</a:t>
              </a:r>
              <a:r>
                <a:rPr lang="en-US" altLang="el-GR" sz="2000" b="1" i="1" baseline="30000" dirty="0" smtClean="0">
                  <a:solidFill>
                    <a:srgbClr val="002060"/>
                  </a:solidFill>
                </a:rPr>
                <a:t>c</a:t>
              </a:r>
              <a:endParaRPr lang="el-GR" altLang="el-GR" sz="2000" b="1" baseline="30000" dirty="0">
                <a:solidFill>
                  <a:srgbClr val="002060"/>
                </a:solidFill>
              </a:endParaRPr>
            </a:p>
          </p:txBody>
        </p:sp>
      </p:grpSp>
      <p:sp>
        <p:nvSpPr>
          <p:cNvPr id="149521" name="Rectangle 17"/>
          <p:cNvSpPr>
            <a:spLocks noChangeArrowheads="1"/>
          </p:cNvSpPr>
          <p:nvPr/>
        </p:nvSpPr>
        <p:spPr bwMode="auto">
          <a:xfrm>
            <a:off x="4800600" y="5410200"/>
            <a:ext cx="1976438"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l-GR" altLang="el-GR" b="1"/>
              <a:t>Διάγραμμα Venn</a:t>
            </a:r>
          </a:p>
          <a:p>
            <a:r>
              <a:rPr lang="el-GR" altLang="el-GR" b="1"/>
              <a:t> συμπληρώματος</a:t>
            </a:r>
            <a:r>
              <a:rPr lang="el-GR" altLang="el-GR"/>
              <a:t> </a:t>
            </a: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53</a:t>
            </a:fld>
            <a:endParaRPr lang="en-US" altLang="el-GR">
              <a:solidFill>
                <a:srgbClr val="000000"/>
              </a:solidFill>
            </a:endParaRPr>
          </a:p>
        </p:txBody>
      </p:sp>
    </p:spTree>
    <p:extLst>
      <p:ext uri="{BB962C8B-B14F-4D97-AF65-F5344CB8AC3E}">
        <p14:creationId xmlns:p14="http://schemas.microsoft.com/office/powerpoint/2010/main" xmlns="" val="159058244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15" name="Group 7"/>
          <p:cNvGrpSpPr>
            <a:grpSpLocks/>
          </p:cNvGrpSpPr>
          <p:nvPr/>
        </p:nvGrpSpPr>
        <p:grpSpPr bwMode="auto">
          <a:xfrm>
            <a:off x="533400" y="1219200"/>
            <a:ext cx="7620000" cy="4495800"/>
            <a:chOff x="6012" y="900"/>
            <a:chExt cx="5868" cy="4860"/>
          </a:xfrm>
        </p:grpSpPr>
        <p:sp>
          <p:nvSpPr>
            <p:cNvPr id="145416" name="AutoShape 8"/>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45417" name="Text Box 9"/>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endParaRPr lang="el-GR" altLang="el-GR" b="1">
                <a:solidFill>
                  <a:srgbClr val="CC0000"/>
                </a:solidFill>
              </a:endParaRPr>
            </a:p>
          </p:txBody>
        </p:sp>
      </p:grpSp>
      <p:sp>
        <p:nvSpPr>
          <p:cNvPr id="145418" name="Rectangle 10"/>
          <p:cNvSpPr>
            <a:spLocks noChangeArrowheads="1"/>
          </p:cNvSpPr>
          <p:nvPr/>
        </p:nvSpPr>
        <p:spPr bwMode="auto">
          <a:xfrm>
            <a:off x="685800" y="1447800"/>
            <a:ext cx="7239000" cy="3937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el-GR" altLang="el-GR" dirty="0"/>
              <a:t>Ένα γεγονός </a:t>
            </a:r>
            <a:r>
              <a:rPr lang="el-GR" altLang="el-GR" b="1" dirty="0"/>
              <a:t>πραγματοποιείται </a:t>
            </a:r>
            <a:r>
              <a:rPr lang="el-GR" altLang="el-GR" dirty="0"/>
              <a:t>ή </a:t>
            </a:r>
            <a:r>
              <a:rPr lang="el-GR" altLang="el-GR" b="1" dirty="0"/>
              <a:t>συμβαίνει</a:t>
            </a:r>
            <a:r>
              <a:rPr lang="el-GR" altLang="el-GR" dirty="0"/>
              <a:t>, όταν το δειγματικό σημείο που προκύπτει από την εκτέλεση ενός πειράματος περιέχεται στο γεγονός αυτό. </a:t>
            </a:r>
          </a:p>
          <a:p>
            <a:r>
              <a:rPr lang="el-GR" altLang="el-GR" dirty="0"/>
              <a:t>Έτσι, αν κατά τη ρίψη ενός ζαριού το αποτέλεσμα που εμφανίζεται είναι 2, τότε πραγματοποιούνται τα γεγονότα </a:t>
            </a:r>
          </a:p>
          <a:p>
            <a:endParaRPr lang="el-GR" altLang="el-GR" b="1" dirty="0"/>
          </a:p>
          <a:p>
            <a:r>
              <a:rPr lang="el-GR" altLang="el-GR" b="1" dirty="0">
                <a:solidFill>
                  <a:srgbClr val="C00000"/>
                </a:solidFill>
              </a:rPr>
              <a:t>Α={χ/χ άρτιος αριθμός}={2, 4, 6}</a:t>
            </a:r>
          </a:p>
          <a:p>
            <a:r>
              <a:rPr lang="el-GR" altLang="el-GR" dirty="0"/>
              <a:t> και</a:t>
            </a:r>
          </a:p>
          <a:p>
            <a:r>
              <a:rPr lang="el-GR" altLang="el-GR" b="1" dirty="0">
                <a:solidFill>
                  <a:srgbClr val="C00000"/>
                </a:solidFill>
              </a:rPr>
              <a:t>Β={χ/χ αριθμός μικρότερος του 4}={1, 2, 3}. </a:t>
            </a:r>
          </a:p>
          <a:p>
            <a:endParaRPr lang="el-GR" altLang="el-GR" u="sng" dirty="0"/>
          </a:p>
          <a:p>
            <a:r>
              <a:rPr lang="el-GR" altLang="el-GR" b="1" u="sng" dirty="0">
                <a:solidFill>
                  <a:srgbClr val="C00000"/>
                </a:solidFill>
              </a:rPr>
              <a:t>Παρατήρηση</a:t>
            </a:r>
            <a:r>
              <a:rPr lang="el-GR" altLang="el-GR" dirty="0"/>
              <a:t>: κατά την εκτέλεση ενός πειράματος, πραγματοποιείται ένα μόνον από τα απλά γεγονότα (ή) ενδεχόμενα, μπορεί όμως να πραγματοποιηθούν περισσότερα από ένα γεγονότα </a:t>
            </a:r>
          </a:p>
          <a:p>
            <a:endParaRPr lang="el-GR" altLang="el-GR" dirty="0"/>
          </a:p>
        </p:txBody>
      </p:sp>
      <p:grpSp>
        <p:nvGrpSpPr>
          <p:cNvPr id="145419" name="Group 11"/>
          <p:cNvGrpSpPr>
            <a:grpSpLocks/>
          </p:cNvGrpSpPr>
          <p:nvPr/>
        </p:nvGrpSpPr>
        <p:grpSpPr bwMode="auto">
          <a:xfrm>
            <a:off x="533400" y="228600"/>
            <a:ext cx="7620000" cy="762000"/>
            <a:chOff x="6012" y="900"/>
            <a:chExt cx="5868" cy="4860"/>
          </a:xfrm>
        </p:grpSpPr>
        <p:sp>
          <p:nvSpPr>
            <p:cNvPr id="145420" name="AutoShape 12"/>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45421" name="Text Box 13"/>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chemeClr val="bg1"/>
                  </a:solidFill>
                </a:rPr>
                <a:t>Πραγματοποίηση γεγονότος</a:t>
              </a:r>
            </a:p>
          </p:txBody>
        </p:sp>
      </p:gr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54</a:t>
            </a:fld>
            <a:endParaRPr lang="en-US" altLang="el-GR">
              <a:solidFill>
                <a:srgbClr val="000000"/>
              </a:solidFill>
            </a:endParaRPr>
          </a:p>
        </p:txBody>
      </p:sp>
    </p:spTree>
    <p:extLst>
      <p:ext uri="{BB962C8B-B14F-4D97-AF65-F5344CB8AC3E}">
        <p14:creationId xmlns:p14="http://schemas.microsoft.com/office/powerpoint/2010/main" xmlns="" val="19082224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460" name="Group 4"/>
          <p:cNvGrpSpPr>
            <a:grpSpLocks/>
          </p:cNvGrpSpPr>
          <p:nvPr/>
        </p:nvGrpSpPr>
        <p:grpSpPr bwMode="auto">
          <a:xfrm>
            <a:off x="152400" y="228600"/>
            <a:ext cx="8001000" cy="1524000"/>
            <a:chOff x="6012" y="900"/>
            <a:chExt cx="5868" cy="4860"/>
          </a:xfrm>
        </p:grpSpPr>
        <p:sp>
          <p:nvSpPr>
            <p:cNvPr id="147461" name="AutoShape 5"/>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47462" name="Text Box 6"/>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chemeClr val="bg1"/>
                  </a:solidFill>
                </a:rPr>
                <a:t>Τυχαίο γεγονός ή ενδεχόμενο</a:t>
              </a:r>
              <a:r>
                <a:rPr lang="el-GR" altLang="el-GR" b="1" dirty="0">
                  <a:solidFill>
                    <a:schemeClr val="bg1"/>
                  </a:solidFill>
                </a:rPr>
                <a:t> </a:t>
              </a:r>
            </a:p>
            <a:p>
              <a:r>
                <a:rPr lang="el-GR" altLang="el-GR" sz="2400" b="1" dirty="0">
                  <a:solidFill>
                    <a:schemeClr val="bg1"/>
                  </a:solidFill>
                </a:rPr>
                <a:t>Κάθε υποσύνολο του δειγματικού χώρου, του οποίου τα δειγματικά σημεία ικανοποιούν</a:t>
              </a:r>
              <a:r>
                <a:rPr lang="el-GR" altLang="el-GR" b="1" dirty="0"/>
                <a:t> </a:t>
              </a:r>
              <a:r>
                <a:rPr lang="el-GR" altLang="el-GR" sz="2400" b="1" dirty="0">
                  <a:solidFill>
                    <a:schemeClr val="bg1"/>
                  </a:solidFill>
                </a:rPr>
                <a:t>κάποια ιδιότητα</a:t>
              </a:r>
              <a:r>
                <a:rPr lang="el-GR" altLang="el-GR" dirty="0"/>
                <a:t> </a:t>
              </a:r>
              <a:endParaRPr lang="el-GR" altLang="el-GR" sz="2400" b="1" dirty="0">
                <a:solidFill>
                  <a:srgbClr val="CC0000"/>
                </a:solidFill>
              </a:endParaRPr>
            </a:p>
          </p:txBody>
        </p:sp>
      </p:grpSp>
      <p:grpSp>
        <p:nvGrpSpPr>
          <p:cNvPr id="147463" name="Group 7"/>
          <p:cNvGrpSpPr>
            <a:grpSpLocks/>
          </p:cNvGrpSpPr>
          <p:nvPr/>
        </p:nvGrpSpPr>
        <p:grpSpPr bwMode="auto">
          <a:xfrm>
            <a:off x="971600" y="2852936"/>
            <a:ext cx="6629400" cy="3657600"/>
            <a:chOff x="6012" y="900"/>
            <a:chExt cx="5868" cy="4860"/>
          </a:xfrm>
        </p:grpSpPr>
        <p:sp>
          <p:nvSpPr>
            <p:cNvPr id="147464" name="AutoShape 8"/>
            <p:cNvSpPr>
              <a:spLocks noChangeArrowheads="1"/>
            </p:cNvSpPr>
            <p:nvPr/>
          </p:nvSpPr>
          <p:spPr bwMode="auto">
            <a:xfrm>
              <a:off x="6012" y="900"/>
              <a:ext cx="5868" cy="4860"/>
            </a:xfrm>
            <a:prstGeom prst="foldedCorner">
              <a:avLst>
                <a:gd name="adj" fmla="val 12500"/>
              </a:avLst>
            </a:prstGeom>
            <a:solidFill>
              <a:schemeClr val="bg1">
                <a:alpha val="99001"/>
              </a:schemeClr>
            </a:solidFill>
            <a:ln w="9525">
              <a:solidFill>
                <a:srgbClr val="000000"/>
              </a:solidFill>
              <a:round/>
              <a:headEnd/>
              <a:tailEnd/>
            </a:ln>
          </p:spPr>
          <p:txBody>
            <a:bodyPr/>
            <a:lstStyle/>
            <a:p>
              <a:endParaRPr lang="el-GR"/>
            </a:p>
          </p:txBody>
        </p:sp>
        <p:sp>
          <p:nvSpPr>
            <p:cNvPr id="147465" name="Text Box 9"/>
            <p:cNvSpPr txBox="1">
              <a:spLocks noChangeArrowheads="1"/>
            </p:cNvSpPr>
            <p:nvPr/>
          </p:nvSpPr>
          <p:spPr bwMode="auto">
            <a:xfrm>
              <a:off x="6192" y="1332"/>
              <a:ext cx="5580" cy="3816"/>
            </a:xfrm>
            <a:prstGeom prst="rect">
              <a:avLst/>
            </a:prstGeom>
            <a:solidFill>
              <a:schemeClr val="bg1">
                <a:alpha val="99001"/>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b="1" dirty="0">
                  <a:solidFill>
                    <a:srgbClr val="CC0000"/>
                  </a:solidFill>
                  <a:latin typeface="Arial" panose="020B0604020202020204" pitchFamily="34" charset="0"/>
                </a:rPr>
                <a:t>Η ρίψη ενός ζαριού </a:t>
              </a:r>
            </a:p>
            <a:p>
              <a:r>
                <a:rPr lang="el-GR" altLang="el-GR" b="1" i="1" dirty="0">
                  <a:solidFill>
                    <a:srgbClr val="000000"/>
                  </a:solidFill>
                  <a:latin typeface="Arial" panose="020B0604020202020204" pitchFamily="34" charset="0"/>
                </a:rPr>
                <a:t> </a:t>
              </a:r>
            </a:p>
            <a:p>
              <a:endParaRPr lang="el-GR" altLang="el-GR" b="1" i="1" dirty="0">
                <a:solidFill>
                  <a:srgbClr val="000000"/>
                </a:solidFill>
                <a:latin typeface="Arial" panose="020B0604020202020204" pitchFamily="34" charset="0"/>
              </a:endParaRPr>
            </a:p>
            <a:p>
              <a:r>
                <a:rPr lang="el-GR" altLang="el-GR" b="1" dirty="0"/>
                <a:t>Α={χ/χ άρτιος αριθμός}={2, 4, 6}</a:t>
              </a:r>
              <a:r>
                <a:rPr lang="el-GR" altLang="el-GR" dirty="0"/>
                <a:t> </a:t>
              </a:r>
              <a:endParaRPr lang="el-GR" altLang="el-GR" sz="1000" b="1" dirty="0">
                <a:solidFill>
                  <a:srgbClr val="CC0000"/>
                </a:solidFill>
                <a:latin typeface="Arial" panose="020B0604020202020204" pitchFamily="34" charset="0"/>
              </a:endParaRPr>
            </a:p>
            <a:p>
              <a:pPr algn="ctr"/>
              <a:endParaRPr lang="el-GR" altLang="el-GR" b="1" dirty="0">
                <a:solidFill>
                  <a:srgbClr val="CC0000"/>
                </a:solidFill>
                <a:latin typeface="Arial" panose="020B0604020202020204" pitchFamily="34" charset="0"/>
              </a:endParaRPr>
            </a:p>
            <a:p>
              <a:pPr algn="ctr"/>
              <a:endParaRPr lang="el-GR" altLang="el-GR" b="1" dirty="0">
                <a:solidFill>
                  <a:srgbClr val="CC0000"/>
                </a:solidFill>
                <a:latin typeface="Arial" panose="020B0604020202020204" pitchFamily="34" charset="0"/>
              </a:endParaRPr>
            </a:p>
            <a:p>
              <a:pPr algn="ctr"/>
              <a:endParaRPr lang="el-GR" altLang="el-GR" b="1" dirty="0">
                <a:solidFill>
                  <a:srgbClr val="CC0000"/>
                </a:solidFill>
                <a:latin typeface="Arial" panose="020B0604020202020204" pitchFamily="34" charset="0"/>
              </a:endParaRPr>
            </a:p>
            <a:p>
              <a:pPr algn="ctr"/>
              <a:endParaRPr lang="el-GR" altLang="el-GR" b="1" dirty="0">
                <a:solidFill>
                  <a:srgbClr val="CC0000"/>
                </a:solidFill>
                <a:latin typeface="Arial" panose="020B0604020202020204" pitchFamily="34" charset="0"/>
              </a:endParaRPr>
            </a:p>
            <a:p>
              <a:pPr algn="ctr"/>
              <a:endParaRPr lang="el-GR" altLang="el-GR" b="1" dirty="0">
                <a:solidFill>
                  <a:srgbClr val="CC0000"/>
                </a:solidFill>
                <a:latin typeface="Arial" panose="020B0604020202020204" pitchFamily="34" charset="0"/>
              </a:endParaRPr>
            </a:p>
            <a:p>
              <a:r>
                <a:rPr lang="el-GR" altLang="el-GR" b="1" dirty="0"/>
                <a:t>Β={χ/χ αριθμός μικρότερος του 4}={1, 2, 3}</a:t>
              </a:r>
              <a:r>
                <a:rPr lang="el-GR" altLang="el-GR" dirty="0"/>
                <a:t> </a:t>
              </a:r>
              <a:endParaRPr lang="el-GR" altLang="el-GR" b="1" dirty="0">
                <a:solidFill>
                  <a:srgbClr val="CC0000"/>
                </a:solidFill>
                <a:latin typeface="Arial" panose="020B0604020202020204" pitchFamily="34" charset="0"/>
              </a:endParaRPr>
            </a:p>
            <a:p>
              <a:pPr algn="ctr"/>
              <a:endParaRPr lang="el-GR" altLang="el-GR" b="1" dirty="0">
                <a:latin typeface="Arial" panose="020B0604020202020204" pitchFamily="34" charset="0"/>
              </a:endParaRPr>
            </a:p>
            <a:p>
              <a:endParaRPr lang="el-GR" altLang="el-GR" sz="1000" dirty="0">
                <a:solidFill>
                  <a:srgbClr val="000000"/>
                </a:solidFill>
                <a:latin typeface="Arial" panose="020B0604020202020204" pitchFamily="34" charset="0"/>
              </a:endParaRPr>
            </a:p>
            <a:p>
              <a:endParaRPr lang="el-GR" altLang="el-GR" sz="1000" dirty="0">
                <a:solidFill>
                  <a:srgbClr val="000000"/>
                </a:solidFill>
                <a:latin typeface="Arial" panose="020B0604020202020204" pitchFamily="34" charset="0"/>
              </a:endParaRPr>
            </a:p>
            <a:p>
              <a:pPr algn="ctr"/>
              <a:endParaRPr lang="el-GR" altLang="el-GR" dirty="0"/>
            </a:p>
          </p:txBody>
        </p:sp>
      </p:grpSp>
      <p:grpSp>
        <p:nvGrpSpPr>
          <p:cNvPr id="147466" name="Group 10"/>
          <p:cNvGrpSpPr>
            <a:grpSpLocks/>
          </p:cNvGrpSpPr>
          <p:nvPr/>
        </p:nvGrpSpPr>
        <p:grpSpPr bwMode="auto">
          <a:xfrm>
            <a:off x="1012271" y="2040233"/>
            <a:ext cx="6629400" cy="609600"/>
            <a:chOff x="6012" y="900"/>
            <a:chExt cx="5868" cy="4860"/>
          </a:xfrm>
        </p:grpSpPr>
        <p:sp>
          <p:nvSpPr>
            <p:cNvPr id="147467" name="AutoShape 11"/>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47468" name="Text Box 12"/>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000" b="1">
                  <a:solidFill>
                    <a:srgbClr val="CC0000"/>
                  </a:solidFill>
                </a:rPr>
                <a:t>ΠΑΡΑΔΕΙΓΜΑΤΑ</a:t>
              </a:r>
            </a:p>
          </p:txBody>
        </p:sp>
      </p:grpSp>
      <p:pic>
        <p:nvPicPr>
          <p:cNvPr id="147550" name="Picture 9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62259" y="3662519"/>
            <a:ext cx="2590800" cy="188753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55</a:t>
            </a:fld>
            <a:endParaRPr lang="en-US" altLang="el-GR">
              <a:solidFill>
                <a:srgbClr val="000000"/>
              </a:solidFill>
            </a:endParaRPr>
          </a:p>
        </p:txBody>
      </p:sp>
    </p:spTree>
    <p:extLst>
      <p:ext uri="{BB962C8B-B14F-4D97-AF65-F5344CB8AC3E}">
        <p14:creationId xmlns:p14="http://schemas.microsoft.com/office/powerpoint/2010/main" xmlns="" val="22377499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556" name="Group 4"/>
          <p:cNvGrpSpPr>
            <a:grpSpLocks/>
          </p:cNvGrpSpPr>
          <p:nvPr/>
        </p:nvGrpSpPr>
        <p:grpSpPr bwMode="auto">
          <a:xfrm>
            <a:off x="755576" y="116632"/>
            <a:ext cx="7776864" cy="1524000"/>
            <a:chOff x="6012" y="900"/>
            <a:chExt cx="5868" cy="4860"/>
          </a:xfrm>
        </p:grpSpPr>
        <p:sp>
          <p:nvSpPr>
            <p:cNvPr id="151557" name="AutoShape 5"/>
            <p:cNvSpPr>
              <a:spLocks noChangeArrowheads="1"/>
            </p:cNvSpPr>
            <p:nvPr/>
          </p:nvSpPr>
          <p:spPr bwMode="auto">
            <a:xfrm>
              <a:off x="6012" y="900"/>
              <a:ext cx="5868" cy="4860"/>
            </a:xfrm>
            <a:prstGeom prst="foldedCorner">
              <a:avLst>
                <a:gd name="adj" fmla="val 12500"/>
              </a:avLst>
            </a:prstGeom>
            <a:gradFill rotWithShape="1">
              <a:gsLst>
                <a:gs pos="0">
                  <a:srgbClr val="333300"/>
                </a:gs>
                <a:gs pos="100000">
                  <a:srgbClr val="333300">
                    <a:gamma/>
                    <a:shade val="46275"/>
                    <a:invGamma/>
                    <a:alpha val="60001"/>
                  </a:srgbClr>
                </a:gs>
              </a:gsLst>
              <a:lin ang="5400000" scaled="1"/>
            </a:gradFill>
            <a:ln w="9525">
              <a:solidFill>
                <a:srgbClr val="000000"/>
              </a:solidFill>
              <a:round/>
              <a:headEnd/>
              <a:tailEnd/>
            </a:ln>
          </p:spPr>
          <p:txBody>
            <a:bodyPr/>
            <a:lstStyle/>
            <a:p>
              <a:endParaRPr lang="el-GR"/>
            </a:p>
          </p:txBody>
        </p:sp>
        <p:sp>
          <p:nvSpPr>
            <p:cNvPr id="151558" name="Text Box 6"/>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400" b="1" dirty="0">
                  <a:solidFill>
                    <a:schemeClr val="bg1"/>
                  </a:solidFill>
                </a:rPr>
                <a:t>Απλό ή στοιχειώδες γεγονός (ή ενδεχόμενο) </a:t>
              </a:r>
            </a:p>
            <a:p>
              <a:r>
                <a:rPr lang="el-GR" altLang="el-GR" sz="2400" b="1" dirty="0">
                  <a:solidFill>
                    <a:schemeClr val="bg1"/>
                  </a:solidFill>
                </a:rPr>
                <a:t>Ένα γεγονός που αποτελείται από ένα μόνον δειγματικό σημείο</a:t>
              </a:r>
            </a:p>
          </p:txBody>
        </p:sp>
      </p:grpSp>
      <p:grpSp>
        <p:nvGrpSpPr>
          <p:cNvPr id="151559" name="Group 7"/>
          <p:cNvGrpSpPr>
            <a:grpSpLocks/>
          </p:cNvGrpSpPr>
          <p:nvPr/>
        </p:nvGrpSpPr>
        <p:grpSpPr bwMode="auto">
          <a:xfrm>
            <a:off x="1219200" y="2057400"/>
            <a:ext cx="6629400" cy="3505200"/>
            <a:chOff x="6012" y="900"/>
            <a:chExt cx="5868" cy="4860"/>
          </a:xfrm>
        </p:grpSpPr>
        <p:sp>
          <p:nvSpPr>
            <p:cNvPr id="151560" name="AutoShape 8"/>
            <p:cNvSpPr>
              <a:spLocks noChangeArrowheads="1"/>
            </p:cNvSpPr>
            <p:nvPr/>
          </p:nvSpPr>
          <p:spPr bwMode="auto">
            <a:xfrm>
              <a:off x="6012" y="900"/>
              <a:ext cx="5868" cy="486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1561" name="Text Box 9"/>
            <p:cNvSpPr txBox="1">
              <a:spLocks noChangeArrowheads="1"/>
            </p:cNvSpPr>
            <p:nvPr/>
          </p:nvSpPr>
          <p:spPr bwMode="auto">
            <a:xfrm>
              <a:off x="6192" y="1332"/>
              <a:ext cx="5580" cy="38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000" b="1">
                  <a:solidFill>
                    <a:srgbClr val="CC0000"/>
                  </a:solidFill>
                </a:rPr>
                <a:t>ΠΑΡΑΔΕΙΓΜΑ</a:t>
              </a:r>
            </a:p>
            <a:p>
              <a:endParaRPr lang="el-GR" altLang="el-GR" b="1"/>
            </a:p>
            <a:p>
              <a:pPr algn="ctr"/>
              <a:r>
                <a:rPr lang="el-GR" altLang="el-GR" b="1"/>
                <a:t>Στη ρίψη ενός ζαριού</a:t>
              </a:r>
            </a:p>
            <a:p>
              <a:pPr algn="ctr"/>
              <a:endParaRPr lang="el-GR" altLang="el-GR" b="1"/>
            </a:p>
            <a:p>
              <a:pPr algn="ctr"/>
              <a:r>
                <a:rPr lang="el-GR" altLang="el-GR" b="1"/>
                <a:t>τα </a:t>
              </a:r>
            </a:p>
            <a:p>
              <a:pPr algn="ctr"/>
              <a:endParaRPr lang="el-GR" altLang="el-GR" b="1"/>
            </a:p>
            <a:p>
              <a:pPr algn="ctr"/>
              <a:r>
                <a:rPr lang="el-GR" altLang="el-GR" b="1"/>
                <a:t>Α1={1}, Α2={2}, Α3={3}, Α4={4}, Α5={5}, Α6={6}</a:t>
              </a:r>
            </a:p>
            <a:p>
              <a:pPr algn="ctr"/>
              <a:endParaRPr lang="el-GR" altLang="el-GR" b="1"/>
            </a:p>
            <a:p>
              <a:pPr algn="ctr"/>
              <a:r>
                <a:rPr lang="el-GR" altLang="el-GR" b="1"/>
                <a:t>είναι </a:t>
              </a:r>
              <a:r>
                <a:rPr lang="el-GR" altLang="el-GR" b="1">
                  <a:solidFill>
                    <a:srgbClr val="CC0000"/>
                  </a:solidFill>
                </a:rPr>
                <a:t>απλά γεγονότα</a:t>
              </a:r>
              <a:r>
                <a:rPr lang="el-GR" altLang="el-GR"/>
                <a:t> </a:t>
              </a:r>
            </a:p>
          </p:txBody>
        </p:sp>
      </p:gr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56</a:t>
            </a:fld>
            <a:endParaRPr lang="en-US" altLang="el-GR">
              <a:solidFill>
                <a:srgbClr val="000000"/>
              </a:solidFill>
            </a:endParaRPr>
          </a:p>
        </p:txBody>
      </p:sp>
    </p:spTree>
    <p:extLst>
      <p:ext uri="{BB962C8B-B14F-4D97-AF65-F5344CB8AC3E}">
        <p14:creationId xmlns:p14="http://schemas.microsoft.com/office/powerpoint/2010/main" xmlns="" val="127438631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90" name="Group 14"/>
          <p:cNvGrpSpPr>
            <a:grpSpLocks/>
          </p:cNvGrpSpPr>
          <p:nvPr/>
        </p:nvGrpSpPr>
        <p:grpSpPr bwMode="auto">
          <a:xfrm>
            <a:off x="762000" y="764704"/>
            <a:ext cx="7842448" cy="5181600"/>
            <a:chOff x="384" y="672"/>
            <a:chExt cx="4800" cy="3264"/>
          </a:xfrm>
        </p:grpSpPr>
        <p:grpSp>
          <p:nvGrpSpPr>
            <p:cNvPr id="152589" name="Group 13"/>
            <p:cNvGrpSpPr>
              <a:grpSpLocks/>
            </p:cNvGrpSpPr>
            <p:nvPr/>
          </p:nvGrpSpPr>
          <p:grpSpPr bwMode="auto">
            <a:xfrm>
              <a:off x="384" y="672"/>
              <a:ext cx="4800" cy="3264"/>
              <a:chOff x="384" y="672"/>
              <a:chExt cx="4800" cy="3442"/>
            </a:xfrm>
          </p:grpSpPr>
          <p:sp>
            <p:nvSpPr>
              <p:cNvPr id="152581" name="AutoShape 5"/>
              <p:cNvSpPr>
                <a:spLocks noChangeArrowheads="1"/>
              </p:cNvSpPr>
              <p:nvPr/>
            </p:nvSpPr>
            <p:spPr bwMode="auto">
              <a:xfrm>
                <a:off x="384" y="672"/>
                <a:ext cx="4800" cy="3442"/>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2582" name="Text Box 6"/>
              <p:cNvSpPr txBox="1">
                <a:spLocks noChangeArrowheads="1"/>
              </p:cNvSpPr>
              <p:nvPr/>
            </p:nvSpPr>
            <p:spPr bwMode="auto">
              <a:xfrm>
                <a:off x="528" y="816"/>
                <a:ext cx="4568" cy="3072"/>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l-GR" altLang="el-GR" b="1" dirty="0">
                    <a:solidFill>
                      <a:srgbClr val="CC0000"/>
                    </a:solidFill>
                  </a:rPr>
                  <a:t>Τομή</a:t>
                </a:r>
                <a:r>
                  <a:rPr lang="el-GR" altLang="el-GR" b="1" dirty="0"/>
                  <a:t> δύο γεγονότων και </a:t>
                </a:r>
                <a:r>
                  <a:rPr lang="el-GR" altLang="el-GR" b="1" i="1" dirty="0" smtClean="0"/>
                  <a:t>A</a:t>
                </a:r>
                <a:r>
                  <a:rPr lang="en-US" altLang="el-GR" b="1" i="1" dirty="0" smtClean="0"/>
                  <a:t>,</a:t>
                </a:r>
                <a:r>
                  <a:rPr lang="el-GR" altLang="el-GR" b="1" i="1" dirty="0" smtClean="0"/>
                  <a:t>Β </a:t>
                </a:r>
                <a:r>
                  <a:rPr lang="el-GR" altLang="el-GR" b="1" dirty="0" smtClean="0"/>
                  <a:t>ονομάζεται </a:t>
                </a:r>
                <a:r>
                  <a:rPr lang="el-GR" altLang="el-GR" b="1" dirty="0"/>
                  <a:t>το γεγονός που συμβαίνει όταν συμβαίνουν ταυτόχρονα και </a:t>
                </a:r>
                <a:r>
                  <a:rPr lang="el-GR" altLang="el-GR" b="1" dirty="0" smtClean="0"/>
                  <a:t>το</a:t>
                </a:r>
                <a:r>
                  <a:rPr lang="el-GR" altLang="el-GR" b="1" i="1" dirty="0"/>
                  <a:t> A</a:t>
                </a:r>
                <a:r>
                  <a:rPr lang="el-GR" altLang="el-GR" b="1" dirty="0" smtClean="0"/>
                  <a:t> </a:t>
                </a:r>
                <a:r>
                  <a:rPr lang="el-GR" altLang="el-GR" b="1" dirty="0"/>
                  <a:t>και το </a:t>
                </a:r>
                <a:r>
                  <a:rPr lang="el-GR" altLang="el-GR" b="1" i="1" dirty="0" smtClean="0"/>
                  <a:t>B</a:t>
                </a:r>
                <a:r>
                  <a:rPr lang="el-GR" altLang="el-GR" b="1" dirty="0"/>
                  <a:t>. Η τομή δύο γεγονότων </a:t>
                </a:r>
                <a:r>
                  <a:rPr lang="el-GR" altLang="el-GR" b="1" i="1" dirty="0"/>
                  <a:t>A</a:t>
                </a:r>
                <a:r>
                  <a:rPr lang="el-GR" altLang="el-GR" b="1" dirty="0"/>
                  <a:t> και </a:t>
                </a:r>
                <a:r>
                  <a:rPr lang="el-GR" altLang="el-GR" b="1" i="1" dirty="0"/>
                  <a:t>B </a:t>
                </a:r>
                <a:r>
                  <a:rPr lang="el-GR" altLang="el-GR" b="1" dirty="0"/>
                  <a:t>συμβολίζεται </a:t>
                </a:r>
                <a:r>
                  <a:rPr lang="el-GR" altLang="el-GR" sz="2400" b="1" i="1" dirty="0">
                    <a:solidFill>
                      <a:srgbClr val="C00000"/>
                    </a:solidFill>
                  </a:rPr>
                  <a:t>AB ή Α</a:t>
                </a:r>
                <a:r>
                  <a:rPr lang="el-GR" altLang="el-GR" sz="2400" b="1" i="1" dirty="0">
                    <a:solidFill>
                      <a:srgbClr val="C00000"/>
                    </a:solidFill>
                    <a:sym typeface="Symbol" panose="05050102010706020507" pitchFamily="18" charset="2"/>
                  </a:rPr>
                  <a:t>Β</a:t>
                </a:r>
                <a:r>
                  <a:rPr lang="el-GR" altLang="el-GR" sz="2400" b="1" dirty="0">
                    <a:solidFill>
                      <a:srgbClr val="C00000"/>
                    </a:solidFill>
                  </a:rPr>
                  <a:t>. </a:t>
                </a:r>
                <a:r>
                  <a:rPr lang="en-US" altLang="el-GR" sz="2400" b="1" dirty="0" smtClean="0">
                    <a:solidFill>
                      <a:srgbClr val="C00000"/>
                    </a:solidFill>
                  </a:rPr>
                  <a:t> </a:t>
                </a:r>
                <a:r>
                  <a:rPr lang="el-GR" altLang="el-GR" b="1" dirty="0" smtClean="0"/>
                  <a:t>(</a:t>
                </a:r>
                <a:r>
                  <a:rPr lang="el-GR" altLang="el-GR" b="1" i="1" dirty="0"/>
                  <a:t>A </a:t>
                </a:r>
                <a:r>
                  <a:rPr lang="el-GR" altLang="el-GR" b="1" dirty="0"/>
                  <a:t>και </a:t>
                </a:r>
                <a:r>
                  <a:rPr lang="el-GR" altLang="el-GR" b="1" i="1" dirty="0"/>
                  <a:t>B</a:t>
                </a:r>
                <a:r>
                  <a:rPr lang="el-GR" altLang="el-GR" b="1" dirty="0"/>
                  <a:t>) </a:t>
                </a:r>
              </a:p>
              <a:p>
                <a:endParaRPr lang="el-GR" altLang="el-GR" b="1" dirty="0"/>
              </a:p>
              <a:p>
                <a:r>
                  <a:rPr lang="el-GR" altLang="el-GR" sz="2000" b="1" dirty="0">
                    <a:solidFill>
                      <a:srgbClr val="C00000"/>
                    </a:solidFill>
                  </a:rPr>
                  <a:t>Ασυμβίβαστα ή </a:t>
                </a:r>
                <a:r>
                  <a:rPr lang="el-GR" altLang="el-GR" sz="2000" b="1" dirty="0" smtClean="0">
                    <a:solidFill>
                      <a:srgbClr val="C00000"/>
                    </a:solidFill>
                  </a:rPr>
                  <a:t>ξένα</a:t>
                </a:r>
                <a:r>
                  <a:rPr lang="en-US" altLang="el-GR" sz="2000" b="1" dirty="0" smtClean="0">
                    <a:solidFill>
                      <a:srgbClr val="C00000"/>
                    </a:solidFill>
                  </a:rPr>
                  <a:t> </a:t>
                </a:r>
                <a:r>
                  <a:rPr lang="el-GR" altLang="el-GR" sz="2000" b="1" dirty="0" smtClean="0">
                    <a:solidFill>
                      <a:srgbClr val="C00000"/>
                    </a:solidFill>
                  </a:rPr>
                  <a:t>μεταξύ τους  </a:t>
                </a:r>
                <a:r>
                  <a:rPr lang="el-GR" altLang="el-GR" b="1" dirty="0"/>
                  <a:t>ονομάζονται</a:t>
                </a:r>
                <a:r>
                  <a:rPr lang="el-GR" altLang="el-GR" dirty="0"/>
                  <a:t> </a:t>
                </a:r>
                <a:r>
                  <a:rPr lang="el-GR" altLang="el-GR" b="1" dirty="0"/>
                  <a:t>δύο γεγονότα </a:t>
                </a:r>
                <a:r>
                  <a:rPr lang="el-GR" altLang="el-GR" b="1" i="1" dirty="0"/>
                  <a:t>A </a:t>
                </a:r>
                <a:r>
                  <a:rPr lang="el-GR" altLang="el-GR" b="1" dirty="0"/>
                  <a:t>και </a:t>
                </a:r>
                <a:r>
                  <a:rPr lang="el-GR" altLang="el-GR" b="1" i="1" dirty="0"/>
                  <a:t>B </a:t>
                </a:r>
                <a:r>
                  <a:rPr lang="el-GR" altLang="el-GR" b="1" dirty="0"/>
                  <a:t>όταν δεν μπορούν να συμβούν ταυτόχρονα και συμβολίζονται </a:t>
                </a:r>
                <a:r>
                  <a:rPr lang="el-GR" altLang="el-GR" b="1" i="1" dirty="0"/>
                  <a:t>AB</a:t>
                </a:r>
                <a:r>
                  <a:rPr lang="el-GR" altLang="el-GR" b="1" dirty="0"/>
                  <a:t>=</a:t>
                </a:r>
                <a:r>
                  <a:rPr lang="el-GR" altLang="el-GR" b="1" dirty="0">
                    <a:sym typeface="Symbol" panose="05050102010706020507" pitchFamily="18" charset="2"/>
                  </a:rPr>
                  <a:t> ή </a:t>
                </a:r>
                <a:r>
                  <a:rPr lang="el-GR" altLang="el-GR" b="1" i="1" dirty="0"/>
                  <a:t>Α</a:t>
                </a:r>
                <a:r>
                  <a:rPr lang="el-GR" altLang="el-GR" b="1" i="1" dirty="0">
                    <a:sym typeface="Symbol" panose="05050102010706020507" pitchFamily="18" charset="2"/>
                  </a:rPr>
                  <a:t>Β= </a:t>
                </a:r>
                <a:r>
                  <a:rPr lang="el-GR" altLang="el-GR" b="1" dirty="0">
                    <a:sym typeface="Symbol" panose="05050102010706020507" pitchFamily="18" charset="2"/>
                  </a:rPr>
                  <a:t></a:t>
                </a:r>
                <a:r>
                  <a:rPr lang="el-GR" altLang="el-GR" b="1" dirty="0"/>
                  <a:t>.</a:t>
                </a:r>
              </a:p>
              <a:p>
                <a:endParaRPr lang="el-GR" altLang="el-GR" b="1" dirty="0"/>
              </a:p>
              <a:p>
                <a:endParaRPr lang="el-GR" altLang="el-GR" b="1" dirty="0"/>
              </a:p>
              <a:p>
                <a:endParaRPr lang="el-GR" altLang="el-GR" b="1" dirty="0"/>
              </a:p>
              <a:p>
                <a:endParaRPr lang="el-GR" altLang="el-GR" b="1" dirty="0"/>
              </a:p>
              <a:p>
                <a:endParaRPr lang="el-GR" altLang="el-GR" b="1" dirty="0"/>
              </a:p>
              <a:p>
                <a:endParaRPr lang="el-GR" altLang="el-GR" b="1" dirty="0"/>
              </a:p>
              <a:p>
                <a:endParaRPr lang="el-GR" altLang="el-GR" b="1" dirty="0"/>
              </a:p>
              <a:p>
                <a:endParaRPr lang="el-GR" altLang="el-GR" b="1" dirty="0"/>
              </a:p>
              <a:p>
                <a:r>
                  <a:rPr lang="el-GR" altLang="el-GR" b="1" dirty="0"/>
                  <a:t>       Διάγραμμα </a:t>
                </a:r>
                <a:r>
                  <a:rPr lang="en-US" altLang="el-GR" b="1" dirty="0"/>
                  <a:t>Venn</a:t>
                </a:r>
                <a:r>
                  <a:rPr lang="el-GR" altLang="el-GR" b="1" dirty="0"/>
                  <a:t> της           </a:t>
                </a:r>
                <a:r>
                  <a:rPr lang="el-GR" altLang="el-GR" b="1" dirty="0" smtClean="0"/>
                  <a:t>                   </a:t>
                </a:r>
                <a:r>
                  <a:rPr lang="el-GR" altLang="el-GR" b="1" dirty="0"/>
                  <a:t>Διάγραμμα </a:t>
                </a:r>
                <a:r>
                  <a:rPr lang="en-US" altLang="el-GR" b="1" dirty="0"/>
                  <a:t>Venn</a:t>
                </a:r>
                <a:endParaRPr lang="el-GR" altLang="el-GR" b="1" dirty="0"/>
              </a:p>
              <a:p>
                <a:r>
                  <a:rPr lang="el-GR" altLang="el-GR" b="1" dirty="0"/>
                  <a:t>       τομής δύο γεγονότων</a:t>
                </a:r>
                <a:r>
                  <a:rPr lang="en-US" altLang="el-GR" b="1" dirty="0"/>
                  <a:t> </a:t>
                </a:r>
                <a:r>
                  <a:rPr lang="el-GR" altLang="el-GR" b="1" dirty="0"/>
                  <a:t>         </a:t>
                </a:r>
                <a:r>
                  <a:rPr lang="el-GR" altLang="el-GR" b="1" dirty="0" smtClean="0"/>
                  <a:t>                   ασυμβίβαστων γεγονότων</a:t>
                </a:r>
                <a:endParaRPr lang="el-GR" altLang="el-GR" b="1" dirty="0"/>
              </a:p>
            </p:txBody>
          </p:sp>
        </p:grpSp>
        <p:pic>
          <p:nvPicPr>
            <p:cNvPr id="152587" name="Picture 1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3" y="2154"/>
              <a:ext cx="1824" cy="1147"/>
            </a:xfrm>
            <a:prstGeom prst="rect">
              <a:avLst/>
            </a:prstGeom>
            <a:noFill/>
            <a:extLst>
              <a:ext uri="{909E8E84-426E-40DD-AFC4-6F175D3DCCD1}">
                <a14:hiddenFill xmlns:a14="http://schemas.microsoft.com/office/drawing/2010/main" xmlns="">
                  <a:solidFill>
                    <a:srgbClr val="FFFFFF"/>
                  </a:solidFill>
                </a14:hiddenFill>
              </a:ext>
            </a:extLst>
          </p:spPr>
        </p:pic>
        <p:pic>
          <p:nvPicPr>
            <p:cNvPr id="152588" name="Picture 1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56" y="2168"/>
              <a:ext cx="1776" cy="1152"/>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57</a:t>
            </a:fld>
            <a:endParaRPr lang="en-US" altLang="el-GR">
              <a:solidFill>
                <a:srgbClr val="000000"/>
              </a:solidFill>
            </a:endParaRPr>
          </a:p>
        </p:txBody>
      </p:sp>
    </p:spTree>
    <p:extLst>
      <p:ext uri="{BB962C8B-B14F-4D97-AF65-F5344CB8AC3E}">
        <p14:creationId xmlns:p14="http://schemas.microsoft.com/office/powerpoint/2010/main" xmlns="" val="30393220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5" name="AutoShape 5"/>
          <p:cNvSpPr>
            <a:spLocks noChangeArrowheads="1"/>
          </p:cNvSpPr>
          <p:nvPr/>
        </p:nvSpPr>
        <p:spPr bwMode="auto">
          <a:xfrm>
            <a:off x="395536" y="620688"/>
            <a:ext cx="8208912" cy="5688632"/>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3606" name="Text Box 6"/>
          <p:cNvSpPr txBox="1">
            <a:spLocks noChangeArrowheads="1"/>
          </p:cNvSpPr>
          <p:nvPr/>
        </p:nvSpPr>
        <p:spPr bwMode="auto">
          <a:xfrm>
            <a:off x="990600" y="1219200"/>
            <a:ext cx="7027863" cy="4572000"/>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just"/>
            <a:r>
              <a:rPr lang="el-GR" altLang="el-GR" sz="2400" b="1" dirty="0">
                <a:solidFill>
                  <a:srgbClr val="CC0000"/>
                </a:solidFill>
              </a:rPr>
              <a:t>Ένωση</a:t>
            </a:r>
            <a:r>
              <a:rPr lang="el-GR" altLang="el-GR" b="1" dirty="0">
                <a:solidFill>
                  <a:srgbClr val="CC0000"/>
                </a:solidFill>
              </a:rPr>
              <a:t> </a:t>
            </a:r>
            <a:r>
              <a:rPr lang="el-GR" altLang="el-GR" b="1" dirty="0"/>
              <a:t>δύο γεγονότων </a:t>
            </a:r>
            <a:r>
              <a:rPr lang="el-GR" altLang="el-GR" b="1" i="1" dirty="0"/>
              <a:t>A </a:t>
            </a:r>
            <a:r>
              <a:rPr lang="el-GR" altLang="el-GR" b="1" dirty="0"/>
              <a:t>και </a:t>
            </a:r>
            <a:r>
              <a:rPr lang="el-GR" altLang="el-GR" b="1" i="1" dirty="0"/>
              <a:t>B</a:t>
            </a:r>
            <a:r>
              <a:rPr lang="el-GR" altLang="el-GR" b="1" dirty="0"/>
              <a:t>, ονομάζεται το γεγονός που συμβαίνει όταν συμβαίνει τουλάχιστον ένα από τα </a:t>
            </a:r>
            <a:r>
              <a:rPr lang="el-GR" altLang="el-GR" b="1" i="1" dirty="0"/>
              <a:t>A </a:t>
            </a:r>
            <a:r>
              <a:rPr lang="el-GR" altLang="el-GR" b="1" dirty="0"/>
              <a:t>ή </a:t>
            </a:r>
            <a:r>
              <a:rPr lang="el-GR" altLang="el-GR" b="1" i="1" dirty="0"/>
              <a:t>B</a:t>
            </a:r>
            <a:r>
              <a:rPr lang="el-GR" altLang="el-GR" b="1" dirty="0"/>
              <a:t>. Η ένωση δύο γεγονότων </a:t>
            </a:r>
            <a:r>
              <a:rPr lang="el-GR" altLang="el-GR" b="1" i="1" dirty="0"/>
              <a:t>A</a:t>
            </a:r>
            <a:r>
              <a:rPr lang="el-GR" altLang="el-GR" b="1" dirty="0"/>
              <a:t> και </a:t>
            </a:r>
            <a:r>
              <a:rPr lang="el-GR" altLang="el-GR" b="1" i="1" dirty="0"/>
              <a:t>B </a:t>
            </a:r>
            <a:r>
              <a:rPr lang="el-GR" altLang="el-GR" b="1" dirty="0"/>
              <a:t>συμβολίζεται </a:t>
            </a:r>
            <a:r>
              <a:rPr lang="el-GR" altLang="el-GR" sz="2400" b="1" i="1" dirty="0">
                <a:solidFill>
                  <a:srgbClr val="C00000"/>
                </a:solidFill>
              </a:rPr>
              <a:t>A</a:t>
            </a:r>
            <a:r>
              <a:rPr lang="el-GR" altLang="el-GR" sz="2400" b="1" i="1" dirty="0">
                <a:solidFill>
                  <a:srgbClr val="C00000"/>
                </a:solidFill>
                <a:sym typeface="Symbol" panose="05050102010706020507" pitchFamily="18" charset="2"/>
              </a:rPr>
              <a:t></a:t>
            </a:r>
            <a:r>
              <a:rPr lang="el-GR" altLang="el-GR" sz="2400" b="1" i="1" dirty="0" smtClean="0">
                <a:solidFill>
                  <a:srgbClr val="C00000"/>
                </a:solidFill>
              </a:rPr>
              <a:t>B</a:t>
            </a:r>
            <a:r>
              <a:rPr lang="en-US" altLang="el-GR" sz="2400" b="1" i="1" dirty="0" smtClean="0">
                <a:solidFill>
                  <a:srgbClr val="C00000"/>
                </a:solidFill>
              </a:rPr>
              <a:t>  </a:t>
            </a:r>
            <a:r>
              <a:rPr lang="el-GR" altLang="el-GR" sz="2400" b="1" i="1" dirty="0" smtClean="0">
                <a:solidFill>
                  <a:srgbClr val="C00000"/>
                </a:solidFill>
              </a:rPr>
              <a:t>ή </a:t>
            </a:r>
            <a:r>
              <a:rPr lang="el-GR" altLang="el-GR" sz="2400" b="1" dirty="0" smtClean="0">
                <a:solidFill>
                  <a:srgbClr val="C00000"/>
                </a:solidFill>
              </a:rPr>
              <a:t>(</a:t>
            </a:r>
            <a:r>
              <a:rPr lang="el-GR" altLang="el-GR" sz="2400" b="1" i="1" dirty="0">
                <a:solidFill>
                  <a:srgbClr val="C00000"/>
                </a:solidFill>
              </a:rPr>
              <a:t>A </a:t>
            </a:r>
            <a:r>
              <a:rPr lang="el-GR" altLang="el-GR" sz="2400" b="1" dirty="0">
                <a:solidFill>
                  <a:srgbClr val="C00000"/>
                </a:solidFill>
              </a:rPr>
              <a:t>ή </a:t>
            </a:r>
            <a:r>
              <a:rPr lang="el-GR" altLang="el-GR" sz="2400" b="1" i="1" dirty="0">
                <a:solidFill>
                  <a:srgbClr val="C00000"/>
                </a:solidFill>
              </a:rPr>
              <a:t>B</a:t>
            </a:r>
            <a:r>
              <a:rPr lang="el-GR" altLang="el-GR" sz="2400" b="1" dirty="0">
                <a:solidFill>
                  <a:srgbClr val="C00000"/>
                </a:solidFill>
              </a:rPr>
              <a:t>).</a:t>
            </a:r>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r>
              <a:rPr lang="el-GR" altLang="el-GR" b="1" dirty="0" smtClean="0"/>
              <a:t>                            Διάγραμμα </a:t>
            </a:r>
            <a:r>
              <a:rPr lang="en-US" altLang="el-GR" b="1" dirty="0"/>
              <a:t>Venn </a:t>
            </a:r>
            <a:r>
              <a:rPr lang="el-GR" altLang="el-GR" b="1" dirty="0"/>
              <a:t>της</a:t>
            </a:r>
          </a:p>
          <a:p>
            <a:pPr algn="just"/>
            <a:r>
              <a:rPr lang="el-GR" altLang="el-GR" b="1" dirty="0"/>
              <a:t>                     </a:t>
            </a:r>
            <a:r>
              <a:rPr lang="el-GR" altLang="el-GR" b="1" dirty="0" smtClean="0"/>
              <a:t>       ένωσης </a:t>
            </a:r>
            <a:r>
              <a:rPr lang="el-GR" altLang="el-GR" b="1" dirty="0"/>
              <a:t>δύο γεγονότων</a:t>
            </a:r>
          </a:p>
        </p:txBody>
      </p:sp>
      <p:pic>
        <p:nvPicPr>
          <p:cNvPr id="153607" name="Picture 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627784" y="2602480"/>
            <a:ext cx="3476625" cy="216217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58</a:t>
            </a:fld>
            <a:endParaRPr lang="en-US" altLang="el-GR">
              <a:solidFill>
                <a:srgbClr val="000000"/>
              </a:solidFill>
            </a:endParaRPr>
          </a:p>
        </p:txBody>
      </p:sp>
    </p:spTree>
    <p:extLst>
      <p:ext uri="{BB962C8B-B14F-4D97-AF65-F5344CB8AC3E}">
        <p14:creationId xmlns:p14="http://schemas.microsoft.com/office/powerpoint/2010/main" xmlns="" val="38199245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AutoShape 5"/>
          <p:cNvSpPr>
            <a:spLocks noChangeArrowheads="1"/>
          </p:cNvSpPr>
          <p:nvPr/>
        </p:nvSpPr>
        <p:spPr bwMode="auto">
          <a:xfrm>
            <a:off x="251520" y="476672"/>
            <a:ext cx="8540377" cy="6192688"/>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5654" name="Text Box 6"/>
          <p:cNvSpPr txBox="1">
            <a:spLocks noChangeArrowheads="1"/>
          </p:cNvSpPr>
          <p:nvPr/>
        </p:nvSpPr>
        <p:spPr bwMode="auto">
          <a:xfrm>
            <a:off x="520477" y="947564"/>
            <a:ext cx="8045896" cy="4890864"/>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just"/>
            <a:r>
              <a:rPr lang="el-GR" altLang="el-GR" sz="2400" b="1" dirty="0">
                <a:solidFill>
                  <a:srgbClr val="C00000"/>
                </a:solidFill>
              </a:rPr>
              <a:t>Συμμετρική διαφορά: </a:t>
            </a:r>
            <a:r>
              <a:rPr lang="el-GR" altLang="el-GR" b="1" dirty="0"/>
              <a:t>Το γεγονός που συμβαίνει ακριβώς τότε όταν συμβεί ένα μόνον από τα </a:t>
            </a:r>
            <a:r>
              <a:rPr lang="el-GR" altLang="el-GR" b="1" i="1" dirty="0"/>
              <a:t>A </a:t>
            </a:r>
            <a:r>
              <a:rPr lang="el-GR" altLang="el-GR" b="1" dirty="0"/>
              <a:t>και </a:t>
            </a:r>
            <a:r>
              <a:rPr lang="el-GR" altLang="el-GR" b="1" i="1" dirty="0"/>
              <a:t>B </a:t>
            </a:r>
            <a:r>
              <a:rPr lang="el-GR" altLang="el-GR" b="1" dirty="0"/>
              <a:t>ονομάζεται συμμετρική διαφορά των </a:t>
            </a:r>
            <a:r>
              <a:rPr lang="el-GR" altLang="el-GR" b="1" i="1" dirty="0"/>
              <a:t>A </a:t>
            </a:r>
            <a:r>
              <a:rPr lang="el-GR" altLang="el-GR" b="1" dirty="0"/>
              <a:t>και </a:t>
            </a:r>
            <a:r>
              <a:rPr lang="el-GR" altLang="el-GR" b="1" i="1" dirty="0"/>
              <a:t>B </a:t>
            </a:r>
            <a:r>
              <a:rPr lang="el-GR" altLang="el-GR" b="1" dirty="0"/>
              <a:t>και συμβολίζεται A</a:t>
            </a:r>
            <a:r>
              <a:rPr lang="el-GR" altLang="el-GR" b="1" dirty="0">
                <a:sym typeface="Symbol" panose="05050102010706020507" pitchFamily="18" charset="2"/>
              </a:rPr>
              <a:t>B</a:t>
            </a:r>
            <a:r>
              <a:rPr lang="el-GR" altLang="el-GR" b="1" dirty="0"/>
              <a:t>. (Μόνον το A ή μόνον </a:t>
            </a:r>
            <a:r>
              <a:rPr lang="el-GR" altLang="el-GR" b="1" dirty="0" smtClean="0"/>
              <a:t>το </a:t>
            </a:r>
            <a:r>
              <a:rPr lang="el-GR" altLang="el-GR" b="1" i="1" dirty="0" smtClean="0"/>
              <a:t>B</a:t>
            </a:r>
            <a:r>
              <a:rPr lang="el-GR" altLang="el-GR" b="1" dirty="0"/>
              <a:t>). </a:t>
            </a:r>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just"/>
            <a:endParaRPr lang="el-GR" altLang="el-GR" b="1" dirty="0"/>
          </a:p>
          <a:p>
            <a:pPr algn="ctr"/>
            <a:r>
              <a:rPr lang="el-GR" altLang="el-GR" b="1" dirty="0"/>
              <a:t>Διάγραμμα </a:t>
            </a:r>
            <a:r>
              <a:rPr lang="en-US" altLang="el-GR" b="1" dirty="0"/>
              <a:t>Venn </a:t>
            </a:r>
            <a:r>
              <a:rPr lang="el-GR" altLang="el-GR" b="1" dirty="0"/>
              <a:t>της συμμετρικής </a:t>
            </a:r>
          </a:p>
          <a:p>
            <a:pPr algn="ctr"/>
            <a:r>
              <a:rPr lang="el-GR" altLang="el-GR" b="1" dirty="0"/>
              <a:t>διαφοράς δύο γεγονότων</a:t>
            </a:r>
          </a:p>
        </p:txBody>
      </p:sp>
      <p:pic>
        <p:nvPicPr>
          <p:cNvPr id="155657" name="Picture 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819400" y="2590800"/>
            <a:ext cx="3448050"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59</a:t>
            </a:fld>
            <a:endParaRPr lang="en-US" altLang="el-GR">
              <a:solidFill>
                <a:srgbClr val="000000"/>
              </a:solidFill>
            </a:endParaRPr>
          </a:p>
        </p:txBody>
      </p:sp>
    </p:spTree>
    <p:extLst>
      <p:ext uri="{BB962C8B-B14F-4D97-AF65-F5344CB8AC3E}">
        <p14:creationId xmlns:p14="http://schemas.microsoft.com/office/powerpoint/2010/main" xmlns="" val="34781703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79512" y="116632"/>
            <a:ext cx="8640960" cy="6858000"/>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6</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1680929" y="520078"/>
            <a:ext cx="5395003" cy="923330"/>
          </a:xfrm>
          <a:prstGeom prst="rect">
            <a:avLst/>
          </a:prstGeom>
          <a:solidFill>
            <a:srgbClr val="00FFFF"/>
          </a:solidFill>
        </p:spPr>
        <p:txBody>
          <a:bodyPr wrap="none" lIns="91440" tIns="45720" rIns="91440" bIns="45720">
            <a:spAutoFit/>
          </a:bodyPr>
          <a:lstStyle/>
          <a:p>
            <a:pPr algn="ctr"/>
            <a:r>
              <a:rPr lang="el-GR" sz="54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ΠΙΘΑΝΟΤΗΤΕΣ</a:t>
            </a:r>
            <a:endParaRPr lang="el-GR"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 name="TextBox 2"/>
          <p:cNvSpPr txBox="1"/>
          <p:nvPr/>
        </p:nvSpPr>
        <p:spPr>
          <a:xfrm flipH="1">
            <a:off x="1680929" y="2050105"/>
            <a:ext cx="4585653" cy="584775"/>
          </a:xfrm>
          <a:prstGeom prst="rect">
            <a:avLst/>
          </a:prstGeom>
          <a:solidFill>
            <a:schemeClr val="accent1">
              <a:lumMod val="40000"/>
              <a:lumOff val="60000"/>
            </a:schemeClr>
          </a:solidFill>
        </p:spPr>
        <p:txBody>
          <a:bodyPr wrap="square" rtlCol="0">
            <a:spAutoFit/>
          </a:bodyPr>
          <a:lstStyle/>
          <a:p>
            <a:r>
              <a:rPr lang="el-GR" sz="3200" b="1" dirty="0" smtClean="0">
                <a:solidFill>
                  <a:srgbClr val="002060"/>
                </a:solidFill>
              </a:rPr>
              <a:t>Είδη  Πιθανότητας</a:t>
            </a:r>
            <a:r>
              <a:rPr lang="en-US" sz="3200" b="1" dirty="0" smtClean="0">
                <a:solidFill>
                  <a:srgbClr val="002060"/>
                </a:solidFill>
              </a:rPr>
              <a:t>:</a:t>
            </a:r>
            <a:endParaRPr lang="el-GR" sz="3200" b="1" dirty="0">
              <a:solidFill>
                <a:srgbClr val="002060"/>
              </a:solidFill>
            </a:endParaRPr>
          </a:p>
        </p:txBody>
      </p:sp>
      <p:sp>
        <p:nvSpPr>
          <p:cNvPr id="5" name="TextBox 4"/>
          <p:cNvSpPr txBox="1"/>
          <p:nvPr/>
        </p:nvSpPr>
        <p:spPr>
          <a:xfrm>
            <a:off x="1907704" y="3068960"/>
            <a:ext cx="6673886" cy="2246769"/>
          </a:xfrm>
          <a:prstGeom prst="rect">
            <a:avLst/>
          </a:prstGeom>
          <a:noFill/>
        </p:spPr>
        <p:txBody>
          <a:bodyPr wrap="square" rtlCol="0">
            <a:spAutoFit/>
          </a:bodyPr>
          <a:lstStyle/>
          <a:p>
            <a:pPr marL="457200" indent="-457200">
              <a:buAutoNum type="arabicPeriod"/>
            </a:pPr>
            <a:r>
              <a:rPr lang="el-GR" sz="2800" b="1" dirty="0" smtClean="0">
                <a:solidFill>
                  <a:srgbClr val="C00000"/>
                </a:solidFill>
              </a:rPr>
              <a:t>Κλασική </a:t>
            </a:r>
            <a:r>
              <a:rPr lang="el-GR" sz="2800" b="1" dirty="0" smtClean="0">
                <a:solidFill>
                  <a:srgbClr val="002060"/>
                </a:solidFill>
              </a:rPr>
              <a:t>ή Θεωρητική Πιθανότητα</a:t>
            </a:r>
          </a:p>
          <a:p>
            <a:pPr marL="457200" indent="-457200">
              <a:buAutoNum type="arabicPeriod"/>
            </a:pPr>
            <a:endParaRPr lang="el-GR" sz="2800" b="1" dirty="0">
              <a:solidFill>
                <a:srgbClr val="002060"/>
              </a:solidFill>
            </a:endParaRPr>
          </a:p>
          <a:p>
            <a:pPr marL="457200" indent="-457200">
              <a:buAutoNum type="arabicPeriod"/>
            </a:pPr>
            <a:r>
              <a:rPr lang="el-GR" sz="2800" b="1" dirty="0" smtClean="0">
                <a:solidFill>
                  <a:srgbClr val="C00000"/>
                </a:solidFill>
              </a:rPr>
              <a:t>Στατιστική</a:t>
            </a:r>
            <a:r>
              <a:rPr lang="el-GR" sz="2800" b="1" dirty="0" smtClean="0">
                <a:solidFill>
                  <a:srgbClr val="002060"/>
                </a:solidFill>
              </a:rPr>
              <a:t> </a:t>
            </a:r>
            <a:r>
              <a:rPr lang="el-GR" sz="2800" b="1" dirty="0">
                <a:solidFill>
                  <a:srgbClr val="002060"/>
                </a:solidFill>
              </a:rPr>
              <a:t>ή </a:t>
            </a:r>
            <a:r>
              <a:rPr lang="el-GR" sz="2800" b="1" dirty="0" smtClean="0">
                <a:solidFill>
                  <a:srgbClr val="002060"/>
                </a:solidFill>
              </a:rPr>
              <a:t>Εμπειρική Πιθανότητα</a:t>
            </a:r>
          </a:p>
          <a:p>
            <a:pPr marL="457200" indent="-457200">
              <a:buAutoNum type="arabicPeriod"/>
            </a:pPr>
            <a:endParaRPr lang="el-GR" sz="2800" b="1" dirty="0">
              <a:solidFill>
                <a:srgbClr val="002060"/>
              </a:solidFill>
            </a:endParaRPr>
          </a:p>
          <a:p>
            <a:pPr marL="457200" indent="-457200">
              <a:buAutoNum type="arabicPeriod"/>
            </a:pPr>
            <a:r>
              <a:rPr lang="el-GR" sz="2800" b="1" dirty="0" smtClean="0">
                <a:solidFill>
                  <a:srgbClr val="C00000"/>
                </a:solidFill>
              </a:rPr>
              <a:t>Υποκειμενική</a:t>
            </a:r>
            <a:r>
              <a:rPr lang="el-GR" sz="2800" b="1" dirty="0" smtClean="0">
                <a:solidFill>
                  <a:srgbClr val="002060"/>
                </a:solidFill>
              </a:rPr>
              <a:t> Πιθανότητα</a:t>
            </a:r>
            <a:endParaRPr lang="el-GR" sz="2800" b="1" dirty="0">
              <a:solidFill>
                <a:srgbClr val="002060"/>
              </a:solidFill>
            </a:endParaRPr>
          </a:p>
        </p:txBody>
      </p:sp>
      <p:sp>
        <p:nvSpPr>
          <p:cNvPr id="6" name="Θέση αριθμού διαφάνειας 5"/>
          <p:cNvSpPr>
            <a:spLocks noGrp="1"/>
          </p:cNvSpPr>
          <p:nvPr>
            <p:ph type="sldNum" sz="quarter" idx="12"/>
          </p:nvPr>
        </p:nvSpPr>
        <p:spPr/>
        <p:txBody>
          <a:bodyPr/>
          <a:lstStyle/>
          <a:p>
            <a:fld id="{FC53442B-9059-4995-AD00-11B44EEE6C23}" type="slidenum">
              <a:rPr lang="en-US" altLang="el-GR" smtClean="0">
                <a:solidFill>
                  <a:srgbClr val="000000"/>
                </a:solidFill>
              </a:rPr>
              <a:pPr/>
              <a:t>60</a:t>
            </a:fld>
            <a:endParaRPr lang="en-US" altLang="el-GR">
              <a:solidFill>
                <a:srgbClr val="000000"/>
              </a:solidFill>
            </a:endParaRPr>
          </a:p>
        </p:txBody>
      </p:sp>
    </p:spTree>
    <p:extLst>
      <p:ext uri="{BB962C8B-B14F-4D97-AF65-F5344CB8AC3E}">
        <p14:creationId xmlns:p14="http://schemas.microsoft.com/office/powerpoint/2010/main" xmlns="" val="17166068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8" name="AutoShape 6"/>
          <p:cNvSpPr>
            <a:spLocks noChangeArrowheads="1"/>
          </p:cNvSpPr>
          <p:nvPr/>
        </p:nvSpPr>
        <p:spPr bwMode="auto">
          <a:xfrm>
            <a:off x="485837" y="205542"/>
            <a:ext cx="8190619" cy="6652458"/>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6679" name="Text Box 7"/>
          <p:cNvSpPr txBox="1">
            <a:spLocks noChangeArrowheads="1"/>
          </p:cNvSpPr>
          <p:nvPr/>
        </p:nvSpPr>
        <p:spPr bwMode="auto">
          <a:xfrm>
            <a:off x="980746" y="116632"/>
            <a:ext cx="7200800" cy="6552729"/>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800" b="1" dirty="0">
                <a:solidFill>
                  <a:srgbClr val="CC0000"/>
                </a:solidFill>
              </a:rPr>
              <a:t>Πιθανότητα να συμβεί το γεγονός </a:t>
            </a:r>
            <a:r>
              <a:rPr lang="el-GR" altLang="el-GR" sz="2800" b="1" i="1" dirty="0">
                <a:solidFill>
                  <a:srgbClr val="CC0000"/>
                </a:solidFill>
              </a:rPr>
              <a:t>Α</a:t>
            </a:r>
            <a:endParaRPr lang="el-GR" altLang="el-GR" sz="2800" dirty="0"/>
          </a:p>
          <a:p>
            <a:pPr algn="ctr"/>
            <a:r>
              <a:rPr lang="el-GR" altLang="el-GR" sz="2800" b="1" dirty="0" smtClean="0">
                <a:solidFill>
                  <a:srgbClr val="C00000"/>
                </a:solidFill>
              </a:rPr>
              <a:t>   Ορισμός 1 </a:t>
            </a:r>
            <a:r>
              <a:rPr lang="el-GR" altLang="el-GR" sz="2000" b="1" dirty="0" smtClean="0">
                <a:solidFill>
                  <a:srgbClr val="C00000"/>
                </a:solidFill>
              </a:rPr>
              <a:t>(Θεωρητική ή Κλασική πιθανότητα)</a:t>
            </a:r>
            <a:endParaRPr lang="el-GR" altLang="el-GR" sz="2000" b="1" dirty="0">
              <a:solidFill>
                <a:srgbClr val="C00000"/>
              </a:solidFill>
            </a:endParaRPr>
          </a:p>
          <a:p>
            <a:endParaRPr lang="en-US" altLang="el-GR" b="1" dirty="0" smtClean="0"/>
          </a:p>
          <a:p>
            <a:r>
              <a:rPr lang="el-GR" altLang="el-GR" b="1" dirty="0" smtClean="0"/>
              <a:t>Η </a:t>
            </a:r>
            <a:r>
              <a:rPr lang="el-GR" altLang="el-GR" b="1" dirty="0"/>
              <a:t>πιθανότητα της πραγματοποίησης ενός ενδεχομένου (γεγονότος) </a:t>
            </a:r>
            <a:r>
              <a:rPr lang="el-GR" altLang="el-GR" b="1" i="1" dirty="0"/>
              <a:t>A</a:t>
            </a:r>
            <a:r>
              <a:rPr lang="el-GR" altLang="el-GR" b="1" dirty="0"/>
              <a:t> είναι το πηλίκο με αριθμητή τον αριθμό των περιπτώσεων ευνοϊκών για την πραγματοποίηση του ενδεχομένου A και παρονομαστή το συνολικό αριθμό των περιπτώσεων.</a:t>
            </a:r>
          </a:p>
          <a:p>
            <a:endParaRPr lang="el-GR" altLang="el-GR" b="1" dirty="0"/>
          </a:p>
          <a:p>
            <a:r>
              <a:rPr lang="el-GR" altLang="el-GR" b="1" dirty="0"/>
              <a:t>Ή με άλλα </a:t>
            </a:r>
            <a:r>
              <a:rPr lang="el-GR" altLang="el-GR" b="1" dirty="0" smtClean="0"/>
              <a:t>λόγια</a:t>
            </a:r>
            <a:r>
              <a:rPr lang="en-US" altLang="el-GR" b="1" dirty="0" smtClean="0"/>
              <a:t>:</a:t>
            </a:r>
          </a:p>
          <a:p>
            <a:endParaRPr lang="el-GR" altLang="el-GR" b="1" dirty="0"/>
          </a:p>
          <a:p>
            <a:r>
              <a:rPr lang="el-GR" altLang="el-GR" b="1" dirty="0" smtClean="0"/>
              <a:t>Η </a:t>
            </a:r>
            <a:r>
              <a:rPr lang="el-GR" altLang="el-GR" b="1" dirty="0"/>
              <a:t>πιθανότητα ενός γεγονότος Α είναι το πηλίκο των διαφόρων τρόπων με τους οποίους μπορεί να πραγματοποιηθεί το Α δια του πλήθους </a:t>
            </a:r>
            <a:r>
              <a:rPr lang="el-GR" altLang="el-GR" b="1" dirty="0" smtClean="0"/>
              <a:t>όλων των δυνατών τρόπων που μπορεί να προκύψουν</a:t>
            </a:r>
            <a:r>
              <a:rPr lang="en-US" altLang="el-GR" b="1" dirty="0" smtClean="0"/>
              <a:t> </a:t>
            </a:r>
            <a:r>
              <a:rPr lang="el-GR" altLang="el-GR" b="1" dirty="0" smtClean="0"/>
              <a:t> ( ή αλλιώς  δια του πλήθους των στοιχείων του δειγματοχώρου  Ω )</a:t>
            </a:r>
          </a:p>
          <a:p>
            <a:endParaRPr lang="el-GR" altLang="el-GR" b="1" dirty="0"/>
          </a:p>
          <a:p>
            <a:r>
              <a:rPr lang="el-GR" altLang="el-GR" sz="2000" b="1" dirty="0" smtClean="0">
                <a:solidFill>
                  <a:srgbClr val="C00000"/>
                </a:solidFill>
              </a:rPr>
              <a:t>Ρ(Α)</a:t>
            </a:r>
            <a:r>
              <a:rPr lang="en-US" altLang="el-GR" sz="2000" b="1" dirty="0" smtClean="0">
                <a:solidFill>
                  <a:srgbClr val="C00000"/>
                </a:solidFill>
              </a:rPr>
              <a:t> </a:t>
            </a:r>
            <a:r>
              <a:rPr lang="el-GR" altLang="el-GR" sz="2000" b="1" dirty="0" smtClean="0">
                <a:solidFill>
                  <a:srgbClr val="C00000"/>
                </a:solidFill>
              </a:rPr>
              <a:t>=</a:t>
            </a:r>
            <a:r>
              <a:rPr lang="en-US" altLang="el-GR" sz="2000" b="1" dirty="0" smtClean="0">
                <a:solidFill>
                  <a:srgbClr val="C00000"/>
                </a:solidFill>
              </a:rPr>
              <a:t> </a:t>
            </a:r>
            <a:r>
              <a:rPr lang="el-GR" altLang="el-GR" sz="2000" b="1" dirty="0" smtClean="0">
                <a:solidFill>
                  <a:srgbClr val="C00000"/>
                </a:solidFill>
              </a:rPr>
              <a:t>(</a:t>
            </a:r>
            <a:r>
              <a:rPr lang="el-GR" altLang="el-GR" sz="2000" b="1" dirty="0">
                <a:solidFill>
                  <a:srgbClr val="C00000"/>
                </a:solidFill>
              </a:rPr>
              <a:t>Πλήθος σημείων του Α)/(Πλήθος σημείων του Ω)</a:t>
            </a:r>
          </a:p>
          <a:p>
            <a:r>
              <a:rPr lang="el-GR" altLang="el-GR" b="1" dirty="0">
                <a:solidFill>
                  <a:srgbClr val="C00000"/>
                </a:solidFill>
              </a:rPr>
              <a:t>Ρ</a:t>
            </a:r>
            <a:r>
              <a:rPr lang="el-GR" altLang="el-GR" b="1" dirty="0" smtClean="0">
                <a:solidFill>
                  <a:srgbClr val="C00000"/>
                </a:solidFill>
              </a:rPr>
              <a:t>(</a:t>
            </a:r>
            <a:r>
              <a:rPr lang="en-US" altLang="el-GR" b="1" dirty="0" smtClean="0">
                <a:solidFill>
                  <a:srgbClr val="C00000"/>
                </a:solidFill>
              </a:rPr>
              <a:t> </a:t>
            </a:r>
            <a:r>
              <a:rPr lang="el-GR" altLang="el-GR" b="1" dirty="0" smtClean="0">
                <a:solidFill>
                  <a:srgbClr val="C00000"/>
                </a:solidFill>
              </a:rPr>
              <a:t>Α)</a:t>
            </a:r>
            <a:r>
              <a:rPr lang="en-US" altLang="el-GR" b="1" dirty="0" smtClean="0">
                <a:solidFill>
                  <a:srgbClr val="C00000"/>
                </a:solidFill>
              </a:rPr>
              <a:t> = N(A) / N(</a:t>
            </a:r>
            <a:r>
              <a:rPr lang="el-GR" altLang="el-GR" b="1" dirty="0" smtClean="0">
                <a:solidFill>
                  <a:srgbClr val="C00000"/>
                </a:solidFill>
              </a:rPr>
              <a:t>Ω)</a:t>
            </a:r>
            <a:endParaRPr lang="el-GR" altLang="el-GR" b="1" dirty="0"/>
          </a:p>
          <a:p>
            <a:endParaRPr lang="el-GR" altLang="el-GR" sz="2000" b="1" i="1" dirty="0" smtClean="0"/>
          </a:p>
          <a:p>
            <a:r>
              <a:rPr lang="el-GR" altLang="el-GR" sz="2000" b="1" i="1" dirty="0" smtClean="0"/>
              <a:t>Προϋποθέσεις</a:t>
            </a:r>
            <a:r>
              <a:rPr lang="en-US" altLang="el-GR" sz="2000" b="1" i="1" dirty="0" smtClean="0"/>
              <a:t>:</a:t>
            </a:r>
            <a:endParaRPr lang="el-GR" altLang="el-GR" sz="2000" b="1" i="1" dirty="0"/>
          </a:p>
          <a:p>
            <a:pPr marL="342900" indent="-342900">
              <a:buFont typeface="Arial" panose="020B0604020202020204" pitchFamily="34" charset="0"/>
              <a:buChar char="•"/>
            </a:pPr>
            <a:r>
              <a:rPr lang="el-GR" altLang="el-GR" sz="2000" b="1" i="1" dirty="0" smtClean="0"/>
              <a:t>Ο </a:t>
            </a:r>
            <a:r>
              <a:rPr lang="el-GR" altLang="el-GR" sz="2000" b="1" i="1" dirty="0"/>
              <a:t>Ω είναι πεπερασμένος</a:t>
            </a:r>
          </a:p>
          <a:p>
            <a:pPr marL="342900" indent="-342900">
              <a:buFont typeface="Arial" panose="020B0604020202020204" pitchFamily="34" charset="0"/>
              <a:buChar char="•"/>
            </a:pPr>
            <a:r>
              <a:rPr lang="el-GR" altLang="el-GR" sz="2000" b="1" i="1" dirty="0"/>
              <a:t>Όλα τα απλά (στοιχειώδη γεγονότα έχουν την ίδια δυνατότητα να </a:t>
            </a:r>
            <a:r>
              <a:rPr lang="el-GR" altLang="el-GR" sz="2000" b="1" i="1" dirty="0" smtClean="0"/>
              <a:t>συμβούν)</a:t>
            </a:r>
            <a:endParaRPr lang="el-GR" altLang="el-GR" sz="2000" b="1" i="1" dirty="0">
              <a:solidFill>
                <a:srgbClr val="CC0000"/>
              </a:solidFill>
            </a:endParaRP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61</a:t>
            </a:fld>
            <a:endParaRPr lang="en-US" altLang="el-GR">
              <a:solidFill>
                <a:srgbClr val="000000"/>
              </a:solidFill>
            </a:endParaRPr>
          </a:p>
        </p:txBody>
      </p:sp>
    </p:spTree>
    <p:extLst>
      <p:ext uri="{BB962C8B-B14F-4D97-AF65-F5344CB8AC3E}">
        <p14:creationId xmlns:p14="http://schemas.microsoft.com/office/powerpoint/2010/main" xmlns="" val="27714942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AutoShape 4"/>
          <p:cNvSpPr>
            <a:spLocks noChangeArrowheads="1"/>
          </p:cNvSpPr>
          <p:nvPr/>
        </p:nvSpPr>
        <p:spPr bwMode="auto">
          <a:xfrm>
            <a:off x="611560" y="332656"/>
            <a:ext cx="7922840" cy="6216352"/>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8725" name="Text Box 5"/>
          <p:cNvSpPr txBox="1">
            <a:spLocks noChangeArrowheads="1"/>
          </p:cNvSpPr>
          <p:nvPr/>
        </p:nvSpPr>
        <p:spPr bwMode="auto">
          <a:xfrm>
            <a:off x="1054856" y="716868"/>
            <a:ext cx="7180263" cy="5544616"/>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3200" b="1" dirty="0">
                <a:solidFill>
                  <a:srgbClr val="CC0000"/>
                </a:solidFill>
              </a:rPr>
              <a:t>Στατιστικός </a:t>
            </a:r>
            <a:r>
              <a:rPr lang="el-GR" altLang="el-GR" sz="3200" b="1" dirty="0" smtClean="0">
                <a:solidFill>
                  <a:srgbClr val="CC0000"/>
                </a:solidFill>
              </a:rPr>
              <a:t>ορισμός Πιθανότητας</a:t>
            </a:r>
            <a:endParaRPr lang="el-GR" altLang="el-GR" sz="3200" b="1" dirty="0">
              <a:solidFill>
                <a:srgbClr val="CC0000"/>
              </a:solidFill>
            </a:endParaRPr>
          </a:p>
          <a:p>
            <a:pPr algn="ctr"/>
            <a:r>
              <a:rPr lang="el-GR" altLang="el-GR" sz="2400" b="1" dirty="0">
                <a:solidFill>
                  <a:srgbClr val="C00000"/>
                </a:solidFill>
              </a:rPr>
              <a:t>Ορισμός </a:t>
            </a:r>
            <a:r>
              <a:rPr lang="el-GR" altLang="el-GR" sz="2400" b="1" dirty="0" smtClean="0">
                <a:solidFill>
                  <a:srgbClr val="C00000"/>
                </a:solidFill>
              </a:rPr>
              <a:t>2  (</a:t>
            </a:r>
            <a:r>
              <a:rPr lang="el-GR" altLang="el-GR" sz="2400" b="1" dirty="0" smtClean="0">
                <a:solidFill>
                  <a:srgbClr val="CC0000"/>
                </a:solidFill>
              </a:rPr>
              <a:t>Εμπειρική </a:t>
            </a:r>
            <a:r>
              <a:rPr lang="el-GR" altLang="el-GR" sz="2400" b="1" dirty="0">
                <a:solidFill>
                  <a:srgbClr val="CC0000"/>
                </a:solidFill>
              </a:rPr>
              <a:t>πιθανότητα </a:t>
            </a:r>
            <a:r>
              <a:rPr lang="el-GR" altLang="el-GR" sz="2400" b="1" dirty="0" smtClean="0">
                <a:solidFill>
                  <a:srgbClr val="CC0000"/>
                </a:solidFill>
              </a:rPr>
              <a:t>)</a:t>
            </a:r>
            <a:endParaRPr lang="el-GR" altLang="el-GR" sz="2400" b="1" dirty="0"/>
          </a:p>
          <a:p>
            <a:endParaRPr lang="el-GR" altLang="el-GR" b="1" dirty="0">
              <a:solidFill>
                <a:srgbClr val="CC0000"/>
              </a:solidFill>
            </a:endParaRPr>
          </a:p>
          <a:p>
            <a:endParaRPr lang="el-GR" altLang="el-GR" b="1" dirty="0">
              <a:solidFill>
                <a:srgbClr val="CC0000"/>
              </a:solidFill>
            </a:endParaRPr>
          </a:p>
          <a:p>
            <a:endParaRPr lang="el-GR" altLang="el-GR" b="1" dirty="0" smtClean="0">
              <a:solidFill>
                <a:srgbClr val="CC0000"/>
              </a:solidFill>
            </a:endParaRPr>
          </a:p>
          <a:p>
            <a:endParaRPr lang="el-GR" altLang="el-GR" b="1" dirty="0" smtClean="0">
              <a:solidFill>
                <a:srgbClr val="CC0000"/>
              </a:solidFill>
            </a:endParaRPr>
          </a:p>
          <a:p>
            <a:r>
              <a:rPr lang="el-GR" altLang="el-GR" b="1" dirty="0" smtClean="0"/>
              <a:t>Ν </a:t>
            </a:r>
            <a:r>
              <a:rPr lang="el-GR" altLang="el-GR" b="1" dirty="0"/>
              <a:t>: επαναλήψεις</a:t>
            </a:r>
          </a:p>
          <a:p>
            <a:r>
              <a:rPr lang="el-GR" altLang="el-GR" b="1" dirty="0"/>
              <a:t>Ν(</a:t>
            </a:r>
            <a:r>
              <a:rPr lang="el-GR" altLang="el-GR" b="1" i="1" dirty="0"/>
              <a:t>Α</a:t>
            </a:r>
            <a:r>
              <a:rPr lang="el-GR" altLang="el-GR" b="1" dirty="0"/>
              <a:t>) : ο αριθμός των φορών που πραγματοποιείται το γεγονός </a:t>
            </a:r>
            <a:r>
              <a:rPr lang="el-GR" altLang="el-GR" b="1" i="1" dirty="0"/>
              <a:t>Α </a:t>
            </a:r>
            <a:r>
              <a:rPr lang="el-GR" altLang="el-GR" b="1" dirty="0"/>
              <a:t>ή συχνότητα του </a:t>
            </a:r>
            <a:r>
              <a:rPr lang="el-GR" altLang="el-GR" b="1" i="1" dirty="0"/>
              <a:t>Α</a:t>
            </a:r>
            <a:r>
              <a:rPr lang="el-GR" altLang="el-GR" b="1" dirty="0"/>
              <a:t>.</a:t>
            </a:r>
          </a:p>
          <a:p>
            <a:r>
              <a:rPr lang="el-GR" altLang="el-GR" b="1" dirty="0"/>
              <a:t>Ν(Α)/Ν : σχετική συχνότητα του Α</a:t>
            </a:r>
          </a:p>
          <a:p>
            <a:endParaRPr lang="el-GR" altLang="el-GR" b="1" dirty="0"/>
          </a:p>
          <a:p>
            <a:r>
              <a:rPr lang="el-GR" altLang="el-GR" b="1" dirty="0">
                <a:solidFill>
                  <a:srgbClr val="CC0000"/>
                </a:solidFill>
              </a:rPr>
              <a:t>Η εμπειρική </a:t>
            </a:r>
            <a:r>
              <a:rPr lang="el-GR" altLang="el-GR" b="1" dirty="0" smtClean="0">
                <a:solidFill>
                  <a:srgbClr val="CC0000"/>
                </a:solidFill>
              </a:rPr>
              <a:t>πιθανότητα, προκύπτει από τις σχετική συχνότητα  και προσεγγίζει την </a:t>
            </a:r>
            <a:r>
              <a:rPr lang="el-GR" altLang="el-GR" b="1" dirty="0" smtClean="0">
                <a:solidFill>
                  <a:srgbClr val="002060"/>
                </a:solidFill>
              </a:rPr>
              <a:t>κλασική </a:t>
            </a:r>
            <a:r>
              <a:rPr lang="el-GR" altLang="el-GR" b="1" dirty="0">
                <a:solidFill>
                  <a:srgbClr val="002060"/>
                </a:solidFill>
              </a:rPr>
              <a:t>ή θεωρητική  </a:t>
            </a:r>
            <a:r>
              <a:rPr lang="el-GR" altLang="el-GR" b="1" dirty="0" smtClean="0">
                <a:solidFill>
                  <a:srgbClr val="002060"/>
                </a:solidFill>
              </a:rPr>
              <a:t>πιθανότητα,  </a:t>
            </a:r>
            <a:r>
              <a:rPr lang="el-GR" altLang="el-GR" b="1" dirty="0" smtClean="0">
                <a:solidFill>
                  <a:srgbClr val="CC0000"/>
                </a:solidFill>
              </a:rPr>
              <a:t>όταν </a:t>
            </a:r>
            <a:r>
              <a:rPr lang="el-GR" altLang="el-GR" b="1" dirty="0">
                <a:solidFill>
                  <a:srgbClr val="CC0000"/>
                </a:solidFill>
              </a:rPr>
              <a:t>ο αριθμός των στοιχείων του </a:t>
            </a:r>
            <a:r>
              <a:rPr lang="el-GR" altLang="el-GR" b="1" dirty="0" smtClean="0">
                <a:solidFill>
                  <a:srgbClr val="CC0000"/>
                </a:solidFill>
              </a:rPr>
              <a:t>δειγματικού χώρου </a:t>
            </a:r>
            <a:r>
              <a:rPr lang="el-GR" altLang="el-GR" b="1" dirty="0">
                <a:solidFill>
                  <a:srgbClr val="CC0000"/>
                </a:solidFill>
              </a:rPr>
              <a:t>είναι </a:t>
            </a:r>
            <a:r>
              <a:rPr lang="el-GR" altLang="el-GR" b="1" dirty="0" smtClean="0">
                <a:solidFill>
                  <a:srgbClr val="CC0000"/>
                </a:solidFill>
              </a:rPr>
              <a:t>πολύ  μεγάλος </a:t>
            </a:r>
            <a:r>
              <a:rPr lang="el-GR" altLang="el-GR" b="1" i="1" dirty="0" smtClean="0">
                <a:solidFill>
                  <a:srgbClr val="CC0000"/>
                </a:solidFill>
              </a:rPr>
              <a:t>(θεώρημα των μεγάλων αριθμών)</a:t>
            </a:r>
            <a:endParaRPr lang="el-GR" altLang="el-GR" b="1" i="1" dirty="0"/>
          </a:p>
          <a:p>
            <a:endParaRPr lang="el-GR" altLang="el-GR" b="1" dirty="0"/>
          </a:p>
          <a:p>
            <a:r>
              <a:rPr lang="el-GR" altLang="el-GR" b="1" dirty="0">
                <a:solidFill>
                  <a:srgbClr val="CC0000"/>
                </a:solidFill>
              </a:rPr>
              <a:t>Παράδειγμα</a:t>
            </a:r>
            <a:r>
              <a:rPr lang="el-GR" altLang="el-GR" b="1" dirty="0"/>
              <a:t>: Αν ρίξουμε ένα ζάρι 5000 φορές και μετρήσουμε τις φορές που θα έρθει το 3 (έστω 600 φορές) τότε η πιθανότητα εμφάνισης του ενδεχομένου 3 πρακτικά είναι 6/50</a:t>
            </a:r>
            <a:r>
              <a:rPr lang="el-GR" altLang="el-GR" dirty="0"/>
              <a:t> </a:t>
            </a:r>
            <a:endParaRPr lang="el-GR" altLang="el-GR" b="1" dirty="0"/>
          </a:p>
          <a:p>
            <a:endParaRPr lang="el-GR" altLang="el-GR" b="1" i="1" dirty="0"/>
          </a:p>
          <a:p>
            <a:endParaRPr lang="el-GR" altLang="el-GR" b="1" dirty="0">
              <a:solidFill>
                <a:srgbClr val="CC0000"/>
              </a:solidFill>
            </a:endParaRPr>
          </a:p>
          <a:p>
            <a:endParaRPr lang="el-GR" altLang="el-GR" b="1" dirty="0">
              <a:solidFill>
                <a:srgbClr val="CC0000"/>
              </a:solidFill>
            </a:endParaRPr>
          </a:p>
        </p:txBody>
      </p:sp>
      <p:pic>
        <p:nvPicPr>
          <p:cNvPr id="158726"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87824" y="1700808"/>
            <a:ext cx="2430760" cy="73818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62</a:t>
            </a:fld>
            <a:endParaRPr lang="en-US" altLang="el-GR">
              <a:solidFill>
                <a:srgbClr val="000000"/>
              </a:solidFill>
            </a:endParaRPr>
          </a:p>
        </p:txBody>
      </p:sp>
    </p:spTree>
    <p:extLst>
      <p:ext uri="{BB962C8B-B14F-4D97-AF65-F5344CB8AC3E}">
        <p14:creationId xmlns:p14="http://schemas.microsoft.com/office/powerpoint/2010/main" xmlns="" val="8078953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AutoShape 4"/>
          <p:cNvSpPr>
            <a:spLocks noChangeArrowheads="1"/>
          </p:cNvSpPr>
          <p:nvPr/>
        </p:nvSpPr>
        <p:spPr bwMode="auto">
          <a:xfrm>
            <a:off x="914400" y="381000"/>
            <a:ext cx="7620000" cy="609600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7701" name="Text Box 5"/>
          <p:cNvSpPr txBox="1">
            <a:spLocks noChangeArrowheads="1"/>
          </p:cNvSpPr>
          <p:nvPr/>
        </p:nvSpPr>
        <p:spPr bwMode="auto">
          <a:xfrm>
            <a:off x="1143000" y="533400"/>
            <a:ext cx="7027863" cy="5181600"/>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endParaRPr lang="el-GR" altLang="el-GR" b="1" i="1">
              <a:solidFill>
                <a:srgbClr val="CC0000"/>
              </a:solidFill>
            </a:endParaRPr>
          </a:p>
        </p:txBody>
      </p:sp>
      <p:sp>
        <p:nvSpPr>
          <p:cNvPr id="157702" name="Text Box 6"/>
          <p:cNvSpPr txBox="1">
            <a:spLocks noChangeArrowheads="1"/>
          </p:cNvSpPr>
          <p:nvPr/>
        </p:nvSpPr>
        <p:spPr bwMode="auto">
          <a:xfrm>
            <a:off x="1143000" y="685800"/>
            <a:ext cx="7180263" cy="5181600"/>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l-GR" altLang="el-GR" sz="2800" b="1" dirty="0" smtClean="0">
                <a:solidFill>
                  <a:srgbClr val="CC0000"/>
                </a:solidFill>
              </a:rPr>
              <a:t>Παράδειγμα</a:t>
            </a:r>
          </a:p>
          <a:p>
            <a:pPr algn="ctr"/>
            <a:endParaRPr lang="el-GR" altLang="el-GR" sz="2800" b="1" dirty="0">
              <a:solidFill>
                <a:srgbClr val="CC0000"/>
              </a:solidFill>
            </a:endParaRPr>
          </a:p>
          <a:p>
            <a:r>
              <a:rPr lang="el-GR" altLang="el-GR" b="1" dirty="0"/>
              <a:t>Ρίχνουμε ένα ζάρι μία φορά. Ποια είναι πιθανότητα «να έρθει 4» (ενδεχόμενο Α) και ποια η πιθανότητα «να έρθει άρτιος» (ενδεχόμενο Β).</a:t>
            </a:r>
          </a:p>
          <a:p>
            <a:endParaRPr lang="el-GR" altLang="el-GR" b="1" dirty="0"/>
          </a:p>
          <a:p>
            <a:r>
              <a:rPr lang="el-GR" altLang="el-GR" b="1" dirty="0"/>
              <a:t>Ω={1, 2, 3, 4, 5, 6},</a:t>
            </a:r>
          </a:p>
          <a:p>
            <a:endParaRPr lang="el-GR" altLang="el-GR" b="1" dirty="0"/>
          </a:p>
          <a:p>
            <a:r>
              <a:rPr lang="el-GR" altLang="el-GR" b="1" dirty="0"/>
              <a:t>Α={4</a:t>
            </a:r>
            <a:r>
              <a:rPr lang="el-GR" altLang="el-GR" b="1" dirty="0" smtClean="0"/>
              <a:t>}</a:t>
            </a:r>
            <a:r>
              <a:rPr lang="en-US" altLang="el-GR" b="1" dirty="0" smtClean="0"/>
              <a:t>                                        </a:t>
            </a:r>
            <a:r>
              <a:rPr lang="el-GR" altLang="el-GR" b="1" dirty="0" smtClean="0"/>
              <a:t> </a:t>
            </a:r>
            <a:r>
              <a:rPr lang="el-GR" altLang="el-GR" sz="2000" b="1" dirty="0"/>
              <a:t>Ρ(Α)=1/6</a:t>
            </a:r>
          </a:p>
          <a:p>
            <a:endParaRPr lang="el-GR" altLang="el-GR" b="1" dirty="0"/>
          </a:p>
          <a:p>
            <a:r>
              <a:rPr lang="el-GR" altLang="el-GR" b="1" dirty="0"/>
              <a:t>και</a:t>
            </a:r>
            <a:r>
              <a:rPr lang="el-GR" altLang="el-GR" dirty="0"/>
              <a:t> </a:t>
            </a:r>
            <a:endParaRPr lang="el-GR" altLang="el-GR" b="1" dirty="0"/>
          </a:p>
          <a:p>
            <a:endParaRPr lang="el-GR" altLang="el-GR" b="1" dirty="0"/>
          </a:p>
          <a:p>
            <a:r>
              <a:rPr lang="el-GR" altLang="el-GR" b="1" dirty="0"/>
              <a:t>Β={2, 4, 6</a:t>
            </a:r>
            <a:r>
              <a:rPr lang="el-GR" altLang="el-GR" b="1" dirty="0" smtClean="0"/>
              <a:t>}</a:t>
            </a:r>
            <a:r>
              <a:rPr lang="en-US" altLang="el-GR" b="1" dirty="0" smtClean="0"/>
              <a:t>                                </a:t>
            </a:r>
            <a:r>
              <a:rPr lang="el-GR" altLang="el-GR" b="1" dirty="0" smtClean="0"/>
              <a:t> </a:t>
            </a:r>
            <a:r>
              <a:rPr lang="el-GR" altLang="el-GR" b="1" dirty="0"/>
              <a:t>Ρ(Β)=3/6=1/2</a:t>
            </a:r>
          </a:p>
          <a:p>
            <a:pPr algn="ctr"/>
            <a:endParaRPr lang="el-GR" altLang="el-GR" b="1" dirty="0">
              <a:solidFill>
                <a:srgbClr val="CC0000"/>
              </a:solidFill>
            </a:endParaRPr>
          </a:p>
          <a:p>
            <a:pPr algn="ctr"/>
            <a:endParaRPr lang="el-GR" altLang="el-GR" b="1" dirty="0">
              <a:solidFill>
                <a:srgbClr val="CC0000"/>
              </a:solidFill>
            </a:endParaRPr>
          </a:p>
          <a:p>
            <a:pPr algn="ctr"/>
            <a:endParaRPr lang="el-GR" altLang="el-GR" b="1" dirty="0">
              <a:solidFill>
                <a:srgbClr val="CC0000"/>
              </a:solidFill>
            </a:endParaRPr>
          </a:p>
          <a:p>
            <a:pPr algn="ctr"/>
            <a:endParaRPr lang="el-GR" altLang="el-GR" b="1" i="1" dirty="0">
              <a:solidFill>
                <a:srgbClr val="CC0000"/>
              </a:solidFill>
            </a:endParaRP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63</a:t>
            </a:fld>
            <a:endParaRPr lang="en-US" altLang="el-GR">
              <a:solidFill>
                <a:srgbClr val="000000"/>
              </a:solidFill>
            </a:endParaRPr>
          </a:p>
        </p:txBody>
      </p:sp>
    </p:spTree>
    <p:extLst>
      <p:ext uri="{BB962C8B-B14F-4D97-AF65-F5344CB8AC3E}">
        <p14:creationId xmlns:p14="http://schemas.microsoft.com/office/powerpoint/2010/main" xmlns="" val="39785593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2"/>
          <p:cNvSpPr>
            <a:spLocks noChangeArrowheads="1"/>
          </p:cNvSpPr>
          <p:nvPr/>
        </p:nvSpPr>
        <p:spPr bwMode="auto">
          <a:xfrm>
            <a:off x="611560" y="381000"/>
            <a:ext cx="8064896" cy="609600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60771" name="Text Box 3"/>
          <p:cNvSpPr txBox="1">
            <a:spLocks noChangeArrowheads="1"/>
          </p:cNvSpPr>
          <p:nvPr/>
        </p:nvSpPr>
        <p:spPr bwMode="auto">
          <a:xfrm>
            <a:off x="1143000" y="533400"/>
            <a:ext cx="7027863" cy="5181600"/>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endParaRPr lang="el-GR" altLang="el-GR" b="1" i="1">
              <a:solidFill>
                <a:srgbClr val="CC0000"/>
              </a:solidFill>
            </a:endParaRPr>
          </a:p>
        </p:txBody>
      </p:sp>
      <p:sp>
        <p:nvSpPr>
          <p:cNvPr id="160772" name="Text Box 4"/>
          <p:cNvSpPr txBox="1">
            <a:spLocks noChangeArrowheads="1"/>
          </p:cNvSpPr>
          <p:nvPr/>
        </p:nvSpPr>
        <p:spPr bwMode="auto">
          <a:xfrm>
            <a:off x="1143000" y="685800"/>
            <a:ext cx="7180263" cy="5562600"/>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77888" indent="-342900">
              <a:defRPr>
                <a:solidFill>
                  <a:schemeClr val="tx1"/>
                </a:solidFill>
                <a:latin typeface="Arial" panose="020B0604020202020204" pitchFamily="34" charset="0"/>
              </a:defRPr>
            </a:lvl2pPr>
            <a:lvl3pPr marL="1400175" indent="-342900">
              <a:defRPr>
                <a:solidFill>
                  <a:schemeClr val="tx1"/>
                </a:solidFill>
                <a:latin typeface="Arial" panose="020B0604020202020204" pitchFamily="34" charset="0"/>
              </a:defRPr>
            </a:lvl3pPr>
            <a:lvl4pPr marL="1922463" indent="-342900">
              <a:defRPr>
                <a:solidFill>
                  <a:schemeClr val="tx1"/>
                </a:solidFill>
                <a:latin typeface="Arial" panose="020B0604020202020204" pitchFamily="34" charset="0"/>
              </a:defRPr>
            </a:lvl4pPr>
            <a:lvl5pPr marL="2444750" indent="-342900">
              <a:defRPr>
                <a:solidFill>
                  <a:schemeClr val="tx1"/>
                </a:solidFill>
                <a:latin typeface="Arial" panose="020B0604020202020204" pitchFamily="34" charset="0"/>
              </a:defRPr>
            </a:lvl5pPr>
            <a:lvl6pPr marL="2901950" indent="-342900" fontAlgn="base">
              <a:spcBef>
                <a:spcPct val="0"/>
              </a:spcBef>
              <a:spcAft>
                <a:spcPct val="0"/>
              </a:spcAft>
              <a:defRPr>
                <a:solidFill>
                  <a:schemeClr val="tx1"/>
                </a:solidFill>
                <a:latin typeface="Arial" panose="020B0604020202020204" pitchFamily="34" charset="0"/>
              </a:defRPr>
            </a:lvl6pPr>
            <a:lvl7pPr marL="3359150" indent="-342900" fontAlgn="base">
              <a:spcBef>
                <a:spcPct val="0"/>
              </a:spcBef>
              <a:spcAft>
                <a:spcPct val="0"/>
              </a:spcAft>
              <a:defRPr>
                <a:solidFill>
                  <a:schemeClr val="tx1"/>
                </a:solidFill>
                <a:latin typeface="Arial" panose="020B0604020202020204" pitchFamily="34" charset="0"/>
              </a:defRPr>
            </a:lvl7pPr>
            <a:lvl8pPr marL="3816350" indent="-342900" fontAlgn="base">
              <a:spcBef>
                <a:spcPct val="0"/>
              </a:spcBef>
              <a:spcAft>
                <a:spcPct val="0"/>
              </a:spcAft>
              <a:defRPr>
                <a:solidFill>
                  <a:schemeClr val="tx1"/>
                </a:solidFill>
                <a:latin typeface="Arial" panose="020B0604020202020204" pitchFamily="34" charset="0"/>
              </a:defRPr>
            </a:lvl8pPr>
            <a:lvl9pPr marL="4273550" indent="-342900" fontAlgn="base">
              <a:spcBef>
                <a:spcPct val="0"/>
              </a:spcBef>
              <a:spcAft>
                <a:spcPct val="0"/>
              </a:spcAft>
              <a:defRPr>
                <a:solidFill>
                  <a:schemeClr val="tx1"/>
                </a:solidFill>
                <a:latin typeface="Arial" panose="020B0604020202020204" pitchFamily="34" charset="0"/>
              </a:defRPr>
            </a:lvl9pPr>
          </a:lstStyle>
          <a:p>
            <a:pPr algn="ctr"/>
            <a:r>
              <a:rPr lang="el-GR" altLang="el-GR" sz="2400" b="1" dirty="0">
                <a:solidFill>
                  <a:srgbClr val="CC0000"/>
                </a:solidFill>
                <a:latin typeface="Comic Sans MS" panose="030F0702030302020204" pitchFamily="66" charset="0"/>
              </a:rPr>
              <a:t>Μαθηματικός ορισμός (</a:t>
            </a:r>
            <a:r>
              <a:rPr lang="en-US" altLang="el-GR" sz="2400" b="1" dirty="0">
                <a:solidFill>
                  <a:srgbClr val="CC0000"/>
                </a:solidFill>
                <a:latin typeface="Comic Sans MS" panose="030F0702030302020204" pitchFamily="66" charset="0"/>
              </a:rPr>
              <a:t>Kolmogorov</a:t>
            </a:r>
            <a:r>
              <a:rPr lang="el-GR" altLang="el-GR" sz="2400" b="1" dirty="0">
                <a:solidFill>
                  <a:srgbClr val="CC0000"/>
                </a:solidFill>
                <a:latin typeface="Comic Sans MS" panose="030F0702030302020204" pitchFamily="66" charset="0"/>
              </a:rPr>
              <a:t>)</a:t>
            </a:r>
          </a:p>
          <a:p>
            <a:pPr algn="ctr"/>
            <a:r>
              <a:rPr lang="el-GR" altLang="el-GR" b="1" dirty="0">
                <a:latin typeface="Comic Sans MS" panose="030F0702030302020204" pitchFamily="66" charset="0"/>
              </a:rPr>
              <a:t>Ορισμός 3</a:t>
            </a:r>
          </a:p>
          <a:p>
            <a:r>
              <a:rPr lang="el-GR" altLang="el-GR" b="1" dirty="0" err="1">
                <a:latin typeface="Comic Sans MS" panose="030F0702030302020204" pitchFamily="66" charset="0"/>
              </a:rPr>
              <a:t>Εστω</a:t>
            </a:r>
            <a:r>
              <a:rPr lang="el-GR" altLang="el-GR" b="1" dirty="0">
                <a:latin typeface="Comic Sans MS" panose="030F0702030302020204" pitchFamily="66" charset="0"/>
              </a:rPr>
              <a:t> Ω</a:t>
            </a:r>
            <a:r>
              <a:rPr lang="en-US" altLang="el-GR" b="1" dirty="0">
                <a:latin typeface="Comic Sans MS" panose="030F0702030302020204" pitchFamily="66" charset="0"/>
              </a:rPr>
              <a:t> </a:t>
            </a:r>
            <a:r>
              <a:rPr lang="el-GR" altLang="el-GR" b="1" dirty="0">
                <a:latin typeface="Comic Sans MS" panose="030F0702030302020204" pitchFamily="66" charset="0"/>
              </a:rPr>
              <a:t>ένας δειγματικός χώρος και Α τυχόν ενδεχόμενο του. Για το Α ορίζεται αριθμός Ρ(Α), ο οποίος καλείται πιθανότητα του Α, ώστε να ικανοποιούνται τα παρακάτω αξιώματα: </a:t>
            </a:r>
            <a:endParaRPr lang="en-US" altLang="el-GR" b="1" dirty="0">
              <a:latin typeface="Comic Sans MS" panose="030F0702030302020204" pitchFamily="66" charset="0"/>
            </a:endParaRPr>
          </a:p>
          <a:p>
            <a:r>
              <a:rPr lang="el-GR" altLang="el-GR" b="1" dirty="0">
                <a:latin typeface="Comic Sans MS" panose="030F0702030302020204" pitchFamily="66" charset="0"/>
              </a:rPr>
              <a:t>    </a:t>
            </a:r>
            <a:r>
              <a:rPr lang="en-US" altLang="el-GR" b="1" dirty="0">
                <a:latin typeface="Comic Sans MS" panose="030F0702030302020204" pitchFamily="66" charset="0"/>
              </a:rPr>
              <a:t>1.</a:t>
            </a:r>
            <a:r>
              <a:rPr lang="el-GR" altLang="el-GR" b="1" dirty="0">
                <a:latin typeface="Comic Sans MS" panose="030F0702030302020204" pitchFamily="66" charset="0"/>
              </a:rPr>
              <a:t> </a:t>
            </a:r>
            <a:r>
              <a:rPr lang="en-US" altLang="el-GR" b="1" dirty="0">
                <a:latin typeface="Comic Sans MS" panose="030F0702030302020204" pitchFamily="66" charset="0"/>
              </a:rPr>
              <a:t>0 </a:t>
            </a:r>
            <a:r>
              <a:rPr lang="en-US" altLang="el-GR" b="1" dirty="0">
                <a:latin typeface="Comic Sans MS" panose="030F0702030302020204" pitchFamily="66" charset="0"/>
                <a:sym typeface="Symbol" panose="05050102010706020507" pitchFamily="18" charset="2"/>
              </a:rPr>
              <a:t></a:t>
            </a:r>
            <a:r>
              <a:rPr lang="en-US" altLang="el-GR" b="1" dirty="0">
                <a:latin typeface="Comic Sans MS" panose="030F0702030302020204" pitchFamily="66" charset="0"/>
              </a:rPr>
              <a:t> </a:t>
            </a:r>
            <a:r>
              <a:rPr lang="el-GR" altLang="el-GR" b="1" dirty="0">
                <a:latin typeface="Comic Sans MS" panose="030F0702030302020204" pitchFamily="66" charset="0"/>
              </a:rPr>
              <a:t>Ρ</a:t>
            </a:r>
            <a:r>
              <a:rPr lang="en-US" altLang="el-GR" b="1" dirty="0">
                <a:latin typeface="Comic Sans MS" panose="030F0702030302020204" pitchFamily="66" charset="0"/>
              </a:rPr>
              <a:t>(</a:t>
            </a:r>
            <a:r>
              <a:rPr lang="el-GR" altLang="el-GR" b="1" dirty="0">
                <a:latin typeface="Comic Sans MS" panose="030F0702030302020204" pitchFamily="66" charset="0"/>
              </a:rPr>
              <a:t>Α</a:t>
            </a:r>
            <a:r>
              <a:rPr lang="en-US" altLang="el-GR" b="1" dirty="0">
                <a:latin typeface="Comic Sans MS" panose="030F0702030302020204" pitchFamily="66" charset="0"/>
              </a:rPr>
              <a:t>) </a:t>
            </a:r>
            <a:r>
              <a:rPr lang="en-US" altLang="el-GR" b="1" dirty="0">
                <a:latin typeface="Comic Sans MS" panose="030F0702030302020204" pitchFamily="66" charset="0"/>
                <a:sym typeface="Symbol" panose="05050102010706020507" pitchFamily="18" charset="2"/>
              </a:rPr>
              <a:t></a:t>
            </a:r>
            <a:r>
              <a:rPr lang="en-US" altLang="el-GR" b="1" dirty="0">
                <a:latin typeface="Comic Sans MS" panose="030F0702030302020204" pitchFamily="66" charset="0"/>
              </a:rPr>
              <a:t> 1</a:t>
            </a:r>
          </a:p>
          <a:p>
            <a:r>
              <a:rPr lang="el-GR" altLang="el-GR" b="1" dirty="0">
                <a:latin typeface="Comic Sans MS" panose="030F0702030302020204" pitchFamily="66" charset="0"/>
              </a:rPr>
              <a:t>    </a:t>
            </a:r>
            <a:r>
              <a:rPr lang="en-US" altLang="el-GR" b="1" dirty="0">
                <a:latin typeface="Comic Sans MS" panose="030F0702030302020204" pitchFamily="66" charset="0"/>
              </a:rPr>
              <a:t>2. </a:t>
            </a:r>
            <a:r>
              <a:rPr lang="el-GR" altLang="el-GR" b="1" dirty="0">
                <a:latin typeface="Comic Sans MS" panose="030F0702030302020204" pitchFamily="66" charset="0"/>
              </a:rPr>
              <a:t>Ρ</a:t>
            </a:r>
            <a:r>
              <a:rPr lang="en-US" altLang="el-GR" b="1" dirty="0">
                <a:latin typeface="Comic Sans MS" panose="030F0702030302020204" pitchFamily="66" charset="0"/>
              </a:rPr>
              <a:t>(</a:t>
            </a:r>
            <a:r>
              <a:rPr lang="el-GR" altLang="el-GR" b="1" dirty="0">
                <a:latin typeface="Comic Sans MS" panose="030F0702030302020204" pitchFamily="66" charset="0"/>
              </a:rPr>
              <a:t>Ω</a:t>
            </a:r>
            <a:r>
              <a:rPr lang="en-US" altLang="el-GR" b="1" dirty="0">
                <a:latin typeface="Comic Sans MS" panose="030F0702030302020204" pitchFamily="66" charset="0"/>
              </a:rPr>
              <a:t>)</a:t>
            </a:r>
            <a:r>
              <a:rPr lang="el-GR" altLang="el-GR" b="1" dirty="0">
                <a:latin typeface="Comic Sans MS" panose="030F0702030302020204" pitchFamily="66" charset="0"/>
              </a:rPr>
              <a:t> </a:t>
            </a:r>
            <a:r>
              <a:rPr lang="en-US" altLang="el-GR" b="1" dirty="0">
                <a:latin typeface="Comic Sans MS" panose="030F0702030302020204" pitchFamily="66" charset="0"/>
              </a:rPr>
              <a:t>=</a:t>
            </a:r>
            <a:r>
              <a:rPr lang="el-GR" altLang="el-GR" b="1" dirty="0">
                <a:latin typeface="Comic Sans MS" panose="030F0702030302020204" pitchFamily="66" charset="0"/>
              </a:rPr>
              <a:t> </a:t>
            </a:r>
            <a:r>
              <a:rPr lang="en-US" altLang="el-GR" b="1" dirty="0">
                <a:latin typeface="Comic Sans MS" panose="030F0702030302020204" pitchFamily="66" charset="0"/>
              </a:rPr>
              <a:t>1</a:t>
            </a:r>
            <a:endParaRPr lang="el-GR" altLang="el-GR" b="1" dirty="0">
              <a:latin typeface="Comic Sans MS" panose="030F0702030302020204" pitchFamily="66" charset="0"/>
            </a:endParaRPr>
          </a:p>
          <a:p>
            <a:r>
              <a:rPr lang="el-GR" altLang="el-GR" b="1" dirty="0">
                <a:latin typeface="Comic Sans MS" panose="030F0702030302020204" pitchFamily="66" charset="0"/>
              </a:rPr>
              <a:t>    3. </a:t>
            </a:r>
            <a:r>
              <a:rPr lang="el-GR" altLang="el-GR" b="1" dirty="0">
                <a:solidFill>
                  <a:srgbClr val="002060"/>
                </a:solidFill>
                <a:latin typeface="Comic Sans MS" panose="030F0702030302020204" pitchFamily="66" charset="0"/>
              </a:rPr>
              <a:t>Αν Α και Β είναι δύο ασυμβίβαστα (ξένα) ενδεχόμενα του</a:t>
            </a:r>
          </a:p>
          <a:p>
            <a:r>
              <a:rPr lang="el-GR" altLang="el-GR" b="1" dirty="0">
                <a:solidFill>
                  <a:srgbClr val="002060"/>
                </a:solidFill>
                <a:latin typeface="Comic Sans MS" panose="030F0702030302020204" pitchFamily="66" charset="0"/>
              </a:rPr>
              <a:t>        δειγματικού χώρου Ω, τότε Ρ(ΑUB) = Ρ(Α)+Ρ(Β)</a:t>
            </a:r>
          </a:p>
          <a:p>
            <a:endParaRPr lang="el-GR" altLang="el-GR" b="1" dirty="0">
              <a:latin typeface="Comic Sans MS" panose="030F0702030302020204" pitchFamily="66" charset="0"/>
            </a:endParaRPr>
          </a:p>
          <a:p>
            <a:r>
              <a:rPr lang="el-GR" altLang="el-GR" b="1" dirty="0">
                <a:latin typeface="Comic Sans MS" panose="030F0702030302020204" pitchFamily="66" charset="0"/>
              </a:rPr>
              <a:t>Αδύνατο γεγονός: Ρ(Α) = 0</a:t>
            </a:r>
          </a:p>
          <a:p>
            <a:r>
              <a:rPr lang="el-GR" altLang="el-GR" b="1" dirty="0">
                <a:latin typeface="Comic Sans MS" panose="030F0702030302020204" pitchFamily="66" charset="0"/>
              </a:rPr>
              <a:t>Βέβαιο γεγονός:   Ρ(Α) = 1</a:t>
            </a:r>
          </a:p>
          <a:p>
            <a:endParaRPr lang="el-GR" altLang="el-GR" b="1" dirty="0">
              <a:latin typeface="Comic Sans MS" panose="030F0702030302020204" pitchFamily="66" charset="0"/>
            </a:endParaRPr>
          </a:p>
          <a:p>
            <a:r>
              <a:rPr lang="el-GR" altLang="el-GR" b="1" dirty="0" smtClean="0">
                <a:solidFill>
                  <a:srgbClr val="CC0000"/>
                </a:solidFill>
                <a:latin typeface="Comic Sans MS" panose="030F0702030302020204" pitchFamily="66" charset="0"/>
              </a:rPr>
              <a:t>Παράδειγμα 1</a:t>
            </a:r>
            <a:r>
              <a:rPr lang="el-GR" altLang="el-GR" b="1" dirty="0">
                <a:solidFill>
                  <a:srgbClr val="CC0000"/>
                </a:solidFill>
                <a:latin typeface="Comic Sans MS" panose="030F0702030302020204" pitchFamily="66" charset="0"/>
              </a:rPr>
              <a:t>:</a:t>
            </a:r>
          </a:p>
          <a:p>
            <a:r>
              <a:rPr lang="el-GR" altLang="el-GR" b="1" dirty="0">
                <a:latin typeface="Comic Sans MS" panose="030F0702030302020204" pitchFamily="66" charset="0"/>
              </a:rPr>
              <a:t>Ρίχνουμε ένα ζάρι μία φορά. Έστω τα γεγονότα Α={1,2}, Β={4,5,6}, Γ={3,4} υποσύνολα του Ω={1, 2, 3, 4, 5, 6}</a:t>
            </a:r>
          </a:p>
          <a:p>
            <a:endParaRPr lang="el-GR" altLang="el-GR" b="1" dirty="0">
              <a:latin typeface="Comic Sans MS" panose="030F0702030302020204" pitchFamily="66" charset="0"/>
            </a:endParaRPr>
          </a:p>
          <a:p>
            <a:r>
              <a:rPr lang="el-GR" altLang="el-GR" b="1" dirty="0">
                <a:latin typeface="Comic Sans MS" panose="030F0702030302020204" pitchFamily="66" charset="0"/>
              </a:rPr>
              <a:t>Ρ(ΑUB) = Ρ(Α) + Ρ(Β) = 2/6 + 3/6 = 5/6</a:t>
            </a:r>
          </a:p>
          <a:p>
            <a:endParaRPr lang="el-GR" altLang="el-GR" b="1" dirty="0">
              <a:latin typeface="Comic Sans MS" panose="030F0702030302020204" pitchFamily="66" charset="0"/>
            </a:endParaRPr>
          </a:p>
          <a:p>
            <a:r>
              <a:rPr lang="el-GR" altLang="el-GR" b="1" dirty="0">
                <a:latin typeface="Comic Sans MS" panose="030F0702030302020204" pitchFamily="66" charset="0"/>
              </a:rPr>
              <a:t>Ρ(ΑUΓ) = Ρ(Α) + Ρ(Γ) = 2/6 + 2/6 = 4/6 = 2/3</a:t>
            </a: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64</a:t>
            </a:fld>
            <a:endParaRPr lang="en-US" altLang="el-GR">
              <a:solidFill>
                <a:srgbClr val="000000"/>
              </a:solidFill>
            </a:endParaRPr>
          </a:p>
        </p:txBody>
      </p:sp>
    </p:spTree>
    <p:extLst>
      <p:ext uri="{BB962C8B-B14F-4D97-AF65-F5344CB8AC3E}">
        <p14:creationId xmlns:p14="http://schemas.microsoft.com/office/powerpoint/2010/main" xmlns="" val="35458752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8" name="AutoShape 4"/>
          <p:cNvSpPr>
            <a:spLocks noChangeArrowheads="1"/>
          </p:cNvSpPr>
          <p:nvPr/>
        </p:nvSpPr>
        <p:spPr bwMode="auto">
          <a:xfrm>
            <a:off x="914400" y="381000"/>
            <a:ext cx="7620000" cy="609600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59749" name="Text Box 5"/>
          <p:cNvSpPr txBox="1">
            <a:spLocks noChangeArrowheads="1"/>
          </p:cNvSpPr>
          <p:nvPr/>
        </p:nvSpPr>
        <p:spPr bwMode="auto">
          <a:xfrm>
            <a:off x="990600" y="685800"/>
            <a:ext cx="7256463" cy="5181600"/>
          </a:xfrm>
          <a:prstGeom prst="rect">
            <a:avLst/>
          </a:prstGeom>
          <a:noFill/>
          <a:ln>
            <a:noFill/>
          </a:ln>
          <a:extLst>
            <a:ext uri="{909E8E84-426E-40DD-AFC4-6F175D3DCCD1}">
              <a14:hiddenFill xmlns:a14="http://schemas.microsoft.com/office/drawing/2010/main" xmlns="">
                <a:solidFill>
                  <a:srgbClr val="333300"/>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877888" indent="-342900">
              <a:defRPr>
                <a:solidFill>
                  <a:schemeClr val="tx1"/>
                </a:solidFill>
                <a:latin typeface="Arial" panose="020B0604020202020204" pitchFamily="34" charset="0"/>
              </a:defRPr>
            </a:lvl2pPr>
            <a:lvl3pPr marL="1400175" indent="-342900">
              <a:defRPr>
                <a:solidFill>
                  <a:schemeClr val="tx1"/>
                </a:solidFill>
                <a:latin typeface="Arial" panose="020B0604020202020204" pitchFamily="34" charset="0"/>
              </a:defRPr>
            </a:lvl3pPr>
            <a:lvl4pPr marL="1922463" indent="-342900">
              <a:defRPr>
                <a:solidFill>
                  <a:schemeClr val="tx1"/>
                </a:solidFill>
                <a:latin typeface="Arial" panose="020B0604020202020204" pitchFamily="34" charset="0"/>
              </a:defRPr>
            </a:lvl4pPr>
            <a:lvl5pPr marL="2444750" indent="-342900">
              <a:defRPr>
                <a:solidFill>
                  <a:schemeClr val="tx1"/>
                </a:solidFill>
                <a:latin typeface="Arial" panose="020B0604020202020204" pitchFamily="34" charset="0"/>
              </a:defRPr>
            </a:lvl5pPr>
            <a:lvl6pPr marL="2901950" indent="-342900" fontAlgn="base">
              <a:spcBef>
                <a:spcPct val="0"/>
              </a:spcBef>
              <a:spcAft>
                <a:spcPct val="0"/>
              </a:spcAft>
              <a:defRPr>
                <a:solidFill>
                  <a:schemeClr val="tx1"/>
                </a:solidFill>
                <a:latin typeface="Arial" panose="020B0604020202020204" pitchFamily="34" charset="0"/>
              </a:defRPr>
            </a:lvl6pPr>
            <a:lvl7pPr marL="3359150" indent="-342900" fontAlgn="base">
              <a:spcBef>
                <a:spcPct val="0"/>
              </a:spcBef>
              <a:spcAft>
                <a:spcPct val="0"/>
              </a:spcAft>
              <a:defRPr>
                <a:solidFill>
                  <a:schemeClr val="tx1"/>
                </a:solidFill>
                <a:latin typeface="Arial" panose="020B0604020202020204" pitchFamily="34" charset="0"/>
              </a:defRPr>
            </a:lvl7pPr>
            <a:lvl8pPr marL="3816350" indent="-342900" fontAlgn="base">
              <a:spcBef>
                <a:spcPct val="0"/>
              </a:spcBef>
              <a:spcAft>
                <a:spcPct val="0"/>
              </a:spcAft>
              <a:defRPr>
                <a:solidFill>
                  <a:schemeClr val="tx1"/>
                </a:solidFill>
                <a:latin typeface="Arial" panose="020B0604020202020204" pitchFamily="34" charset="0"/>
              </a:defRPr>
            </a:lvl8pPr>
            <a:lvl9pPr marL="4273550" indent="-342900" fontAlgn="base">
              <a:spcBef>
                <a:spcPct val="0"/>
              </a:spcBef>
              <a:spcAft>
                <a:spcPct val="0"/>
              </a:spcAft>
              <a:defRPr>
                <a:solidFill>
                  <a:schemeClr val="tx1"/>
                </a:solidFill>
                <a:latin typeface="Arial" panose="020B0604020202020204" pitchFamily="34" charset="0"/>
              </a:defRPr>
            </a:lvl9pPr>
          </a:lstStyle>
          <a:p>
            <a:r>
              <a:rPr lang="el-GR" altLang="el-GR" sz="2400" b="1" dirty="0" smtClean="0">
                <a:solidFill>
                  <a:srgbClr val="CC0000"/>
                </a:solidFill>
                <a:latin typeface="Comic Sans MS" panose="030F0702030302020204" pitchFamily="66" charset="0"/>
              </a:rPr>
              <a:t>Παράδειγμα</a:t>
            </a:r>
            <a:r>
              <a:rPr lang="el-GR" altLang="el-GR" b="1" dirty="0" smtClean="0">
                <a:solidFill>
                  <a:srgbClr val="CC0000"/>
                </a:solidFill>
                <a:latin typeface="Comic Sans MS" panose="030F0702030302020204" pitchFamily="66" charset="0"/>
              </a:rPr>
              <a:t> :</a:t>
            </a:r>
            <a:r>
              <a:rPr lang="el-GR" altLang="el-GR" dirty="0" smtClean="0">
                <a:latin typeface="Comic Sans MS" panose="030F0702030302020204" pitchFamily="66" charset="0"/>
              </a:rPr>
              <a:t> </a:t>
            </a:r>
            <a:r>
              <a:rPr lang="el-GR" altLang="el-GR" b="1" dirty="0">
                <a:latin typeface="Comic Sans MS" panose="030F0702030302020204" pitchFamily="66" charset="0"/>
              </a:rPr>
              <a:t>Σε ένα κουτί περιέχονται 6 μαύρες, 4 άσπρες και 5 κόκκινες</a:t>
            </a:r>
            <a:r>
              <a:rPr lang="el-GR" altLang="el-GR" dirty="0">
                <a:latin typeface="Comic Sans MS" panose="030F0702030302020204" pitchFamily="66" charset="0"/>
              </a:rPr>
              <a:t> </a:t>
            </a:r>
            <a:r>
              <a:rPr lang="el-GR" altLang="el-GR" b="1" dirty="0">
                <a:latin typeface="Comic Sans MS" panose="030F0702030302020204" pitchFamily="66" charset="0"/>
              </a:rPr>
              <a:t>σφαίρες</a:t>
            </a:r>
            <a:r>
              <a:rPr lang="el-GR" altLang="el-GR" b="1" dirty="0" smtClean="0">
                <a:latin typeface="Comic Sans MS" panose="030F0702030302020204" pitchFamily="66" charset="0"/>
              </a:rPr>
              <a:t>, κατά </a:t>
            </a:r>
            <a:r>
              <a:rPr lang="el-GR" altLang="el-GR" b="1" dirty="0">
                <a:latin typeface="Comic Sans MS" panose="030F0702030302020204" pitchFamily="66" charset="0"/>
              </a:rPr>
              <a:t>τα άλλα όμοιες. Βγάζουμε στη τύχη μια σφαίρα.</a:t>
            </a:r>
          </a:p>
          <a:p>
            <a:r>
              <a:rPr lang="el-GR" altLang="el-GR" b="1" dirty="0">
                <a:latin typeface="Comic Sans MS" panose="030F0702030302020204" pitchFamily="66" charset="0"/>
              </a:rPr>
              <a:t>Ποια είναι η πιθανότητα η σφαίρα να είναι μαύρη Ρ(</a:t>
            </a:r>
            <a:r>
              <a:rPr lang="el-GR" altLang="el-GR" b="1" i="1" dirty="0">
                <a:latin typeface="Comic Sans MS" panose="030F0702030302020204" pitchFamily="66" charset="0"/>
              </a:rPr>
              <a:t>Μ</a:t>
            </a:r>
            <a:r>
              <a:rPr lang="el-GR" altLang="el-GR" b="1" dirty="0">
                <a:latin typeface="Comic Sans MS" panose="030F0702030302020204" pitchFamily="66" charset="0"/>
              </a:rPr>
              <a:t>), άσπρη Ρ(</a:t>
            </a:r>
            <a:r>
              <a:rPr lang="el-GR" altLang="el-GR" b="1" i="1" dirty="0">
                <a:latin typeface="Comic Sans MS" panose="030F0702030302020204" pitchFamily="66" charset="0"/>
              </a:rPr>
              <a:t>Α</a:t>
            </a:r>
            <a:r>
              <a:rPr lang="el-GR" altLang="el-GR" b="1" dirty="0">
                <a:latin typeface="Comic Sans MS" panose="030F0702030302020204" pitchFamily="66" charset="0"/>
              </a:rPr>
              <a:t>), κόκκινη Ρ(</a:t>
            </a:r>
            <a:r>
              <a:rPr lang="el-GR" altLang="el-GR" b="1" i="1" dirty="0">
                <a:latin typeface="Comic Sans MS" panose="030F0702030302020204" pitchFamily="66" charset="0"/>
              </a:rPr>
              <a:t>Κ</a:t>
            </a:r>
            <a:r>
              <a:rPr lang="el-GR" altLang="el-GR" b="1" dirty="0">
                <a:latin typeface="Comic Sans MS" panose="030F0702030302020204" pitchFamily="66" charset="0"/>
              </a:rPr>
              <a:t>), όχι μαύρη Ρ(όχι </a:t>
            </a:r>
            <a:r>
              <a:rPr lang="el-GR" altLang="el-GR" b="1" i="1" dirty="0">
                <a:latin typeface="Comic Sans MS" panose="030F0702030302020204" pitchFamily="66" charset="0"/>
              </a:rPr>
              <a:t>Μ</a:t>
            </a:r>
            <a:r>
              <a:rPr lang="el-GR" altLang="el-GR" b="1" dirty="0">
                <a:latin typeface="Comic Sans MS" panose="030F0702030302020204" pitchFamily="66" charset="0"/>
              </a:rPr>
              <a:t>)</a:t>
            </a:r>
          </a:p>
          <a:p>
            <a:endParaRPr lang="el-GR" altLang="el-GR" b="1" dirty="0">
              <a:latin typeface="Comic Sans MS" panose="030F0702030302020204" pitchFamily="66" charset="0"/>
            </a:endParaRPr>
          </a:p>
          <a:p>
            <a:r>
              <a:rPr lang="el-GR" altLang="el-GR" b="1" dirty="0">
                <a:latin typeface="Comic Sans MS" panose="030F0702030302020204" pitchFamily="66" charset="0"/>
              </a:rPr>
              <a:t>Ο Ω περιέχει 15 σημεία (σφαίρες) υποθέτοντας ότι κάθε ένα έχει πιθανότητα 1/15 έχουμε:</a:t>
            </a:r>
          </a:p>
          <a:p>
            <a:endParaRPr lang="el-GR" altLang="el-GR" b="1" dirty="0">
              <a:latin typeface="Comic Sans MS" panose="030F0702030302020204" pitchFamily="66" charset="0"/>
            </a:endParaRPr>
          </a:p>
          <a:p>
            <a:r>
              <a:rPr lang="el-GR" altLang="el-GR" b="1" dirty="0">
                <a:latin typeface="Comic Sans MS" panose="030F0702030302020204" pitchFamily="66" charset="0"/>
              </a:rPr>
              <a:t>Ρ(</a:t>
            </a:r>
            <a:r>
              <a:rPr lang="el-GR" altLang="el-GR" b="1" i="1" dirty="0">
                <a:latin typeface="Comic Sans MS" panose="030F0702030302020204" pitchFamily="66" charset="0"/>
              </a:rPr>
              <a:t>Μ</a:t>
            </a:r>
            <a:r>
              <a:rPr lang="el-GR" altLang="el-GR" b="1" dirty="0">
                <a:latin typeface="Comic Sans MS" panose="030F0702030302020204" pitchFamily="66" charset="0"/>
              </a:rPr>
              <a:t>)=6/15,</a:t>
            </a:r>
          </a:p>
          <a:p>
            <a:endParaRPr lang="el-GR" altLang="el-GR" b="1" dirty="0">
              <a:latin typeface="Comic Sans MS" panose="030F0702030302020204" pitchFamily="66" charset="0"/>
            </a:endParaRPr>
          </a:p>
          <a:p>
            <a:r>
              <a:rPr lang="el-GR" altLang="el-GR" b="1" dirty="0">
                <a:latin typeface="Comic Sans MS" panose="030F0702030302020204" pitchFamily="66" charset="0"/>
              </a:rPr>
              <a:t>Ρ(</a:t>
            </a:r>
            <a:r>
              <a:rPr lang="el-GR" altLang="el-GR" b="1" i="1" dirty="0">
                <a:latin typeface="Comic Sans MS" panose="030F0702030302020204" pitchFamily="66" charset="0"/>
              </a:rPr>
              <a:t>Α</a:t>
            </a:r>
            <a:r>
              <a:rPr lang="el-GR" altLang="el-GR" b="1" dirty="0">
                <a:latin typeface="Comic Sans MS" panose="030F0702030302020204" pitchFamily="66" charset="0"/>
              </a:rPr>
              <a:t>)=4/15,</a:t>
            </a:r>
          </a:p>
          <a:p>
            <a:endParaRPr lang="el-GR" altLang="el-GR" b="1" dirty="0">
              <a:latin typeface="Comic Sans MS" panose="030F0702030302020204" pitchFamily="66" charset="0"/>
            </a:endParaRPr>
          </a:p>
          <a:p>
            <a:r>
              <a:rPr lang="el-GR" altLang="el-GR" b="1" dirty="0">
                <a:latin typeface="Comic Sans MS" panose="030F0702030302020204" pitchFamily="66" charset="0"/>
              </a:rPr>
              <a:t>Ρ(</a:t>
            </a:r>
            <a:r>
              <a:rPr lang="el-GR" altLang="el-GR" b="1" i="1" dirty="0">
                <a:latin typeface="Comic Sans MS" panose="030F0702030302020204" pitchFamily="66" charset="0"/>
              </a:rPr>
              <a:t>Κ</a:t>
            </a:r>
            <a:r>
              <a:rPr lang="el-GR" altLang="el-GR" b="1" dirty="0">
                <a:latin typeface="Comic Sans MS" panose="030F0702030302020204" pitchFamily="66" charset="0"/>
              </a:rPr>
              <a:t>)=5/15</a:t>
            </a:r>
          </a:p>
          <a:p>
            <a:endParaRPr lang="el-GR" altLang="el-GR" b="1" dirty="0">
              <a:latin typeface="Comic Sans MS" panose="030F0702030302020204" pitchFamily="66" charset="0"/>
            </a:endParaRPr>
          </a:p>
          <a:p>
            <a:r>
              <a:rPr lang="el-GR" altLang="el-GR" b="1" dirty="0">
                <a:latin typeface="Comic Sans MS" panose="030F0702030302020204" pitchFamily="66" charset="0"/>
              </a:rPr>
              <a:t>Ρ(</a:t>
            </a:r>
            <a:r>
              <a:rPr lang="el-GR" altLang="el-GR" b="1" i="1" dirty="0">
                <a:latin typeface="Comic Sans MS" panose="030F0702030302020204" pitchFamily="66" charset="0"/>
              </a:rPr>
              <a:t>όχι Μ</a:t>
            </a:r>
            <a:r>
              <a:rPr lang="el-GR" altLang="el-GR" b="1" dirty="0">
                <a:latin typeface="Comic Sans MS" panose="030F0702030302020204" pitchFamily="66" charset="0"/>
              </a:rPr>
              <a:t>)= Ρ(</a:t>
            </a:r>
            <a:r>
              <a:rPr lang="el-GR" altLang="el-GR" b="1" i="1" dirty="0">
                <a:latin typeface="Comic Sans MS" panose="030F0702030302020204" pitchFamily="66" charset="0"/>
              </a:rPr>
              <a:t>Α</a:t>
            </a:r>
            <a:r>
              <a:rPr lang="el-GR" altLang="el-GR" b="1" dirty="0">
                <a:latin typeface="Comic Sans MS" panose="030F0702030302020204" pitchFamily="66" charset="0"/>
              </a:rPr>
              <a:t> ή </a:t>
            </a:r>
            <a:r>
              <a:rPr lang="el-GR" altLang="el-GR" b="1" i="1" dirty="0">
                <a:latin typeface="Comic Sans MS" panose="030F0702030302020204" pitchFamily="66" charset="0"/>
              </a:rPr>
              <a:t>Κ</a:t>
            </a:r>
            <a:r>
              <a:rPr lang="el-GR" altLang="el-GR" b="1" dirty="0">
                <a:latin typeface="Comic Sans MS" panose="030F0702030302020204" pitchFamily="66" charset="0"/>
              </a:rPr>
              <a:t>)=Ρ(</a:t>
            </a:r>
            <a:r>
              <a:rPr lang="el-GR" altLang="el-GR" b="1" i="1" dirty="0">
                <a:latin typeface="Comic Sans MS" panose="030F0702030302020204" pitchFamily="66" charset="0"/>
              </a:rPr>
              <a:t>Α</a:t>
            </a:r>
            <a:r>
              <a:rPr lang="el-GR" altLang="el-GR" b="1" dirty="0">
                <a:latin typeface="Comic Sans MS" panose="030F0702030302020204" pitchFamily="66" charset="0"/>
              </a:rPr>
              <a:t>U</a:t>
            </a:r>
            <a:r>
              <a:rPr lang="el-GR" altLang="el-GR" b="1" i="1" dirty="0">
                <a:latin typeface="Comic Sans MS" panose="030F0702030302020204" pitchFamily="66" charset="0"/>
              </a:rPr>
              <a:t>Κ</a:t>
            </a:r>
            <a:r>
              <a:rPr lang="el-GR" altLang="el-GR" b="1" dirty="0">
                <a:latin typeface="Comic Sans MS" panose="030F0702030302020204" pitchFamily="66" charset="0"/>
              </a:rPr>
              <a:t>)=Ρ(</a:t>
            </a:r>
            <a:r>
              <a:rPr lang="el-GR" altLang="el-GR" b="1" i="1" dirty="0">
                <a:latin typeface="Comic Sans MS" panose="030F0702030302020204" pitchFamily="66" charset="0"/>
              </a:rPr>
              <a:t>Α</a:t>
            </a:r>
            <a:r>
              <a:rPr lang="el-GR" altLang="el-GR" b="1" dirty="0">
                <a:latin typeface="Comic Sans MS" panose="030F0702030302020204" pitchFamily="66" charset="0"/>
              </a:rPr>
              <a:t>) + Ρ(</a:t>
            </a:r>
            <a:r>
              <a:rPr lang="el-GR" altLang="el-GR" b="1" i="1" dirty="0">
                <a:latin typeface="Comic Sans MS" panose="030F0702030302020204" pitchFamily="66" charset="0"/>
              </a:rPr>
              <a:t>Κ</a:t>
            </a:r>
            <a:r>
              <a:rPr lang="el-GR" altLang="el-GR" b="1" dirty="0">
                <a:latin typeface="Comic Sans MS" panose="030F0702030302020204" pitchFamily="66" charset="0"/>
              </a:rPr>
              <a:t>) = 4/15 + 5/15 = 3/5</a:t>
            </a:r>
          </a:p>
          <a:p>
            <a:endParaRPr lang="el-GR" altLang="el-GR" b="1" dirty="0">
              <a:solidFill>
                <a:srgbClr val="CC0000"/>
              </a:solidFill>
              <a:latin typeface="Comic Sans MS" panose="030F0702030302020204" pitchFamily="66" charset="0"/>
            </a:endParaRPr>
          </a:p>
          <a:p>
            <a:endParaRPr lang="el-GR" altLang="el-GR" b="1" i="1" dirty="0">
              <a:solidFill>
                <a:srgbClr val="CC0000"/>
              </a:solidFill>
              <a:latin typeface="Comic Sans MS" panose="030F0702030302020204" pitchFamily="66" charset="0"/>
            </a:endParaRP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65</a:t>
            </a:fld>
            <a:endParaRPr lang="en-US" altLang="el-GR">
              <a:solidFill>
                <a:srgbClr val="000000"/>
              </a:solidFill>
            </a:endParaRPr>
          </a:p>
        </p:txBody>
      </p:sp>
    </p:spTree>
    <p:extLst>
      <p:ext uri="{BB962C8B-B14F-4D97-AF65-F5344CB8AC3E}">
        <p14:creationId xmlns:p14="http://schemas.microsoft.com/office/powerpoint/2010/main" xmlns="" val="22057139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577975" y="0"/>
            <a:ext cx="5867440" cy="461665"/>
          </a:xfrm>
          <a:prstGeom prst="rect">
            <a:avLst/>
          </a:prstGeom>
          <a:noFill/>
          <a:ln w="9525">
            <a:noFill/>
            <a:miter lim="800000"/>
            <a:headEnd/>
            <a:tailEnd/>
          </a:ln>
          <a:effectLst/>
        </p:spPr>
        <p:txBody>
          <a:bodyPr wrap="none">
            <a:spAutoFit/>
          </a:bodyPr>
          <a:lstStyle/>
          <a:p>
            <a:r>
              <a:rPr lang="el-GR" altLang="en-US" sz="2400" b="1" u="sng" dirty="0" smtClean="0">
                <a:solidFill>
                  <a:schemeClr val="accent2"/>
                </a:solidFill>
              </a:rPr>
              <a:t>Εφαρμογές  Συνδυαστικής  και πιθανοτήτων</a:t>
            </a:r>
            <a:endParaRPr lang="en-US" altLang="en-US" sz="2400" b="1" u="sng" dirty="0">
              <a:solidFill>
                <a:schemeClr val="accent2"/>
              </a:solidFill>
            </a:endParaRPr>
          </a:p>
        </p:txBody>
      </p:sp>
      <p:sp>
        <p:nvSpPr>
          <p:cNvPr id="4100" name="Text Box 4"/>
          <p:cNvSpPr txBox="1">
            <a:spLocks noChangeArrowheads="1"/>
          </p:cNvSpPr>
          <p:nvPr/>
        </p:nvSpPr>
        <p:spPr bwMode="auto">
          <a:xfrm>
            <a:off x="323528" y="476672"/>
            <a:ext cx="5738879" cy="600164"/>
          </a:xfrm>
          <a:prstGeom prst="rect">
            <a:avLst/>
          </a:prstGeom>
          <a:noFill/>
          <a:ln w="9525">
            <a:noFill/>
            <a:miter lim="800000"/>
            <a:headEnd/>
            <a:tailEnd/>
          </a:ln>
          <a:effectLst/>
        </p:spPr>
        <p:txBody>
          <a:bodyPr wrap="none" bIns="0">
            <a:spAutoFit/>
          </a:bodyPr>
          <a:lstStyle/>
          <a:p>
            <a:r>
              <a:rPr lang="el-GR" altLang="en-US" dirty="0" smtClean="0"/>
              <a:t>Δύο κάρτες επιλέγονται</a:t>
            </a:r>
            <a:r>
              <a:rPr lang="el-GR" altLang="en-US" dirty="0"/>
              <a:t> </a:t>
            </a:r>
            <a:r>
              <a:rPr lang="el-GR" altLang="en-US" dirty="0" smtClean="0"/>
              <a:t>τυχαία από μια τράπουλα </a:t>
            </a:r>
            <a:r>
              <a:rPr lang="en-US" altLang="en-US" dirty="0" smtClean="0"/>
              <a:t>.</a:t>
            </a:r>
            <a:endParaRPr lang="en-US" altLang="en-US" dirty="0"/>
          </a:p>
          <a:p>
            <a:r>
              <a:rPr lang="el-GR" altLang="en-US" dirty="0" smtClean="0"/>
              <a:t>Ποια είναι η πιθανότητα να είναι και οι δυο κάρτες </a:t>
            </a:r>
            <a:r>
              <a:rPr lang="el-GR" altLang="en-US" b="1" dirty="0" smtClean="0"/>
              <a:t>Ρήγας</a:t>
            </a:r>
            <a:r>
              <a:rPr lang="en-US" altLang="en-US" dirty="0" smtClean="0"/>
              <a:t>?</a:t>
            </a:r>
            <a:endParaRPr lang="en-US" altLang="en-US" dirty="0"/>
          </a:p>
        </p:txBody>
      </p:sp>
      <p:sp>
        <p:nvSpPr>
          <p:cNvPr id="4102" name="Text Box 6"/>
          <p:cNvSpPr txBox="1">
            <a:spLocks noChangeArrowheads="1"/>
          </p:cNvSpPr>
          <p:nvPr/>
        </p:nvSpPr>
        <p:spPr bwMode="auto">
          <a:xfrm>
            <a:off x="304800" y="1143000"/>
            <a:ext cx="6303264" cy="430887"/>
          </a:xfrm>
          <a:prstGeom prst="rect">
            <a:avLst/>
          </a:prstGeom>
          <a:noFill/>
          <a:ln w="9525">
            <a:noFill/>
            <a:miter lim="800000"/>
            <a:headEnd/>
            <a:tailEnd/>
          </a:ln>
          <a:effectLst/>
        </p:spPr>
        <p:txBody>
          <a:bodyPr wrap="none">
            <a:spAutoFit/>
          </a:bodyPr>
          <a:lstStyle/>
          <a:p>
            <a:r>
              <a:rPr lang="en-US" altLang="en-US" sz="2200" b="1" i="1" dirty="0" smtClean="0">
                <a:solidFill>
                  <a:srgbClr val="CC0000"/>
                </a:solidFill>
              </a:rPr>
              <a:t>Method </a:t>
            </a:r>
            <a:r>
              <a:rPr lang="en-US" altLang="en-US" sz="2200" b="1" i="1" dirty="0">
                <a:solidFill>
                  <a:srgbClr val="CC0000"/>
                </a:solidFill>
              </a:rPr>
              <a:t>1</a:t>
            </a:r>
            <a:r>
              <a:rPr lang="en-US" altLang="en-US" sz="2200" b="1" dirty="0">
                <a:solidFill>
                  <a:srgbClr val="CC0000"/>
                </a:solidFill>
              </a:rPr>
              <a:t>:</a:t>
            </a:r>
            <a:r>
              <a:rPr lang="en-US" altLang="en-US" sz="2200" b="1" dirty="0"/>
              <a:t> </a:t>
            </a:r>
            <a:r>
              <a:rPr lang="en-US" altLang="en-US" sz="2200" b="1" dirty="0">
                <a:solidFill>
                  <a:srgbClr val="C00000"/>
                </a:solidFill>
              </a:rPr>
              <a:t>Using the fundamental counting principle</a:t>
            </a:r>
          </a:p>
        </p:txBody>
      </p:sp>
      <p:sp>
        <p:nvSpPr>
          <p:cNvPr id="4103" name="Text Box 7"/>
          <p:cNvSpPr txBox="1">
            <a:spLocks noChangeArrowheads="1"/>
          </p:cNvSpPr>
          <p:nvPr/>
        </p:nvSpPr>
        <p:spPr bwMode="auto">
          <a:xfrm>
            <a:off x="1219200" y="1752600"/>
            <a:ext cx="1349408" cy="369332"/>
          </a:xfrm>
          <a:prstGeom prst="rect">
            <a:avLst/>
          </a:prstGeom>
          <a:noFill/>
          <a:ln w="9525">
            <a:noFill/>
            <a:miter lim="800000"/>
            <a:headEnd/>
            <a:tailEnd/>
          </a:ln>
          <a:effectLst/>
        </p:spPr>
        <p:txBody>
          <a:bodyPr wrap="none">
            <a:spAutoFit/>
          </a:bodyPr>
          <a:lstStyle/>
          <a:p>
            <a:r>
              <a:rPr lang="en-US" altLang="en-US" i="1" dirty="0"/>
              <a:t>P</a:t>
            </a:r>
            <a:r>
              <a:rPr lang="en-US" altLang="en-US" dirty="0"/>
              <a:t>(2 </a:t>
            </a:r>
            <a:r>
              <a:rPr lang="el-GR" altLang="en-US" dirty="0" smtClean="0"/>
              <a:t>Ρήγας</a:t>
            </a:r>
            <a:r>
              <a:rPr lang="en-US" altLang="en-US" dirty="0" smtClean="0"/>
              <a:t>) </a:t>
            </a:r>
            <a:r>
              <a:rPr lang="en-US" altLang="en-US" dirty="0"/>
              <a:t>=</a:t>
            </a:r>
          </a:p>
        </p:txBody>
      </p:sp>
      <p:graphicFrame>
        <p:nvGraphicFramePr>
          <p:cNvPr id="4104" name="Object 8"/>
          <p:cNvGraphicFramePr>
            <a:graphicFrameLocks noChangeAspect="1"/>
          </p:cNvGraphicFramePr>
          <p:nvPr>
            <p:extLst/>
          </p:nvPr>
        </p:nvGraphicFramePr>
        <p:xfrm>
          <a:off x="2743200" y="1573887"/>
          <a:ext cx="1066800" cy="711200"/>
        </p:xfrm>
        <a:graphic>
          <a:graphicData uri="http://schemas.openxmlformats.org/presentationml/2006/ole">
            <p:oleObj spid="_x0000_s19419" name="Equation" r:id="rId4" imgW="533400" imgH="355600" progId="">
              <p:embed/>
            </p:oleObj>
          </a:graphicData>
        </a:graphic>
      </p:graphicFrame>
      <p:graphicFrame>
        <p:nvGraphicFramePr>
          <p:cNvPr id="4105" name="Object 9"/>
          <p:cNvGraphicFramePr>
            <a:graphicFrameLocks noChangeAspect="1"/>
          </p:cNvGraphicFramePr>
          <p:nvPr/>
        </p:nvGraphicFramePr>
        <p:xfrm>
          <a:off x="2682875" y="2428875"/>
          <a:ext cx="812800" cy="711200"/>
        </p:xfrm>
        <a:graphic>
          <a:graphicData uri="http://schemas.openxmlformats.org/presentationml/2006/ole">
            <p:oleObj spid="_x0000_s19420" name="Equation" r:id="rId5" imgW="406400" imgH="355600" progId="">
              <p:embed/>
            </p:oleObj>
          </a:graphicData>
        </a:graphic>
      </p:graphicFrame>
      <p:sp>
        <p:nvSpPr>
          <p:cNvPr id="4106" name="Text Box 10"/>
          <p:cNvSpPr txBox="1">
            <a:spLocks noChangeArrowheads="1"/>
          </p:cNvSpPr>
          <p:nvPr/>
        </p:nvSpPr>
        <p:spPr bwMode="auto">
          <a:xfrm>
            <a:off x="323528" y="3212976"/>
            <a:ext cx="3831755" cy="430887"/>
          </a:xfrm>
          <a:prstGeom prst="rect">
            <a:avLst/>
          </a:prstGeom>
          <a:noFill/>
          <a:ln w="9525">
            <a:noFill/>
            <a:miter lim="800000"/>
            <a:headEnd/>
            <a:tailEnd/>
          </a:ln>
          <a:effectLst/>
        </p:spPr>
        <p:txBody>
          <a:bodyPr wrap="none">
            <a:spAutoFit/>
          </a:bodyPr>
          <a:lstStyle/>
          <a:p>
            <a:r>
              <a:rPr lang="en-US" altLang="en-US" sz="2200" b="1" i="1" dirty="0" smtClean="0">
                <a:solidFill>
                  <a:srgbClr val="CC0000"/>
                </a:solidFill>
              </a:rPr>
              <a:t>Method 2:  Using combinations</a:t>
            </a:r>
          </a:p>
        </p:txBody>
      </p:sp>
      <p:sp>
        <p:nvSpPr>
          <p:cNvPr id="4107" name="Text Box 11"/>
          <p:cNvSpPr txBox="1">
            <a:spLocks noChangeArrowheads="1"/>
          </p:cNvSpPr>
          <p:nvPr/>
        </p:nvSpPr>
        <p:spPr bwMode="auto">
          <a:xfrm>
            <a:off x="762000" y="3657600"/>
            <a:ext cx="7418388" cy="457200"/>
          </a:xfrm>
          <a:prstGeom prst="rect">
            <a:avLst/>
          </a:prstGeom>
          <a:noFill/>
          <a:ln w="9525">
            <a:noFill/>
            <a:miter lim="800000"/>
            <a:headEnd/>
            <a:tailEnd/>
          </a:ln>
          <a:effectLst/>
        </p:spPr>
        <p:txBody>
          <a:bodyPr wrap="none">
            <a:spAutoFit/>
          </a:bodyPr>
          <a:lstStyle/>
          <a:p>
            <a:r>
              <a:rPr lang="en-US" altLang="en-US" dirty="0"/>
              <a:t>Number of ways of choosing 2 kings from 4 kings is </a:t>
            </a:r>
            <a:r>
              <a:rPr lang="en-US" altLang="en-US" baseline="-25000" dirty="0"/>
              <a:t>4</a:t>
            </a:r>
            <a:r>
              <a:rPr lang="en-US" altLang="en-US" i="1" dirty="0"/>
              <a:t>C</a:t>
            </a:r>
            <a:r>
              <a:rPr lang="en-US" altLang="en-US" baseline="-25000" dirty="0"/>
              <a:t>2</a:t>
            </a:r>
            <a:r>
              <a:rPr lang="en-US" altLang="en-US" dirty="0"/>
              <a:t>.</a:t>
            </a:r>
          </a:p>
        </p:txBody>
      </p:sp>
      <p:sp>
        <p:nvSpPr>
          <p:cNvPr id="4108" name="Text Box 12"/>
          <p:cNvSpPr txBox="1">
            <a:spLocks noChangeArrowheads="1"/>
          </p:cNvSpPr>
          <p:nvPr/>
        </p:nvSpPr>
        <p:spPr bwMode="auto">
          <a:xfrm>
            <a:off x="765175" y="4029075"/>
            <a:ext cx="7704138" cy="457200"/>
          </a:xfrm>
          <a:prstGeom prst="rect">
            <a:avLst/>
          </a:prstGeom>
          <a:noFill/>
          <a:ln w="9525">
            <a:noFill/>
            <a:miter lim="800000"/>
            <a:headEnd/>
            <a:tailEnd/>
          </a:ln>
          <a:effectLst/>
        </p:spPr>
        <p:txBody>
          <a:bodyPr wrap="none">
            <a:spAutoFit/>
          </a:bodyPr>
          <a:lstStyle/>
          <a:p>
            <a:r>
              <a:rPr lang="en-US" altLang="en-US" dirty="0"/>
              <a:t>Number of ways of choosing 2 cards from 52 cards is </a:t>
            </a:r>
            <a:r>
              <a:rPr lang="en-US" altLang="en-US" baseline="-25000" dirty="0"/>
              <a:t>52</a:t>
            </a:r>
            <a:r>
              <a:rPr lang="en-US" altLang="en-US" i="1" dirty="0"/>
              <a:t>C</a:t>
            </a:r>
            <a:r>
              <a:rPr lang="en-US" altLang="en-US" baseline="-25000" dirty="0"/>
              <a:t>2</a:t>
            </a:r>
            <a:r>
              <a:rPr lang="en-US" altLang="en-US" dirty="0"/>
              <a:t>.</a:t>
            </a:r>
          </a:p>
        </p:txBody>
      </p:sp>
      <p:sp>
        <p:nvSpPr>
          <p:cNvPr id="4109" name="Text Box 13"/>
          <p:cNvSpPr txBox="1">
            <a:spLocks noChangeArrowheads="1"/>
          </p:cNvSpPr>
          <p:nvPr/>
        </p:nvSpPr>
        <p:spPr bwMode="auto">
          <a:xfrm>
            <a:off x="1346200" y="4610100"/>
            <a:ext cx="1372235" cy="369332"/>
          </a:xfrm>
          <a:prstGeom prst="rect">
            <a:avLst/>
          </a:prstGeom>
          <a:noFill/>
          <a:ln w="9525">
            <a:noFill/>
            <a:miter lim="800000"/>
            <a:headEnd/>
            <a:tailEnd/>
          </a:ln>
          <a:effectLst/>
        </p:spPr>
        <p:txBody>
          <a:bodyPr wrap="none">
            <a:spAutoFit/>
          </a:bodyPr>
          <a:lstStyle/>
          <a:p>
            <a:r>
              <a:rPr lang="en-US" altLang="en-US" b="1" i="1" dirty="0">
                <a:solidFill>
                  <a:srgbClr val="C00000"/>
                </a:solidFill>
              </a:rPr>
              <a:t>P</a:t>
            </a:r>
            <a:r>
              <a:rPr lang="en-US" altLang="en-US" b="1" dirty="0">
                <a:solidFill>
                  <a:srgbClr val="C00000"/>
                </a:solidFill>
              </a:rPr>
              <a:t>(2 </a:t>
            </a:r>
            <a:r>
              <a:rPr lang="el-GR" altLang="en-US" b="1" dirty="0" smtClean="0">
                <a:solidFill>
                  <a:srgbClr val="C00000"/>
                </a:solidFill>
              </a:rPr>
              <a:t>Ρήγας</a:t>
            </a:r>
            <a:r>
              <a:rPr lang="en-US" altLang="en-US" dirty="0" smtClean="0"/>
              <a:t>) </a:t>
            </a:r>
            <a:r>
              <a:rPr lang="en-US" altLang="en-US" dirty="0"/>
              <a:t>=</a:t>
            </a:r>
          </a:p>
        </p:txBody>
      </p:sp>
      <p:graphicFrame>
        <p:nvGraphicFramePr>
          <p:cNvPr id="4110" name="Object 14"/>
          <p:cNvGraphicFramePr>
            <a:graphicFrameLocks noChangeAspect="1"/>
          </p:cNvGraphicFramePr>
          <p:nvPr/>
        </p:nvGraphicFramePr>
        <p:xfrm>
          <a:off x="2771800" y="4437112"/>
          <a:ext cx="685800" cy="787400"/>
        </p:xfrm>
        <a:graphic>
          <a:graphicData uri="http://schemas.openxmlformats.org/presentationml/2006/ole">
            <p:oleObj spid="_x0000_s19421" name="Equation" r:id="rId6" imgW="342900" imgH="393700" progId="">
              <p:embed/>
            </p:oleObj>
          </a:graphicData>
        </a:graphic>
      </p:graphicFrame>
      <p:graphicFrame>
        <p:nvGraphicFramePr>
          <p:cNvPr id="4111" name="Object 15"/>
          <p:cNvGraphicFramePr>
            <a:graphicFrameLocks noChangeAspect="1"/>
          </p:cNvGraphicFramePr>
          <p:nvPr/>
        </p:nvGraphicFramePr>
        <p:xfrm>
          <a:off x="1403648" y="5229200"/>
          <a:ext cx="1498600" cy="1322388"/>
        </p:xfrm>
        <a:graphic>
          <a:graphicData uri="http://schemas.openxmlformats.org/presentationml/2006/ole">
            <p:oleObj spid="_x0000_s19422" name="Equation" r:id="rId7" imgW="863600" imgH="762000" progId="">
              <p:embed/>
            </p:oleObj>
          </a:graphicData>
        </a:graphic>
      </p:graphicFrame>
      <p:graphicFrame>
        <p:nvGraphicFramePr>
          <p:cNvPr id="4112" name="Object 16"/>
          <p:cNvGraphicFramePr>
            <a:graphicFrameLocks noChangeAspect="1"/>
          </p:cNvGraphicFramePr>
          <p:nvPr/>
        </p:nvGraphicFramePr>
        <p:xfrm>
          <a:off x="5220072" y="5589240"/>
          <a:ext cx="812800" cy="711200"/>
        </p:xfrm>
        <a:graphic>
          <a:graphicData uri="http://schemas.openxmlformats.org/presentationml/2006/ole">
            <p:oleObj spid="_x0000_s19423" name="Equation" r:id="rId8" imgW="406400" imgH="355600" progId="">
              <p:embed/>
            </p:oleObj>
          </a:graphicData>
        </a:graphic>
      </p:graphicFrame>
      <p:sp>
        <p:nvSpPr>
          <p:cNvPr id="4113" name="Text Box 17"/>
          <p:cNvSpPr txBox="1">
            <a:spLocks noChangeArrowheads="1"/>
          </p:cNvSpPr>
          <p:nvPr/>
        </p:nvSpPr>
        <p:spPr bwMode="auto">
          <a:xfrm>
            <a:off x="3995936" y="5733256"/>
            <a:ext cx="1203919" cy="369332"/>
          </a:xfrm>
          <a:prstGeom prst="rect">
            <a:avLst/>
          </a:prstGeom>
          <a:noFill/>
          <a:ln w="9525">
            <a:noFill/>
            <a:miter lim="800000"/>
            <a:headEnd/>
            <a:tailEnd/>
          </a:ln>
          <a:effectLst/>
        </p:spPr>
        <p:txBody>
          <a:bodyPr wrap="none">
            <a:spAutoFit/>
          </a:bodyPr>
          <a:lstStyle/>
          <a:p>
            <a:r>
              <a:rPr lang="en-US" altLang="en-US" b="1" i="1" dirty="0">
                <a:solidFill>
                  <a:srgbClr val="C00000"/>
                </a:solidFill>
              </a:rPr>
              <a:t>P</a:t>
            </a:r>
            <a:r>
              <a:rPr lang="en-US" altLang="en-US" b="1" dirty="0">
                <a:solidFill>
                  <a:srgbClr val="C00000"/>
                </a:solidFill>
              </a:rPr>
              <a:t>(2 </a:t>
            </a:r>
            <a:r>
              <a:rPr lang="el-GR" altLang="en-US" b="1" dirty="0" smtClean="0">
                <a:solidFill>
                  <a:srgbClr val="C00000"/>
                </a:solidFill>
              </a:rPr>
              <a:t>Ρήγας</a:t>
            </a:r>
            <a:r>
              <a:rPr lang="en-US" altLang="en-US" dirty="0" smtClean="0"/>
              <a:t>)</a:t>
            </a:r>
            <a:endParaRPr lang="en-US" altLang="en-US" dirty="0"/>
          </a:p>
        </p:txBody>
      </p:sp>
      <p:pic>
        <p:nvPicPr>
          <p:cNvPr id="4115" name="Picture 19" descr="bd05129_"/>
          <p:cNvPicPr>
            <a:picLocks noChangeAspect="1" noChangeArrowheads="1"/>
          </p:cNvPicPr>
          <p:nvPr/>
        </p:nvPicPr>
        <p:blipFill>
          <a:blip r:embed="rId9" cstate="print"/>
          <a:srcRect/>
          <a:stretch>
            <a:fillRect/>
          </a:stretch>
        </p:blipFill>
        <p:spPr bwMode="auto">
          <a:xfrm>
            <a:off x="6477000" y="1524000"/>
            <a:ext cx="2667000" cy="2090738"/>
          </a:xfrm>
          <a:prstGeom prst="rect">
            <a:avLst/>
          </a:prstGeom>
          <a:noFill/>
        </p:spPr>
      </p:pic>
      <p:pic>
        <p:nvPicPr>
          <p:cNvPr id="4118" name="Picture 22" descr="bd05129_"/>
          <p:cNvPicPr>
            <a:picLocks noChangeAspect="1" noChangeArrowheads="1"/>
          </p:cNvPicPr>
          <p:nvPr/>
        </p:nvPicPr>
        <p:blipFill>
          <a:blip r:embed="rId9" cstate="print"/>
          <a:srcRect/>
          <a:stretch>
            <a:fillRect/>
          </a:stretch>
        </p:blipFill>
        <p:spPr bwMode="auto">
          <a:xfrm>
            <a:off x="4876800" y="1600200"/>
            <a:ext cx="2667000" cy="2090738"/>
          </a:xfrm>
          <a:prstGeom prst="rect">
            <a:avLst/>
          </a:prstGeom>
          <a:noFill/>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66</a:t>
            </a:fld>
            <a:endParaRPr lang="en-US" altLang="el-GR">
              <a:solidFill>
                <a:srgbClr val="000000"/>
              </a:solidFill>
            </a:endParaRPr>
          </a:p>
        </p:txBody>
      </p:sp>
    </p:spTree>
    <p:extLst>
      <p:ext uri="{BB962C8B-B14F-4D97-AF65-F5344CB8AC3E}">
        <p14:creationId xmlns:p14="http://schemas.microsoft.com/office/powerpoint/2010/main" xmlns="" val="45606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anim calcmode="lin" valueType="num">
                                      <p:cBhvr>
                                        <p:cTn id="7" dur="500" fill="hold"/>
                                        <p:tgtEl>
                                          <p:spTgt spid="4099"/>
                                        </p:tgtEl>
                                        <p:attrNameLst>
                                          <p:attrName>ppt_w</p:attrName>
                                        </p:attrNameLst>
                                      </p:cBhvr>
                                      <p:tavLst>
                                        <p:tav tm="0">
                                          <p:val>
                                            <p:fltVal val="0"/>
                                          </p:val>
                                        </p:tav>
                                        <p:tav tm="100000">
                                          <p:val>
                                            <p:strVal val="#ppt_w"/>
                                          </p:val>
                                        </p:tav>
                                      </p:tavLst>
                                    </p:anim>
                                    <p:anim calcmode="lin" valueType="num">
                                      <p:cBhvr>
                                        <p:cTn id="8" dur="500" fill="hold"/>
                                        <p:tgtEl>
                                          <p:spTgt spid="4099"/>
                                        </p:tgtEl>
                                        <p:attrNameLst>
                                          <p:attrName>ppt_h</p:attrName>
                                        </p:attrNameLst>
                                      </p:cBhvr>
                                      <p:tavLst>
                                        <p:tav tm="0">
                                          <p:val>
                                            <p:fltVal val="0"/>
                                          </p:val>
                                        </p:tav>
                                        <p:tav tm="100000">
                                          <p:val>
                                            <p:strVal val="#ppt_h"/>
                                          </p:val>
                                        </p:tav>
                                      </p:tavLst>
                                    </p:anim>
                                    <p:anim calcmode="lin" valueType="num">
                                      <p:cBhvr>
                                        <p:cTn id="9" dur="500" fill="hold"/>
                                        <p:tgtEl>
                                          <p:spTgt spid="4099"/>
                                        </p:tgtEl>
                                        <p:attrNameLst>
                                          <p:attrName>ppt_x</p:attrName>
                                        </p:attrNameLst>
                                      </p:cBhvr>
                                      <p:tavLst>
                                        <p:tav tm="0">
                                          <p:val>
                                            <p:fltVal val="0.5"/>
                                          </p:val>
                                        </p:tav>
                                        <p:tav tm="100000">
                                          <p:val>
                                            <p:strVal val="#ppt_x"/>
                                          </p:val>
                                        </p:tav>
                                      </p:tavLst>
                                    </p:anim>
                                    <p:anim calcmode="lin" valueType="num">
                                      <p:cBhvr>
                                        <p:cTn id="10" dur="500" fill="hold"/>
                                        <p:tgtEl>
                                          <p:spTgt spid="4099"/>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4100"/>
                                        </p:tgtEl>
                                        <p:attrNameLst>
                                          <p:attrName>style.visibility</p:attrName>
                                        </p:attrNameLst>
                                      </p:cBhvr>
                                      <p:to>
                                        <p:strVal val="visible"/>
                                      </p:to>
                                    </p:set>
                                    <p:animEffect transition="in" filter="checkerboard(across)">
                                      <p:cBhvr>
                                        <p:cTn id="15" dur="500"/>
                                        <p:tgtEl>
                                          <p:spTgt spid="410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4115"/>
                                        </p:tgtEl>
                                        <p:attrNameLst>
                                          <p:attrName>style.visibility</p:attrName>
                                        </p:attrNameLst>
                                      </p:cBhvr>
                                      <p:to>
                                        <p:strVal val="visible"/>
                                      </p:to>
                                    </p:set>
                                    <p:anim calcmode="lin" valueType="num">
                                      <p:cBhvr additive="base">
                                        <p:cTn id="20" dur="500" fill="hold"/>
                                        <p:tgtEl>
                                          <p:spTgt spid="4115"/>
                                        </p:tgtEl>
                                        <p:attrNameLst>
                                          <p:attrName>ppt_x</p:attrName>
                                        </p:attrNameLst>
                                      </p:cBhvr>
                                      <p:tavLst>
                                        <p:tav tm="0">
                                          <p:val>
                                            <p:strVal val="0-#ppt_w/2"/>
                                          </p:val>
                                        </p:tav>
                                        <p:tav tm="100000">
                                          <p:val>
                                            <p:strVal val="#ppt_x"/>
                                          </p:val>
                                        </p:tav>
                                      </p:tavLst>
                                    </p:anim>
                                    <p:anim calcmode="lin" valueType="num">
                                      <p:cBhvr additive="base">
                                        <p:cTn id="21" dur="500" fill="hold"/>
                                        <p:tgtEl>
                                          <p:spTgt spid="411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118"/>
                                        </p:tgtEl>
                                        <p:attrNameLst>
                                          <p:attrName>style.visibility</p:attrName>
                                        </p:attrNameLst>
                                      </p:cBhvr>
                                      <p:to>
                                        <p:strVal val="visible"/>
                                      </p:to>
                                    </p:set>
                                    <p:anim calcmode="lin" valueType="num">
                                      <p:cBhvr additive="base">
                                        <p:cTn id="26" dur="500" fill="hold"/>
                                        <p:tgtEl>
                                          <p:spTgt spid="4118"/>
                                        </p:tgtEl>
                                        <p:attrNameLst>
                                          <p:attrName>ppt_x</p:attrName>
                                        </p:attrNameLst>
                                      </p:cBhvr>
                                      <p:tavLst>
                                        <p:tav tm="0">
                                          <p:val>
                                            <p:strVal val="0-#ppt_w/2"/>
                                          </p:val>
                                        </p:tav>
                                        <p:tav tm="100000">
                                          <p:val>
                                            <p:strVal val="#ppt_x"/>
                                          </p:val>
                                        </p:tav>
                                      </p:tavLst>
                                    </p:anim>
                                    <p:anim calcmode="lin" valueType="num">
                                      <p:cBhvr additive="base">
                                        <p:cTn id="27" dur="500" fill="hold"/>
                                        <p:tgtEl>
                                          <p:spTgt spid="411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barn(inVertical)">
                                      <p:cBhvr>
                                        <p:cTn id="32" dur="500"/>
                                        <p:tgtEl>
                                          <p:spTgt spid="4102"/>
                                        </p:tgtEl>
                                      </p:cBhvr>
                                    </p:animEffect>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4103"/>
                                        </p:tgtEl>
                                        <p:attrNameLst>
                                          <p:attrName>style.visibility</p:attrName>
                                        </p:attrNameLst>
                                      </p:cBhvr>
                                      <p:to>
                                        <p:strVal val="visible"/>
                                      </p:to>
                                    </p:set>
                                    <p:anim calcmode="lin" valueType="num">
                                      <p:cBhvr>
                                        <p:cTn id="37" dur="1000" fill="hold"/>
                                        <p:tgtEl>
                                          <p:spTgt spid="4103"/>
                                        </p:tgtEl>
                                        <p:attrNameLst>
                                          <p:attrName>ppt_w</p:attrName>
                                        </p:attrNameLst>
                                      </p:cBhvr>
                                      <p:tavLst>
                                        <p:tav tm="0">
                                          <p:val>
                                            <p:fltVal val="0"/>
                                          </p:val>
                                        </p:tav>
                                        <p:tav tm="100000">
                                          <p:val>
                                            <p:strVal val="#ppt_w"/>
                                          </p:val>
                                        </p:tav>
                                      </p:tavLst>
                                    </p:anim>
                                    <p:anim calcmode="lin" valueType="num">
                                      <p:cBhvr>
                                        <p:cTn id="38" dur="1000" fill="hold"/>
                                        <p:tgtEl>
                                          <p:spTgt spid="4103"/>
                                        </p:tgtEl>
                                        <p:attrNameLst>
                                          <p:attrName>ppt_h</p:attrName>
                                        </p:attrNameLst>
                                      </p:cBhvr>
                                      <p:tavLst>
                                        <p:tav tm="0">
                                          <p:val>
                                            <p:fltVal val="0"/>
                                          </p:val>
                                        </p:tav>
                                        <p:tav tm="100000">
                                          <p:val>
                                            <p:strVal val="#ppt_h"/>
                                          </p:val>
                                        </p:tav>
                                      </p:tavLst>
                                    </p:anim>
                                    <p:anim calcmode="lin" valueType="num">
                                      <p:cBhvr>
                                        <p:cTn id="39" dur="1000" fill="hold"/>
                                        <p:tgtEl>
                                          <p:spTgt spid="4103"/>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410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16" fill="hold" nodeType="clickEffect">
                                  <p:stCondLst>
                                    <p:cond delay="0"/>
                                  </p:stCondLst>
                                  <p:childTnLst>
                                    <p:set>
                                      <p:cBhvr>
                                        <p:cTn id="44" dur="1" fill="hold">
                                          <p:stCondLst>
                                            <p:cond delay="0"/>
                                          </p:stCondLst>
                                        </p:cTn>
                                        <p:tgtEl>
                                          <p:spTgt spid="4104"/>
                                        </p:tgtEl>
                                        <p:attrNameLst>
                                          <p:attrName>style.visibility</p:attrName>
                                        </p:attrNameLst>
                                      </p:cBhvr>
                                      <p:to>
                                        <p:strVal val="visible"/>
                                      </p:to>
                                    </p:set>
                                    <p:anim calcmode="lin" valueType="num">
                                      <p:cBhvr>
                                        <p:cTn id="45" dur="500" fill="hold"/>
                                        <p:tgtEl>
                                          <p:spTgt spid="4104"/>
                                        </p:tgtEl>
                                        <p:attrNameLst>
                                          <p:attrName>ppt_w</p:attrName>
                                        </p:attrNameLst>
                                      </p:cBhvr>
                                      <p:tavLst>
                                        <p:tav tm="0">
                                          <p:val>
                                            <p:fltVal val="0"/>
                                          </p:val>
                                        </p:tav>
                                        <p:tav tm="100000">
                                          <p:val>
                                            <p:strVal val="#ppt_w"/>
                                          </p:val>
                                        </p:tav>
                                      </p:tavLst>
                                    </p:anim>
                                    <p:anim calcmode="lin" valueType="num">
                                      <p:cBhvr>
                                        <p:cTn id="46" dur="500" fill="hold"/>
                                        <p:tgtEl>
                                          <p:spTgt spid="4104"/>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16" fill="hold" nodeType="clickEffect">
                                  <p:stCondLst>
                                    <p:cond delay="0"/>
                                  </p:stCondLst>
                                  <p:childTnLst>
                                    <p:set>
                                      <p:cBhvr>
                                        <p:cTn id="50" dur="1" fill="hold">
                                          <p:stCondLst>
                                            <p:cond delay="0"/>
                                          </p:stCondLst>
                                        </p:cTn>
                                        <p:tgtEl>
                                          <p:spTgt spid="4105"/>
                                        </p:tgtEl>
                                        <p:attrNameLst>
                                          <p:attrName>style.visibility</p:attrName>
                                        </p:attrNameLst>
                                      </p:cBhvr>
                                      <p:to>
                                        <p:strVal val="visible"/>
                                      </p:to>
                                    </p:set>
                                    <p:anim calcmode="lin" valueType="num">
                                      <p:cBhvr>
                                        <p:cTn id="51" dur="500" fill="hold"/>
                                        <p:tgtEl>
                                          <p:spTgt spid="4105"/>
                                        </p:tgtEl>
                                        <p:attrNameLst>
                                          <p:attrName>ppt_w</p:attrName>
                                        </p:attrNameLst>
                                      </p:cBhvr>
                                      <p:tavLst>
                                        <p:tav tm="0">
                                          <p:val>
                                            <p:fltVal val="0"/>
                                          </p:val>
                                        </p:tav>
                                        <p:tav tm="100000">
                                          <p:val>
                                            <p:strVal val="#ppt_w"/>
                                          </p:val>
                                        </p:tav>
                                      </p:tavLst>
                                    </p:anim>
                                    <p:anim calcmode="lin" valueType="num">
                                      <p:cBhvr>
                                        <p:cTn id="52" dur="500" fill="hold"/>
                                        <p:tgtEl>
                                          <p:spTgt spid="410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4105"/>
                                        </p:tgtEl>
                                        <p:attrNameLst>
                                          <p:attrName>ppt_c</p:attrName>
                                        </p:attrNameLst>
                                      </p:cBhvr>
                                      <p:to>
                                        <a:srgbClr val="CC0000"/>
                                      </p:to>
                                    </p:animClr>
                                  </p:subTnLst>
                                </p:cTn>
                              </p:par>
                            </p:childTnLst>
                          </p:cTn>
                        </p:par>
                      </p:childTnLst>
                    </p:cTn>
                  </p:par>
                  <p:par>
                    <p:cTn id="53" fill="hold">
                      <p:stCondLst>
                        <p:cond delay="indefinite"/>
                      </p:stCondLst>
                      <p:childTnLst>
                        <p:par>
                          <p:cTn id="54" fill="hold">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4106"/>
                                        </p:tgtEl>
                                        <p:attrNameLst>
                                          <p:attrName>style.visibility</p:attrName>
                                        </p:attrNameLst>
                                      </p:cBhvr>
                                      <p:to>
                                        <p:strVal val="visible"/>
                                      </p:to>
                                    </p:set>
                                    <p:anim calcmode="lin" valueType="num">
                                      <p:cBhvr>
                                        <p:cTn id="57" dur="1000" fill="hold"/>
                                        <p:tgtEl>
                                          <p:spTgt spid="4106"/>
                                        </p:tgtEl>
                                        <p:attrNameLst>
                                          <p:attrName>ppt_w</p:attrName>
                                        </p:attrNameLst>
                                      </p:cBhvr>
                                      <p:tavLst>
                                        <p:tav tm="0">
                                          <p:val>
                                            <p:fltVal val="0"/>
                                          </p:val>
                                        </p:tav>
                                        <p:tav tm="100000">
                                          <p:val>
                                            <p:strVal val="#ppt_w"/>
                                          </p:val>
                                        </p:tav>
                                      </p:tavLst>
                                    </p:anim>
                                    <p:anim calcmode="lin" valueType="num">
                                      <p:cBhvr>
                                        <p:cTn id="58" dur="1000" fill="hold"/>
                                        <p:tgtEl>
                                          <p:spTgt spid="4106"/>
                                        </p:tgtEl>
                                        <p:attrNameLst>
                                          <p:attrName>ppt_h</p:attrName>
                                        </p:attrNameLst>
                                      </p:cBhvr>
                                      <p:tavLst>
                                        <p:tav tm="0">
                                          <p:val>
                                            <p:fltVal val="0"/>
                                          </p:val>
                                        </p:tav>
                                        <p:tav tm="100000">
                                          <p:val>
                                            <p:strVal val="#ppt_h"/>
                                          </p:val>
                                        </p:tav>
                                      </p:tavLst>
                                    </p:anim>
                                    <p:anim calcmode="lin" valueType="num">
                                      <p:cBhvr>
                                        <p:cTn id="59" dur="1000" fill="hold"/>
                                        <p:tgtEl>
                                          <p:spTgt spid="4106"/>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410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p:stCondLst>
                        <p:cond delay="indefinite"/>
                      </p:stCondLst>
                      <p:childTnLst>
                        <p:par>
                          <p:cTn id="62" fill="hold">
                            <p:stCondLst>
                              <p:cond delay="0"/>
                            </p:stCondLst>
                            <p:childTnLst>
                              <p:par>
                                <p:cTn id="63" presetID="18" presetClass="entr" presetSubtype="3" fill="hold" grpId="0" nodeType="clickEffect">
                                  <p:stCondLst>
                                    <p:cond delay="0"/>
                                  </p:stCondLst>
                                  <p:childTnLst>
                                    <p:set>
                                      <p:cBhvr>
                                        <p:cTn id="64" dur="1" fill="hold">
                                          <p:stCondLst>
                                            <p:cond delay="0"/>
                                          </p:stCondLst>
                                        </p:cTn>
                                        <p:tgtEl>
                                          <p:spTgt spid="4107"/>
                                        </p:tgtEl>
                                        <p:attrNameLst>
                                          <p:attrName>style.visibility</p:attrName>
                                        </p:attrNameLst>
                                      </p:cBhvr>
                                      <p:to>
                                        <p:strVal val="visible"/>
                                      </p:to>
                                    </p:set>
                                    <p:animEffect transition="in" filter="strips(upRight)">
                                      <p:cBhvr>
                                        <p:cTn id="65" dur="500"/>
                                        <p:tgtEl>
                                          <p:spTgt spid="4107"/>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3" fill="hold" grpId="0" nodeType="clickEffect">
                                  <p:stCondLst>
                                    <p:cond delay="0"/>
                                  </p:stCondLst>
                                  <p:childTnLst>
                                    <p:set>
                                      <p:cBhvr>
                                        <p:cTn id="69" dur="1" fill="hold">
                                          <p:stCondLst>
                                            <p:cond delay="0"/>
                                          </p:stCondLst>
                                        </p:cTn>
                                        <p:tgtEl>
                                          <p:spTgt spid="4108"/>
                                        </p:tgtEl>
                                        <p:attrNameLst>
                                          <p:attrName>style.visibility</p:attrName>
                                        </p:attrNameLst>
                                      </p:cBhvr>
                                      <p:to>
                                        <p:strVal val="visible"/>
                                      </p:to>
                                    </p:set>
                                    <p:animEffect transition="in" filter="strips(upRight)">
                                      <p:cBhvr>
                                        <p:cTn id="70" dur="500"/>
                                        <p:tgtEl>
                                          <p:spTgt spid="4108"/>
                                        </p:tgtEl>
                                      </p:cBhvr>
                                    </p:animEffect>
                                  </p:childTnLst>
                                </p:cTn>
                              </p:par>
                            </p:childTnLst>
                          </p:cTn>
                        </p:par>
                      </p:childTnLst>
                    </p:cTn>
                  </p:par>
                  <p:par>
                    <p:cTn id="71" fill="hold">
                      <p:stCondLst>
                        <p:cond delay="indefinite"/>
                      </p:stCondLst>
                      <p:childTnLst>
                        <p:par>
                          <p:cTn id="72" fill="hold">
                            <p:stCondLst>
                              <p:cond delay="0"/>
                            </p:stCondLst>
                            <p:childTnLst>
                              <p:par>
                                <p:cTn id="73" presetID="15" presetClass="entr" presetSubtype="0" fill="hold" grpId="0" nodeType="clickEffect">
                                  <p:stCondLst>
                                    <p:cond delay="0"/>
                                  </p:stCondLst>
                                  <p:childTnLst>
                                    <p:set>
                                      <p:cBhvr>
                                        <p:cTn id="74" dur="1" fill="hold">
                                          <p:stCondLst>
                                            <p:cond delay="0"/>
                                          </p:stCondLst>
                                        </p:cTn>
                                        <p:tgtEl>
                                          <p:spTgt spid="4109"/>
                                        </p:tgtEl>
                                        <p:attrNameLst>
                                          <p:attrName>style.visibility</p:attrName>
                                        </p:attrNameLst>
                                      </p:cBhvr>
                                      <p:to>
                                        <p:strVal val="visible"/>
                                      </p:to>
                                    </p:set>
                                    <p:anim calcmode="lin" valueType="num">
                                      <p:cBhvr>
                                        <p:cTn id="75" dur="1000" fill="hold"/>
                                        <p:tgtEl>
                                          <p:spTgt spid="4109"/>
                                        </p:tgtEl>
                                        <p:attrNameLst>
                                          <p:attrName>ppt_w</p:attrName>
                                        </p:attrNameLst>
                                      </p:cBhvr>
                                      <p:tavLst>
                                        <p:tav tm="0">
                                          <p:val>
                                            <p:fltVal val="0"/>
                                          </p:val>
                                        </p:tav>
                                        <p:tav tm="100000">
                                          <p:val>
                                            <p:strVal val="#ppt_w"/>
                                          </p:val>
                                        </p:tav>
                                      </p:tavLst>
                                    </p:anim>
                                    <p:anim calcmode="lin" valueType="num">
                                      <p:cBhvr>
                                        <p:cTn id="76" dur="1000" fill="hold"/>
                                        <p:tgtEl>
                                          <p:spTgt spid="4109"/>
                                        </p:tgtEl>
                                        <p:attrNameLst>
                                          <p:attrName>ppt_h</p:attrName>
                                        </p:attrNameLst>
                                      </p:cBhvr>
                                      <p:tavLst>
                                        <p:tav tm="0">
                                          <p:val>
                                            <p:fltVal val="0"/>
                                          </p:val>
                                        </p:tav>
                                        <p:tav tm="100000">
                                          <p:val>
                                            <p:strVal val="#ppt_h"/>
                                          </p:val>
                                        </p:tav>
                                      </p:tavLst>
                                    </p:anim>
                                    <p:anim calcmode="lin" valueType="num">
                                      <p:cBhvr>
                                        <p:cTn id="77" dur="1000" fill="hold"/>
                                        <p:tgtEl>
                                          <p:spTgt spid="4109"/>
                                        </p:tgtEl>
                                        <p:attrNameLst>
                                          <p:attrName>ppt_x</p:attrName>
                                        </p:attrNameLst>
                                      </p:cBhvr>
                                      <p:tavLst>
                                        <p:tav tm="0" fmla="#ppt_x+(cos(-2*pi*(1-$))*-#ppt_x-sin(-2*pi*(1-$))*(1-#ppt_y))*(1-$)">
                                          <p:val>
                                            <p:fltVal val="0"/>
                                          </p:val>
                                        </p:tav>
                                        <p:tav tm="100000">
                                          <p:val>
                                            <p:fltVal val="1"/>
                                          </p:val>
                                        </p:tav>
                                      </p:tavLst>
                                    </p:anim>
                                    <p:anim calcmode="lin" valueType="num">
                                      <p:cBhvr>
                                        <p:cTn id="78" dur="1000" fill="hold"/>
                                        <p:tgtEl>
                                          <p:spTgt spid="410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4110"/>
                                        </p:tgtEl>
                                        <p:attrNameLst>
                                          <p:attrName>style.visibility</p:attrName>
                                        </p:attrNameLst>
                                      </p:cBhvr>
                                      <p:to>
                                        <p:strVal val="visible"/>
                                      </p:to>
                                    </p:set>
                                    <p:anim calcmode="lin" valueType="num">
                                      <p:cBhvr>
                                        <p:cTn id="83" dur="500" fill="hold"/>
                                        <p:tgtEl>
                                          <p:spTgt spid="4110"/>
                                        </p:tgtEl>
                                        <p:attrNameLst>
                                          <p:attrName>ppt_w</p:attrName>
                                        </p:attrNameLst>
                                      </p:cBhvr>
                                      <p:tavLst>
                                        <p:tav tm="0">
                                          <p:val>
                                            <p:fltVal val="0"/>
                                          </p:val>
                                        </p:tav>
                                        <p:tav tm="100000">
                                          <p:val>
                                            <p:strVal val="#ppt_w"/>
                                          </p:val>
                                        </p:tav>
                                      </p:tavLst>
                                    </p:anim>
                                    <p:anim calcmode="lin" valueType="num">
                                      <p:cBhvr>
                                        <p:cTn id="84" dur="500" fill="hold"/>
                                        <p:tgtEl>
                                          <p:spTgt spid="4110"/>
                                        </p:tgtEl>
                                        <p:attrNameLst>
                                          <p:attrName>ppt_h</p:attrName>
                                        </p:attrNameLst>
                                      </p:cBhvr>
                                      <p:tavLst>
                                        <p:tav tm="0">
                                          <p:val>
                                            <p:fltVal val="0"/>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23" presetClass="entr" presetSubtype="16" fill="hold" nodeType="clickEffect">
                                  <p:stCondLst>
                                    <p:cond delay="0"/>
                                  </p:stCondLst>
                                  <p:childTnLst>
                                    <p:set>
                                      <p:cBhvr>
                                        <p:cTn id="88" dur="1" fill="hold">
                                          <p:stCondLst>
                                            <p:cond delay="0"/>
                                          </p:stCondLst>
                                        </p:cTn>
                                        <p:tgtEl>
                                          <p:spTgt spid="4111"/>
                                        </p:tgtEl>
                                        <p:attrNameLst>
                                          <p:attrName>style.visibility</p:attrName>
                                        </p:attrNameLst>
                                      </p:cBhvr>
                                      <p:to>
                                        <p:strVal val="visible"/>
                                      </p:to>
                                    </p:set>
                                    <p:anim calcmode="lin" valueType="num">
                                      <p:cBhvr>
                                        <p:cTn id="89" dur="500" fill="hold"/>
                                        <p:tgtEl>
                                          <p:spTgt spid="4111"/>
                                        </p:tgtEl>
                                        <p:attrNameLst>
                                          <p:attrName>ppt_w</p:attrName>
                                        </p:attrNameLst>
                                      </p:cBhvr>
                                      <p:tavLst>
                                        <p:tav tm="0">
                                          <p:val>
                                            <p:fltVal val="0"/>
                                          </p:val>
                                        </p:tav>
                                        <p:tav tm="100000">
                                          <p:val>
                                            <p:strVal val="#ppt_w"/>
                                          </p:val>
                                        </p:tav>
                                      </p:tavLst>
                                    </p:anim>
                                    <p:anim calcmode="lin" valueType="num">
                                      <p:cBhvr>
                                        <p:cTn id="90" dur="500" fill="hold"/>
                                        <p:tgtEl>
                                          <p:spTgt spid="4111"/>
                                        </p:tgtEl>
                                        <p:attrNameLst>
                                          <p:attrName>ppt_h</p:attrName>
                                        </p:attrNameLst>
                                      </p:cBhvr>
                                      <p:tavLst>
                                        <p:tav tm="0">
                                          <p:val>
                                            <p:fltVal val="0"/>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3" presetClass="entr" presetSubtype="16" fill="hold" grpId="0" nodeType="clickEffect">
                                  <p:stCondLst>
                                    <p:cond delay="0"/>
                                  </p:stCondLst>
                                  <p:childTnLst>
                                    <p:set>
                                      <p:cBhvr>
                                        <p:cTn id="94" dur="1" fill="hold">
                                          <p:stCondLst>
                                            <p:cond delay="0"/>
                                          </p:stCondLst>
                                        </p:cTn>
                                        <p:tgtEl>
                                          <p:spTgt spid="4113"/>
                                        </p:tgtEl>
                                        <p:attrNameLst>
                                          <p:attrName>style.visibility</p:attrName>
                                        </p:attrNameLst>
                                      </p:cBhvr>
                                      <p:to>
                                        <p:strVal val="visible"/>
                                      </p:to>
                                    </p:set>
                                    <p:anim calcmode="lin" valueType="num">
                                      <p:cBhvr>
                                        <p:cTn id="95" dur="500" fill="hold"/>
                                        <p:tgtEl>
                                          <p:spTgt spid="4113"/>
                                        </p:tgtEl>
                                        <p:attrNameLst>
                                          <p:attrName>ppt_w</p:attrName>
                                        </p:attrNameLst>
                                      </p:cBhvr>
                                      <p:tavLst>
                                        <p:tav tm="0">
                                          <p:val>
                                            <p:fltVal val="0"/>
                                          </p:val>
                                        </p:tav>
                                        <p:tav tm="100000">
                                          <p:val>
                                            <p:strVal val="#ppt_w"/>
                                          </p:val>
                                        </p:tav>
                                      </p:tavLst>
                                    </p:anim>
                                    <p:anim calcmode="lin" valueType="num">
                                      <p:cBhvr>
                                        <p:cTn id="96" dur="500" fill="hold"/>
                                        <p:tgtEl>
                                          <p:spTgt spid="4113"/>
                                        </p:tgtEl>
                                        <p:attrNameLst>
                                          <p:attrName>ppt_h</p:attrName>
                                        </p:attrNameLst>
                                      </p:cBhvr>
                                      <p:tavLst>
                                        <p:tav tm="0">
                                          <p:val>
                                            <p:fltVal val="0"/>
                                          </p:val>
                                        </p:tav>
                                        <p:tav tm="100000">
                                          <p:val>
                                            <p:strVal val="#ppt_h"/>
                                          </p:val>
                                        </p:tav>
                                      </p:tavLst>
                                    </p:anim>
                                  </p:childTnLst>
                                </p:cTn>
                              </p:par>
                            </p:childTnLst>
                          </p:cTn>
                        </p:par>
                        <p:par>
                          <p:cTn id="97" fill="hold">
                            <p:stCondLst>
                              <p:cond delay="500"/>
                            </p:stCondLst>
                            <p:childTnLst>
                              <p:par>
                                <p:cTn id="98" presetID="23" presetClass="entr" presetSubtype="16" fill="hold" nodeType="afterEffect">
                                  <p:stCondLst>
                                    <p:cond delay="0"/>
                                  </p:stCondLst>
                                  <p:childTnLst>
                                    <p:set>
                                      <p:cBhvr>
                                        <p:cTn id="99" dur="1" fill="hold">
                                          <p:stCondLst>
                                            <p:cond delay="0"/>
                                          </p:stCondLst>
                                        </p:cTn>
                                        <p:tgtEl>
                                          <p:spTgt spid="4112"/>
                                        </p:tgtEl>
                                        <p:attrNameLst>
                                          <p:attrName>style.visibility</p:attrName>
                                        </p:attrNameLst>
                                      </p:cBhvr>
                                      <p:to>
                                        <p:strVal val="visible"/>
                                      </p:to>
                                    </p:set>
                                    <p:anim calcmode="lin" valueType="num">
                                      <p:cBhvr>
                                        <p:cTn id="100" dur="500" fill="hold"/>
                                        <p:tgtEl>
                                          <p:spTgt spid="4112"/>
                                        </p:tgtEl>
                                        <p:attrNameLst>
                                          <p:attrName>ppt_w</p:attrName>
                                        </p:attrNameLst>
                                      </p:cBhvr>
                                      <p:tavLst>
                                        <p:tav tm="0">
                                          <p:val>
                                            <p:fltVal val="0"/>
                                          </p:val>
                                        </p:tav>
                                        <p:tav tm="100000">
                                          <p:val>
                                            <p:strVal val="#ppt_w"/>
                                          </p:val>
                                        </p:tav>
                                      </p:tavLst>
                                    </p:anim>
                                    <p:anim calcmode="lin" valueType="num">
                                      <p:cBhvr>
                                        <p:cTn id="101" dur="500" fill="hold"/>
                                        <p:tgtEl>
                                          <p:spTgt spid="411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4112"/>
                                        </p:tgtEl>
                                        <p:attrNameLst>
                                          <p:attrName>ppt_c</p:attrName>
                                        </p:attrNameLst>
                                      </p:cBhvr>
                                      <p:to>
                                        <a:srgbClr val="CC00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autoUpdateAnimBg="0"/>
      <p:bldP spid="4100" grpId="0" autoUpdateAnimBg="0"/>
      <p:bldP spid="4102" grpId="0" autoUpdateAnimBg="0"/>
      <p:bldP spid="4103" grpId="0" autoUpdateAnimBg="0"/>
      <p:bldP spid="4106" grpId="0" autoUpdateAnimBg="0"/>
      <p:bldP spid="4107" grpId="0" autoUpdateAnimBg="0"/>
      <p:bldP spid="4108" grpId="0" autoUpdateAnimBg="0"/>
      <p:bldP spid="4109" grpId="0" autoUpdateAnimBg="0"/>
      <p:bldP spid="4113"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257298" y="818125"/>
            <a:ext cx="5979714" cy="984885"/>
          </a:xfrm>
          <a:prstGeom prst="rect">
            <a:avLst/>
          </a:prstGeom>
          <a:noFill/>
          <a:ln w="9525">
            <a:noFill/>
            <a:miter lim="800000"/>
            <a:headEnd/>
            <a:tailEnd/>
          </a:ln>
          <a:effectLst/>
        </p:spPr>
        <p:txBody>
          <a:bodyPr wrap="none">
            <a:spAutoFit/>
          </a:bodyPr>
          <a:lstStyle/>
          <a:p>
            <a:r>
              <a:rPr lang="en-US" altLang="en-US" dirty="0">
                <a:solidFill>
                  <a:srgbClr val="CC0000"/>
                </a:solidFill>
              </a:rPr>
              <a:t>2.</a:t>
            </a:r>
            <a:r>
              <a:rPr lang="en-US" altLang="en-US" dirty="0"/>
              <a:t>  The 7 letters of the word </a:t>
            </a:r>
            <a:r>
              <a:rPr lang="en-US" altLang="en-US" sz="2000" b="1" dirty="0">
                <a:solidFill>
                  <a:srgbClr val="FF0000"/>
                </a:solidFill>
              </a:rPr>
              <a:t>KITCHEN</a:t>
            </a:r>
            <a:r>
              <a:rPr lang="en-US" altLang="en-US" dirty="0"/>
              <a:t> are arranged randomly.</a:t>
            </a:r>
          </a:p>
          <a:p>
            <a:r>
              <a:rPr lang="en-US" altLang="en-US" dirty="0"/>
              <a:t>     What is the probability of an arrangement containing the</a:t>
            </a:r>
          </a:p>
          <a:p>
            <a:r>
              <a:rPr lang="en-US" altLang="en-US" dirty="0"/>
              <a:t>     letters</a:t>
            </a:r>
            <a:r>
              <a:rPr lang="en-US" altLang="en-US" dirty="0">
                <a:solidFill>
                  <a:srgbClr val="FF0000"/>
                </a:solidFill>
              </a:rPr>
              <a:t> </a:t>
            </a:r>
            <a:r>
              <a:rPr lang="en-US" altLang="en-US" sz="2000" b="1" dirty="0">
                <a:solidFill>
                  <a:srgbClr val="FF0000"/>
                </a:solidFill>
              </a:rPr>
              <a:t>KIT</a:t>
            </a:r>
            <a:r>
              <a:rPr lang="en-US" altLang="en-US" sz="2000" dirty="0">
                <a:solidFill>
                  <a:srgbClr val="FF0000"/>
                </a:solidFill>
              </a:rPr>
              <a:t> </a:t>
            </a:r>
            <a:r>
              <a:rPr lang="en-US" altLang="en-US" dirty="0"/>
              <a:t>in a group but not necessarily in that order?</a:t>
            </a:r>
          </a:p>
        </p:txBody>
      </p:sp>
      <p:sp>
        <p:nvSpPr>
          <p:cNvPr id="7172" name="Text Box 4"/>
          <p:cNvSpPr txBox="1">
            <a:spLocks noChangeArrowheads="1"/>
          </p:cNvSpPr>
          <p:nvPr/>
        </p:nvSpPr>
        <p:spPr bwMode="auto">
          <a:xfrm>
            <a:off x="684979" y="2718422"/>
            <a:ext cx="5575694" cy="707886"/>
          </a:xfrm>
          <a:prstGeom prst="rect">
            <a:avLst/>
          </a:prstGeom>
          <a:noFill/>
          <a:ln w="9525">
            <a:noFill/>
            <a:miter lim="800000"/>
            <a:headEnd/>
            <a:tailEnd/>
          </a:ln>
          <a:effectLst/>
        </p:spPr>
        <p:txBody>
          <a:bodyPr wrap="none">
            <a:spAutoFit/>
          </a:bodyPr>
          <a:lstStyle/>
          <a:p>
            <a:r>
              <a:rPr lang="en-US" altLang="en-US" dirty="0"/>
              <a:t>The number of ways of arranging the letters of </a:t>
            </a:r>
            <a:r>
              <a:rPr lang="en-US" altLang="en-US" sz="2000" b="1" dirty="0">
                <a:solidFill>
                  <a:srgbClr val="FF0000"/>
                </a:solidFill>
              </a:rPr>
              <a:t>KITCHEN</a:t>
            </a:r>
            <a:r>
              <a:rPr lang="en-US" altLang="en-US" sz="2000" dirty="0">
                <a:solidFill>
                  <a:srgbClr val="C00000"/>
                </a:solidFill>
              </a:rPr>
              <a:t> </a:t>
            </a:r>
          </a:p>
          <a:p>
            <a:r>
              <a:rPr lang="en-US" altLang="en-US" dirty="0"/>
              <a:t>in any order is </a:t>
            </a:r>
            <a:r>
              <a:rPr lang="en-US" altLang="en-US" sz="2000" b="1" dirty="0">
                <a:solidFill>
                  <a:srgbClr val="FF0000"/>
                </a:solidFill>
              </a:rPr>
              <a:t>7! </a:t>
            </a:r>
            <a:r>
              <a:rPr lang="en-US" altLang="en-US" dirty="0">
                <a:solidFill>
                  <a:srgbClr val="C00000"/>
                </a:solidFill>
              </a:rPr>
              <a:t>.</a:t>
            </a:r>
          </a:p>
        </p:txBody>
      </p:sp>
      <p:sp>
        <p:nvSpPr>
          <p:cNvPr id="7173" name="Text Box 5"/>
          <p:cNvSpPr txBox="1">
            <a:spLocks noChangeArrowheads="1"/>
          </p:cNvSpPr>
          <p:nvPr/>
        </p:nvSpPr>
        <p:spPr bwMode="auto">
          <a:xfrm>
            <a:off x="684979" y="1920679"/>
            <a:ext cx="5580502" cy="707886"/>
          </a:xfrm>
          <a:prstGeom prst="rect">
            <a:avLst/>
          </a:prstGeom>
          <a:noFill/>
          <a:ln w="9525">
            <a:noFill/>
            <a:miter lim="800000"/>
            <a:headEnd/>
            <a:tailEnd/>
          </a:ln>
          <a:effectLst/>
        </p:spPr>
        <p:txBody>
          <a:bodyPr wrap="none">
            <a:spAutoFit/>
          </a:bodyPr>
          <a:lstStyle/>
          <a:p>
            <a:r>
              <a:rPr lang="en-US" altLang="en-US" dirty="0"/>
              <a:t>The number of ways of arranging the letters of</a:t>
            </a:r>
            <a:r>
              <a:rPr lang="en-US" altLang="en-US" sz="2000" b="1" dirty="0"/>
              <a:t> </a:t>
            </a:r>
            <a:r>
              <a:rPr lang="en-US" altLang="en-US" sz="2000" b="1" dirty="0">
                <a:solidFill>
                  <a:srgbClr val="FF0000"/>
                </a:solidFill>
              </a:rPr>
              <a:t>KITCHEN</a:t>
            </a:r>
            <a:r>
              <a:rPr lang="en-US" altLang="en-US" sz="2000" b="1" dirty="0"/>
              <a:t> </a:t>
            </a:r>
            <a:endParaRPr lang="en-US" altLang="en-US" b="1" dirty="0"/>
          </a:p>
          <a:p>
            <a:r>
              <a:rPr lang="en-US" altLang="en-US" dirty="0"/>
              <a:t>containing the letter group </a:t>
            </a:r>
            <a:r>
              <a:rPr lang="en-US" altLang="en-US" sz="2000" b="1" dirty="0">
                <a:solidFill>
                  <a:srgbClr val="FF0000"/>
                </a:solidFill>
              </a:rPr>
              <a:t>KIT</a:t>
            </a:r>
            <a:r>
              <a:rPr lang="en-US" altLang="en-US" b="1" dirty="0"/>
              <a:t> </a:t>
            </a:r>
            <a:r>
              <a:rPr lang="en-US" altLang="en-US" dirty="0"/>
              <a:t>is </a:t>
            </a:r>
            <a:r>
              <a:rPr lang="en-US" altLang="en-US" sz="2000" b="1" dirty="0">
                <a:solidFill>
                  <a:srgbClr val="C00000"/>
                </a:solidFill>
              </a:rPr>
              <a:t>5! </a:t>
            </a:r>
            <a:r>
              <a:rPr lang="en-US" altLang="en-US" sz="2000" b="1" dirty="0">
                <a:solidFill>
                  <a:srgbClr val="C00000"/>
                </a:solidFill>
                <a:latin typeface="Arial" charset="0"/>
              </a:rPr>
              <a:t>x</a:t>
            </a:r>
            <a:r>
              <a:rPr lang="en-US" altLang="en-US" sz="2000" b="1" dirty="0">
                <a:solidFill>
                  <a:srgbClr val="C00000"/>
                </a:solidFill>
              </a:rPr>
              <a:t> 3!.</a:t>
            </a:r>
            <a:endParaRPr lang="en-US" altLang="en-US" b="1" dirty="0">
              <a:solidFill>
                <a:srgbClr val="C00000"/>
              </a:solidFill>
            </a:endParaRPr>
          </a:p>
        </p:txBody>
      </p:sp>
      <p:sp>
        <p:nvSpPr>
          <p:cNvPr id="7174" name="Text Box 6"/>
          <p:cNvSpPr txBox="1">
            <a:spLocks noChangeArrowheads="1"/>
          </p:cNvSpPr>
          <p:nvPr/>
        </p:nvSpPr>
        <p:spPr bwMode="auto">
          <a:xfrm>
            <a:off x="1187624" y="3878836"/>
            <a:ext cx="1287788" cy="400110"/>
          </a:xfrm>
          <a:prstGeom prst="rect">
            <a:avLst/>
          </a:prstGeom>
          <a:noFill/>
          <a:ln w="9525">
            <a:noFill/>
            <a:miter lim="800000"/>
            <a:headEnd/>
            <a:tailEnd/>
          </a:ln>
          <a:effectLst/>
        </p:spPr>
        <p:txBody>
          <a:bodyPr wrap="none">
            <a:spAutoFit/>
          </a:bodyPr>
          <a:lstStyle/>
          <a:p>
            <a:r>
              <a:rPr lang="en-US" altLang="en-US" sz="2000" i="1" dirty="0"/>
              <a:t>P</a:t>
            </a:r>
            <a:r>
              <a:rPr lang="en-US" altLang="en-US" sz="2000" dirty="0"/>
              <a:t>(event) </a:t>
            </a:r>
            <a:r>
              <a:rPr lang="en-US" altLang="en-US" dirty="0"/>
              <a:t>= </a:t>
            </a:r>
          </a:p>
        </p:txBody>
      </p:sp>
      <p:graphicFrame>
        <p:nvGraphicFramePr>
          <p:cNvPr id="11264" name="Object 0"/>
          <p:cNvGraphicFramePr>
            <a:graphicFrameLocks noChangeAspect="1"/>
          </p:cNvGraphicFramePr>
          <p:nvPr>
            <p:extLst/>
          </p:nvPr>
        </p:nvGraphicFramePr>
        <p:xfrm>
          <a:off x="2352654" y="3725988"/>
          <a:ext cx="676275" cy="743852"/>
        </p:xfrm>
        <a:graphic>
          <a:graphicData uri="http://schemas.openxmlformats.org/presentationml/2006/ole">
            <p:oleObj spid="_x0000_s20679" name="Equation" r:id="rId3" imgW="304800" imgH="355600" progId="">
              <p:embed/>
            </p:oleObj>
          </a:graphicData>
        </a:graphic>
      </p:graphicFrame>
      <p:sp>
        <p:nvSpPr>
          <p:cNvPr id="7176" name="Text Box 8"/>
          <p:cNvSpPr txBox="1">
            <a:spLocks noChangeArrowheads="1"/>
          </p:cNvSpPr>
          <p:nvPr/>
        </p:nvSpPr>
        <p:spPr bwMode="auto">
          <a:xfrm>
            <a:off x="2131197" y="4485685"/>
            <a:ext cx="958917" cy="400110"/>
          </a:xfrm>
          <a:prstGeom prst="rect">
            <a:avLst/>
          </a:prstGeom>
          <a:noFill/>
          <a:ln w="9525">
            <a:noFill/>
            <a:miter lim="800000"/>
            <a:headEnd/>
            <a:tailEnd/>
          </a:ln>
          <a:effectLst/>
        </p:spPr>
        <p:txBody>
          <a:bodyPr wrap="none">
            <a:spAutoFit/>
          </a:bodyPr>
          <a:lstStyle/>
          <a:p>
            <a:r>
              <a:rPr lang="en-US" altLang="en-US" sz="2000" b="1" dirty="0"/>
              <a:t>= 0.143</a:t>
            </a:r>
          </a:p>
        </p:txBody>
      </p:sp>
      <p:sp>
        <p:nvSpPr>
          <p:cNvPr id="7177" name="Text Box 9"/>
          <p:cNvSpPr txBox="1">
            <a:spLocks noChangeArrowheads="1"/>
          </p:cNvSpPr>
          <p:nvPr/>
        </p:nvSpPr>
        <p:spPr bwMode="auto">
          <a:xfrm>
            <a:off x="913168" y="5133779"/>
            <a:ext cx="6503447" cy="830997"/>
          </a:xfrm>
          <a:prstGeom prst="rect">
            <a:avLst/>
          </a:prstGeom>
          <a:noFill/>
          <a:ln w="9525">
            <a:noFill/>
            <a:miter lim="800000"/>
            <a:headEnd/>
            <a:tailEnd/>
          </a:ln>
          <a:effectLst/>
        </p:spPr>
        <p:txBody>
          <a:bodyPr wrap="none">
            <a:spAutoFit/>
          </a:bodyPr>
          <a:lstStyle/>
          <a:p>
            <a:r>
              <a:rPr lang="en-US" altLang="en-US" sz="2400" dirty="0"/>
              <a:t>The probability of the arrangement containing the </a:t>
            </a:r>
          </a:p>
          <a:p>
            <a:r>
              <a:rPr lang="en-US" altLang="en-US" sz="2400" dirty="0"/>
              <a:t>sequence </a:t>
            </a:r>
            <a:r>
              <a:rPr lang="en-US" altLang="en-US" sz="2400" dirty="0">
                <a:solidFill>
                  <a:srgbClr val="FF0000"/>
                </a:solidFill>
              </a:rPr>
              <a:t>KIT </a:t>
            </a:r>
            <a:r>
              <a:rPr lang="en-US" altLang="en-US" sz="2400" dirty="0"/>
              <a:t>is</a:t>
            </a:r>
            <a:r>
              <a:rPr lang="en-US" altLang="en-US" sz="2400" dirty="0">
                <a:solidFill>
                  <a:srgbClr val="FF0000"/>
                </a:solidFill>
              </a:rPr>
              <a:t> 0.143</a:t>
            </a:r>
            <a:r>
              <a:rPr lang="en-US" altLang="en-US" sz="2400" dirty="0"/>
              <a:t>.</a:t>
            </a:r>
          </a:p>
        </p:txBody>
      </p:sp>
      <p:sp>
        <p:nvSpPr>
          <p:cNvPr id="7178" name="Text Box 10"/>
          <p:cNvSpPr txBox="1">
            <a:spLocks noChangeArrowheads="1"/>
          </p:cNvSpPr>
          <p:nvPr/>
        </p:nvSpPr>
        <p:spPr bwMode="auto">
          <a:xfrm>
            <a:off x="115695" y="197068"/>
            <a:ext cx="6797310" cy="461665"/>
          </a:xfrm>
          <a:prstGeom prst="rect">
            <a:avLst/>
          </a:prstGeom>
          <a:noFill/>
          <a:ln w="9525">
            <a:noFill/>
            <a:miter lim="800000"/>
            <a:headEnd/>
            <a:tailEnd/>
          </a:ln>
          <a:effectLst/>
        </p:spPr>
        <p:txBody>
          <a:bodyPr wrap="none">
            <a:spAutoFit/>
          </a:bodyPr>
          <a:lstStyle/>
          <a:p>
            <a:r>
              <a:rPr lang="el-GR" altLang="en-US" sz="2400" b="1" dirty="0" smtClean="0">
                <a:solidFill>
                  <a:srgbClr val="FF0000"/>
                </a:solidFill>
              </a:rPr>
              <a:t>Υπολογισμός πιθανοτήτων με  χρήση Συνδυαστικής</a:t>
            </a:r>
            <a:endParaRPr lang="en-US" altLang="en-US" sz="2400" b="1" dirty="0">
              <a:solidFill>
                <a:srgbClr val="FF0000"/>
              </a:solidFill>
            </a:endParaRPr>
          </a:p>
        </p:txBody>
      </p:sp>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67</a:t>
            </a:fld>
            <a:endParaRPr lang="en-US" altLang="el-GR">
              <a:solidFill>
                <a:srgbClr val="000000"/>
              </a:solidFill>
            </a:endParaRPr>
          </a:p>
        </p:txBody>
      </p:sp>
    </p:spTree>
    <p:extLst>
      <p:ext uri="{BB962C8B-B14F-4D97-AF65-F5344CB8AC3E}">
        <p14:creationId xmlns:p14="http://schemas.microsoft.com/office/powerpoint/2010/main" xmlns="" val="72561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anim calcmode="lin" valueType="num">
                                      <p:cBhvr>
                                        <p:cTn id="7" dur="500" fill="hold"/>
                                        <p:tgtEl>
                                          <p:spTgt spid="7178"/>
                                        </p:tgtEl>
                                        <p:attrNameLst>
                                          <p:attrName>ppt_w</p:attrName>
                                        </p:attrNameLst>
                                      </p:cBhvr>
                                      <p:tavLst>
                                        <p:tav tm="0">
                                          <p:val>
                                            <p:fltVal val="0"/>
                                          </p:val>
                                        </p:tav>
                                        <p:tav tm="100000">
                                          <p:val>
                                            <p:strVal val="#ppt_w"/>
                                          </p:val>
                                        </p:tav>
                                      </p:tavLst>
                                    </p:anim>
                                    <p:anim calcmode="lin" valueType="num">
                                      <p:cBhvr>
                                        <p:cTn id="8" dur="500" fill="hold"/>
                                        <p:tgtEl>
                                          <p:spTgt spid="7178"/>
                                        </p:tgtEl>
                                        <p:attrNameLst>
                                          <p:attrName>ppt_h</p:attrName>
                                        </p:attrNameLst>
                                      </p:cBhvr>
                                      <p:tavLst>
                                        <p:tav tm="0">
                                          <p:val>
                                            <p:fltVal val="0"/>
                                          </p:val>
                                        </p:tav>
                                        <p:tav tm="100000">
                                          <p:val>
                                            <p:strVal val="#ppt_h"/>
                                          </p:val>
                                        </p:tav>
                                      </p:tavLst>
                                    </p:anim>
                                    <p:anim calcmode="lin" valueType="num">
                                      <p:cBhvr>
                                        <p:cTn id="9" dur="500" fill="hold"/>
                                        <p:tgtEl>
                                          <p:spTgt spid="7178"/>
                                        </p:tgtEl>
                                        <p:attrNameLst>
                                          <p:attrName>ppt_x</p:attrName>
                                        </p:attrNameLst>
                                      </p:cBhvr>
                                      <p:tavLst>
                                        <p:tav tm="0">
                                          <p:val>
                                            <p:fltVal val="0.5"/>
                                          </p:val>
                                        </p:tav>
                                        <p:tav tm="100000">
                                          <p:val>
                                            <p:strVal val="#ppt_x"/>
                                          </p:val>
                                        </p:tav>
                                      </p:tavLst>
                                    </p:anim>
                                    <p:anim calcmode="lin" valueType="num">
                                      <p:cBhvr>
                                        <p:cTn id="10" dur="500" fill="hold"/>
                                        <p:tgtEl>
                                          <p:spTgt spid="7178"/>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7171"/>
                                        </p:tgtEl>
                                        <p:attrNameLst>
                                          <p:attrName>style.visibility</p:attrName>
                                        </p:attrNameLst>
                                      </p:cBhvr>
                                      <p:to>
                                        <p:strVal val="visible"/>
                                      </p:to>
                                    </p:set>
                                    <p:animEffect transition="in" filter="checkerboard(across)">
                                      <p:cBhvr>
                                        <p:cTn id="15" dur="500"/>
                                        <p:tgtEl>
                                          <p:spTgt spid="7171"/>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173"/>
                                        </p:tgtEl>
                                        <p:attrNameLst>
                                          <p:attrName>style.visibility</p:attrName>
                                        </p:attrNameLst>
                                      </p:cBhvr>
                                      <p:to>
                                        <p:strVal val="visible"/>
                                      </p:to>
                                    </p:set>
                                    <p:animEffect transition="in" filter="barn(inVertical)">
                                      <p:cBhvr>
                                        <p:cTn id="20" dur="500"/>
                                        <p:tgtEl>
                                          <p:spTgt spid="717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172"/>
                                        </p:tgtEl>
                                        <p:attrNameLst>
                                          <p:attrName>style.visibility</p:attrName>
                                        </p:attrNameLst>
                                      </p:cBhvr>
                                      <p:to>
                                        <p:strVal val="visible"/>
                                      </p:to>
                                    </p:set>
                                    <p:animEffect transition="in" filter="barn(inVertical)">
                                      <p:cBhvr>
                                        <p:cTn id="25" dur="500"/>
                                        <p:tgtEl>
                                          <p:spTgt spid="7172"/>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7174"/>
                                        </p:tgtEl>
                                        <p:attrNameLst>
                                          <p:attrName>style.visibility</p:attrName>
                                        </p:attrNameLst>
                                      </p:cBhvr>
                                      <p:to>
                                        <p:strVal val="visible"/>
                                      </p:to>
                                    </p:set>
                                    <p:anim calcmode="lin" valueType="num">
                                      <p:cBhvr>
                                        <p:cTn id="30" dur="500" fill="hold"/>
                                        <p:tgtEl>
                                          <p:spTgt spid="7174"/>
                                        </p:tgtEl>
                                        <p:attrNameLst>
                                          <p:attrName>ppt_w</p:attrName>
                                        </p:attrNameLst>
                                      </p:cBhvr>
                                      <p:tavLst>
                                        <p:tav tm="0">
                                          <p:val>
                                            <p:fltVal val="0"/>
                                          </p:val>
                                        </p:tav>
                                        <p:tav tm="100000">
                                          <p:val>
                                            <p:strVal val="#ppt_w"/>
                                          </p:val>
                                        </p:tav>
                                      </p:tavLst>
                                    </p:anim>
                                    <p:anim calcmode="lin" valueType="num">
                                      <p:cBhvr>
                                        <p:cTn id="31" dur="500" fill="hold"/>
                                        <p:tgtEl>
                                          <p:spTgt spid="7174"/>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11264"/>
                                        </p:tgtEl>
                                        <p:attrNameLst>
                                          <p:attrName>style.visibility</p:attrName>
                                        </p:attrNameLst>
                                      </p:cBhvr>
                                      <p:to>
                                        <p:strVal val="visible"/>
                                      </p:to>
                                    </p:set>
                                    <p:anim calcmode="lin" valueType="num">
                                      <p:cBhvr>
                                        <p:cTn id="36" dur="500" fill="hold"/>
                                        <p:tgtEl>
                                          <p:spTgt spid="11264"/>
                                        </p:tgtEl>
                                        <p:attrNameLst>
                                          <p:attrName>ppt_w</p:attrName>
                                        </p:attrNameLst>
                                      </p:cBhvr>
                                      <p:tavLst>
                                        <p:tav tm="0">
                                          <p:val>
                                            <p:fltVal val="0"/>
                                          </p:val>
                                        </p:tav>
                                        <p:tav tm="100000">
                                          <p:val>
                                            <p:strVal val="#ppt_w"/>
                                          </p:val>
                                        </p:tav>
                                      </p:tavLst>
                                    </p:anim>
                                    <p:anim calcmode="lin" valueType="num">
                                      <p:cBhvr>
                                        <p:cTn id="37" dur="500" fill="hold"/>
                                        <p:tgtEl>
                                          <p:spTgt spid="11264"/>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23" presetClass="entr" presetSubtype="16" fill="hold" grpId="0" nodeType="clickEffect">
                                  <p:stCondLst>
                                    <p:cond delay="0"/>
                                  </p:stCondLst>
                                  <p:childTnLst>
                                    <p:set>
                                      <p:cBhvr>
                                        <p:cTn id="41" dur="1" fill="hold">
                                          <p:stCondLst>
                                            <p:cond delay="0"/>
                                          </p:stCondLst>
                                        </p:cTn>
                                        <p:tgtEl>
                                          <p:spTgt spid="7176"/>
                                        </p:tgtEl>
                                        <p:attrNameLst>
                                          <p:attrName>style.visibility</p:attrName>
                                        </p:attrNameLst>
                                      </p:cBhvr>
                                      <p:to>
                                        <p:strVal val="visible"/>
                                      </p:to>
                                    </p:set>
                                    <p:anim calcmode="lin" valueType="num">
                                      <p:cBhvr>
                                        <p:cTn id="42" dur="500" fill="hold"/>
                                        <p:tgtEl>
                                          <p:spTgt spid="7176"/>
                                        </p:tgtEl>
                                        <p:attrNameLst>
                                          <p:attrName>ppt_w</p:attrName>
                                        </p:attrNameLst>
                                      </p:cBhvr>
                                      <p:tavLst>
                                        <p:tav tm="0">
                                          <p:val>
                                            <p:fltVal val="0"/>
                                          </p:val>
                                        </p:tav>
                                        <p:tav tm="100000">
                                          <p:val>
                                            <p:strVal val="#ppt_w"/>
                                          </p:val>
                                        </p:tav>
                                      </p:tavLst>
                                    </p:anim>
                                    <p:anim calcmode="lin" valueType="num">
                                      <p:cBhvr>
                                        <p:cTn id="43" dur="500" fill="hold"/>
                                        <p:tgtEl>
                                          <p:spTgt spid="7176"/>
                                        </p:tgtEl>
                                        <p:attrNameLst>
                                          <p:attrName>ppt_h</p:attrName>
                                        </p:attrNameLst>
                                      </p:cBhvr>
                                      <p:tavLst>
                                        <p:tav tm="0">
                                          <p:val>
                                            <p:fltVal val="0"/>
                                          </p:val>
                                        </p:tav>
                                        <p:tav tm="100000">
                                          <p:val>
                                            <p:strVal val="#ppt_h"/>
                                          </p:val>
                                        </p:tav>
                                      </p:tavLst>
                                    </p:anim>
                                  </p:childTnLst>
                                </p:cTn>
                              </p:par>
                            </p:childTnLst>
                          </p:cTn>
                        </p:par>
                        <p:par>
                          <p:cTn id="44" fill="hold">
                            <p:stCondLst>
                              <p:cond delay="500"/>
                            </p:stCondLst>
                            <p:childTnLst>
                              <p:par>
                                <p:cTn id="45" presetID="5" presetClass="entr" presetSubtype="10" fill="hold" grpId="0" nodeType="afterEffect">
                                  <p:stCondLst>
                                    <p:cond delay="1000"/>
                                  </p:stCondLst>
                                  <p:childTnLst>
                                    <p:set>
                                      <p:cBhvr>
                                        <p:cTn id="46" dur="1" fill="hold">
                                          <p:stCondLst>
                                            <p:cond delay="0"/>
                                          </p:stCondLst>
                                        </p:cTn>
                                        <p:tgtEl>
                                          <p:spTgt spid="7177"/>
                                        </p:tgtEl>
                                        <p:attrNameLst>
                                          <p:attrName>style.visibility</p:attrName>
                                        </p:attrNameLst>
                                      </p:cBhvr>
                                      <p:to>
                                        <p:strVal val="visible"/>
                                      </p:to>
                                    </p:set>
                                    <p:animEffect transition="in" filter="checkerboard(across)">
                                      <p:cBhvr>
                                        <p:cTn id="47"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2" grpId="0" autoUpdateAnimBg="0"/>
      <p:bldP spid="7173" grpId="0" autoUpdateAnimBg="0"/>
      <p:bldP spid="7174" grpId="0" autoUpdateAnimBg="0"/>
      <p:bldP spid="7176" grpId="0" autoUpdateAnimBg="0"/>
      <p:bldP spid="7177" grpId="0" autoUpdateAnimBg="0"/>
      <p:bldP spid="7178"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1331640" y="2492896"/>
            <a:ext cx="6768752" cy="646331"/>
          </a:xfrm>
          <a:prstGeom prst="rect">
            <a:avLst/>
          </a:prstGeom>
        </p:spPr>
        <p:txBody>
          <a:bodyPr wrap="square">
            <a:spAutoFit/>
          </a:bodyPr>
          <a:lstStyle/>
          <a:p>
            <a:r>
              <a:rPr lang="el-GR" sz="3600" b="1" dirty="0">
                <a:ln w="22225">
                  <a:solidFill>
                    <a:schemeClr val="accent2"/>
                  </a:solidFill>
                  <a:prstDash val="solid"/>
                </a:ln>
                <a:solidFill>
                  <a:schemeClr val="accent2">
                    <a:lumMod val="40000"/>
                    <a:lumOff val="60000"/>
                  </a:schemeClr>
                </a:solidFill>
                <a:latin typeface="TimesNewRomanPS-BoldMT"/>
              </a:rPr>
              <a:t>ΔΕΣΜΕΥΜΕΝΗ ΠΙΘΑΝΟΤΗΤΑ</a:t>
            </a: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68</a:t>
            </a:fld>
            <a:endParaRPr lang="en-US" altLang="el-GR">
              <a:solidFill>
                <a:srgbClr val="000000"/>
              </a:solidFill>
            </a:endParaRPr>
          </a:p>
        </p:txBody>
      </p:sp>
    </p:spTree>
    <p:extLst>
      <p:ext uri="{BB962C8B-B14F-4D97-AF65-F5344CB8AC3E}">
        <p14:creationId xmlns:p14="http://schemas.microsoft.com/office/powerpoint/2010/main" xmlns="" val="1984403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395536" y="116632"/>
            <a:ext cx="8676456" cy="6617196"/>
          </a:xfrm>
          <a:prstGeom prst="rect">
            <a:avLst/>
          </a:prstGeom>
        </p:spPr>
        <p:txBody>
          <a:bodyPr wrap="square">
            <a:spAutoFit/>
          </a:bodyPr>
          <a:lstStyle/>
          <a:p>
            <a:r>
              <a:rPr lang="el-GR" b="1" dirty="0" smtClean="0">
                <a:latin typeface="TimesNewRomanPS-BoldMT"/>
              </a:rPr>
              <a:t>                             </a:t>
            </a:r>
            <a:r>
              <a:rPr lang="en-US" b="1" dirty="0" smtClean="0">
                <a:latin typeface="TimesNewRomanPS-BoldMT"/>
              </a:rPr>
              <a:t> </a:t>
            </a:r>
            <a:r>
              <a:rPr lang="el-GR" sz="2800" b="1" dirty="0" smtClean="0">
                <a:solidFill>
                  <a:srgbClr val="C00000"/>
                </a:solidFill>
                <a:latin typeface="TimesNewRomanPS-BoldMT"/>
              </a:rPr>
              <a:t>ΔΕΣΜΕΥΜΕΝΗ ΠΙΘΑΝΟΤΗΤΑ</a:t>
            </a:r>
            <a:endParaRPr lang="el-GR" b="1" dirty="0">
              <a:latin typeface="TimesNewRomanPS-BoldMT"/>
            </a:endParaRPr>
          </a:p>
          <a:p>
            <a:r>
              <a:rPr lang="el-GR" dirty="0">
                <a:latin typeface="TimesNewRomanPSMT"/>
              </a:rPr>
              <a:t>Σε πολλά προβλήματα, το γεγονός ότι κάποιο ενδεχόμενο Β</a:t>
            </a:r>
          </a:p>
          <a:p>
            <a:r>
              <a:rPr lang="el-GR" dirty="0">
                <a:latin typeface="TimesNewRomanPSMT"/>
              </a:rPr>
              <a:t>έχει συμβεί είναι πολύ πιθανό να επηρεάσει την πιθανότητα να συμβεί</a:t>
            </a:r>
          </a:p>
          <a:p>
            <a:r>
              <a:rPr lang="el-GR" dirty="0">
                <a:latin typeface="TimesNewRomanPSMT"/>
              </a:rPr>
              <a:t>κάποιο άλλο γεγονός Α</a:t>
            </a:r>
            <a:r>
              <a:rPr lang="el-GR" dirty="0" smtClean="0">
                <a:latin typeface="TimesNewRomanPSMT"/>
              </a:rPr>
              <a:t>.</a:t>
            </a:r>
          </a:p>
          <a:p>
            <a:endParaRPr lang="el-GR" dirty="0" smtClean="0">
              <a:latin typeface="TimesNewRomanPSMT"/>
            </a:endParaRPr>
          </a:p>
          <a:p>
            <a:r>
              <a:rPr lang="el-GR" dirty="0" smtClean="0">
                <a:latin typeface="TimesNewRomanPSMT"/>
              </a:rPr>
              <a:t> </a:t>
            </a:r>
            <a:r>
              <a:rPr lang="el-GR" dirty="0">
                <a:latin typeface="TimesNewRomanPSMT"/>
              </a:rPr>
              <a:t>Αν για παράδειγμα, ρίξουμε δύο ζάρια και</a:t>
            </a:r>
          </a:p>
          <a:p>
            <a:r>
              <a:rPr lang="el-GR" dirty="0">
                <a:latin typeface="TimesNewRomanPSMT"/>
              </a:rPr>
              <a:t>ορίσουμε τα </a:t>
            </a:r>
            <a:r>
              <a:rPr lang="el-GR" dirty="0" smtClean="0">
                <a:latin typeface="TimesNewRomanPSMT"/>
              </a:rPr>
              <a:t>ενδεχόμενα</a:t>
            </a:r>
            <a:r>
              <a:rPr lang="en-US" dirty="0" smtClean="0">
                <a:latin typeface="TimesNewRomanPSMT"/>
              </a:rPr>
              <a:t>: </a:t>
            </a:r>
            <a:r>
              <a:rPr lang="el-GR" b="1" dirty="0" smtClean="0">
                <a:solidFill>
                  <a:srgbClr val="002060"/>
                </a:solidFill>
                <a:latin typeface="TimesNewRomanPSMT"/>
              </a:rPr>
              <a:t>Α</a:t>
            </a:r>
            <a:r>
              <a:rPr lang="el-GR" b="1" dirty="0">
                <a:solidFill>
                  <a:srgbClr val="002060"/>
                </a:solidFill>
                <a:latin typeface="TimesNewRomanPSMT"/>
              </a:rPr>
              <a:t>={άθροισμα 5</a:t>
            </a:r>
            <a:r>
              <a:rPr lang="el-GR" b="1" dirty="0" smtClean="0">
                <a:solidFill>
                  <a:srgbClr val="002060"/>
                </a:solidFill>
                <a:latin typeface="TimesNewRomanPSMT"/>
              </a:rPr>
              <a:t>}</a:t>
            </a:r>
            <a:r>
              <a:rPr lang="en-US" b="1" dirty="0" smtClean="0">
                <a:solidFill>
                  <a:srgbClr val="002060"/>
                </a:solidFill>
                <a:latin typeface="TimesNewRomanPSMT"/>
              </a:rPr>
              <a:t> </a:t>
            </a:r>
            <a:r>
              <a:rPr lang="el-GR" dirty="0" smtClean="0">
                <a:latin typeface="TimesNewRomanPSMT"/>
              </a:rPr>
              <a:t>και  </a:t>
            </a:r>
            <a:r>
              <a:rPr lang="el-GR" b="1" dirty="0">
                <a:solidFill>
                  <a:srgbClr val="002060"/>
                </a:solidFill>
                <a:latin typeface="TimesNewRomanPSMT"/>
              </a:rPr>
              <a:t>Β={ένα από τα δύο </a:t>
            </a:r>
            <a:r>
              <a:rPr lang="el-GR" b="1" dirty="0" smtClean="0">
                <a:solidFill>
                  <a:srgbClr val="002060"/>
                </a:solidFill>
                <a:latin typeface="TimesNewRomanPSMT"/>
              </a:rPr>
              <a:t>είναι 3</a:t>
            </a:r>
            <a:r>
              <a:rPr lang="el-GR" b="1" dirty="0">
                <a:solidFill>
                  <a:srgbClr val="002060"/>
                </a:solidFill>
                <a:latin typeface="TimesNewRomanPSMT"/>
              </a:rPr>
              <a:t>} </a:t>
            </a:r>
            <a:endParaRPr lang="el-GR" b="1" dirty="0" smtClean="0">
              <a:solidFill>
                <a:srgbClr val="002060"/>
              </a:solidFill>
              <a:latin typeface="TimesNewRomanPSMT"/>
            </a:endParaRPr>
          </a:p>
          <a:p>
            <a:endParaRPr lang="el-GR" dirty="0" smtClean="0">
              <a:latin typeface="TimesNewRomanPSMT"/>
            </a:endParaRPr>
          </a:p>
          <a:p>
            <a:r>
              <a:rPr lang="el-GR" dirty="0" smtClean="0">
                <a:latin typeface="TimesNewRomanPSMT"/>
              </a:rPr>
              <a:t>Τότε </a:t>
            </a:r>
            <a:r>
              <a:rPr lang="el-GR" b="1" dirty="0">
                <a:solidFill>
                  <a:srgbClr val="002060"/>
                </a:solidFill>
                <a:latin typeface="TimesNewRomanPSMT"/>
              </a:rPr>
              <a:t>P(A)=4/36</a:t>
            </a:r>
            <a:r>
              <a:rPr lang="el-GR" dirty="0" smtClean="0">
                <a:latin typeface="TimesNewRomanPSMT"/>
              </a:rPr>
              <a:t>.</a:t>
            </a:r>
            <a:r>
              <a:rPr lang="en-US" dirty="0" smtClean="0">
                <a:latin typeface="TimesNewRomanPSMT"/>
              </a:rPr>
              <a:t> (</a:t>
            </a:r>
            <a:r>
              <a:rPr lang="el-GR" dirty="0" smtClean="0">
                <a:latin typeface="TimesNewRomanPSMT"/>
              </a:rPr>
              <a:t>το Α έχει 4 στοιχεία τα</a:t>
            </a:r>
            <a:r>
              <a:rPr lang="en-US" dirty="0" smtClean="0">
                <a:latin typeface="TimesNewRomanPSMT"/>
              </a:rPr>
              <a:t>: </a:t>
            </a:r>
            <a:r>
              <a:rPr lang="el-GR" dirty="0" smtClean="0">
                <a:latin typeface="TimesNewRomanPSMT"/>
              </a:rPr>
              <a:t>(1,4),(2,3),(3,2),</a:t>
            </a:r>
            <a:r>
              <a:rPr lang="en-US" dirty="0" smtClean="0">
                <a:latin typeface="TimesNewRomanPSMT"/>
              </a:rPr>
              <a:t>(4,1)</a:t>
            </a:r>
            <a:r>
              <a:rPr lang="el-GR" dirty="0" smtClean="0">
                <a:latin typeface="TimesNewRomanPSMT"/>
              </a:rPr>
              <a:t> και το Ω έχει 36)</a:t>
            </a:r>
          </a:p>
          <a:p>
            <a:endParaRPr lang="el-GR" dirty="0" smtClean="0">
              <a:latin typeface="TimesNewRomanPSMT"/>
            </a:endParaRPr>
          </a:p>
          <a:p>
            <a:r>
              <a:rPr lang="el-GR" dirty="0" smtClean="0">
                <a:latin typeface="TimesNewRomanPSMT"/>
              </a:rPr>
              <a:t>Εάν </a:t>
            </a:r>
            <a:r>
              <a:rPr lang="el-GR" dirty="0">
                <a:latin typeface="TimesNewRomanPSMT"/>
              </a:rPr>
              <a:t>όμως ξέρουμε ήδη ότι το ένα ζάρι είναι 3 </a:t>
            </a:r>
            <a:r>
              <a:rPr lang="el-GR" dirty="0" smtClean="0">
                <a:latin typeface="TimesNewRomanPSMT"/>
              </a:rPr>
              <a:t>η πιθανότητα </a:t>
            </a:r>
            <a:r>
              <a:rPr lang="el-GR" dirty="0">
                <a:latin typeface="TimesNewRomanPSMT"/>
              </a:rPr>
              <a:t>του A γίνεται 2/11. </a:t>
            </a:r>
            <a:endParaRPr lang="el-GR" dirty="0" smtClean="0">
              <a:latin typeface="TimesNewRomanPSMT"/>
            </a:endParaRPr>
          </a:p>
          <a:p>
            <a:r>
              <a:rPr lang="el-GR" dirty="0" smtClean="0">
                <a:latin typeface="TimesNewRomanPSMT"/>
              </a:rPr>
              <a:t>Αυτό </a:t>
            </a:r>
            <a:r>
              <a:rPr lang="el-GR" dirty="0">
                <a:latin typeface="TimesNewRomanPSMT"/>
              </a:rPr>
              <a:t>συμβαίνει γιατί στην </a:t>
            </a:r>
            <a:r>
              <a:rPr lang="el-GR" dirty="0" smtClean="0">
                <a:latin typeface="TimesNewRomanPSMT"/>
              </a:rPr>
              <a:t>περίπτωση αυτή </a:t>
            </a:r>
            <a:r>
              <a:rPr lang="el-GR" dirty="0">
                <a:latin typeface="TimesNewRomanPSMT"/>
              </a:rPr>
              <a:t>ο αρχικός δειγματικός χώρος των 36 σημείων ελαττώνεται </a:t>
            </a:r>
            <a:r>
              <a:rPr lang="el-GR" dirty="0" smtClean="0">
                <a:latin typeface="TimesNewRomanPSMT"/>
              </a:rPr>
              <a:t>στο δειγματικό χώρο</a:t>
            </a:r>
            <a:r>
              <a:rPr lang="en-US" dirty="0" smtClean="0">
                <a:latin typeface="TimesNewRomanPSMT"/>
              </a:rPr>
              <a:t>:</a:t>
            </a:r>
          </a:p>
          <a:p>
            <a:endParaRPr lang="el-GR" dirty="0">
              <a:latin typeface="TimesNewRomanPSMT"/>
            </a:endParaRPr>
          </a:p>
          <a:p>
            <a:r>
              <a:rPr lang="el-GR" b="1" dirty="0">
                <a:solidFill>
                  <a:srgbClr val="002060"/>
                </a:solidFill>
                <a:latin typeface="TimesNewRomanPSMT"/>
              </a:rPr>
              <a:t>{(3,1),(3,2),(3,4),(3,5),(3,6),(1,3),(2,3),(4,3),(5,3),(6,3)}</a:t>
            </a:r>
          </a:p>
          <a:p>
            <a:endParaRPr lang="en-US" dirty="0" smtClean="0">
              <a:latin typeface="TimesNewRomanPSMT"/>
            </a:endParaRPr>
          </a:p>
          <a:p>
            <a:r>
              <a:rPr lang="el-GR" dirty="0" smtClean="0">
                <a:latin typeface="TimesNewRomanPSMT"/>
              </a:rPr>
              <a:t>Όταν </a:t>
            </a:r>
            <a:r>
              <a:rPr lang="el-GR" dirty="0">
                <a:latin typeface="TimesNewRomanPSMT"/>
              </a:rPr>
              <a:t>οι δειγματικοί χώροι έχουν ισοπίθανα απλά ενδεχόμενα,</a:t>
            </a:r>
          </a:p>
          <a:p>
            <a:r>
              <a:rPr lang="el-GR" dirty="0">
                <a:latin typeface="TimesNewRomanPSMT"/>
              </a:rPr>
              <a:t>όπως το προηγούμενο παράδειγμα, ο καθορισμός πιθανοτήτων</a:t>
            </a:r>
          </a:p>
          <a:p>
            <a:r>
              <a:rPr lang="el-GR" dirty="0">
                <a:latin typeface="TimesNewRomanPSMT"/>
              </a:rPr>
              <a:t>ενδεχομένων δοθέντος ότι κάποιο άλλο ενδεχόμενο έχει συμβεί είναι</a:t>
            </a:r>
          </a:p>
          <a:p>
            <a:r>
              <a:rPr lang="el-GR" dirty="0">
                <a:latin typeface="TimesNewRomanPSMT"/>
              </a:rPr>
              <a:t>εύκολος. </a:t>
            </a:r>
            <a:endParaRPr lang="en-US" dirty="0" smtClean="0">
              <a:latin typeface="TimesNewRomanPSMT"/>
            </a:endParaRPr>
          </a:p>
          <a:p>
            <a:r>
              <a:rPr lang="el-GR" dirty="0" smtClean="0">
                <a:latin typeface="TimesNewRomanPSMT"/>
              </a:rPr>
              <a:t>Εάν </a:t>
            </a:r>
            <a:r>
              <a:rPr lang="el-GR" dirty="0">
                <a:latin typeface="TimesNewRomanPSMT"/>
              </a:rPr>
              <a:t>όμως τα απλά ενδεχόμενα δεν είναι ισοπίθανα </a:t>
            </a:r>
            <a:r>
              <a:rPr lang="el-GR" dirty="0" smtClean="0">
                <a:latin typeface="TimesNewRomanPSMT"/>
              </a:rPr>
              <a:t>ο</a:t>
            </a:r>
            <a:r>
              <a:rPr lang="en-US" dirty="0" smtClean="0">
                <a:latin typeface="TimesNewRomanPSMT"/>
              </a:rPr>
              <a:t> </a:t>
            </a:r>
            <a:r>
              <a:rPr lang="el-GR" dirty="0" smtClean="0">
                <a:latin typeface="TimesNewRomanPSMT"/>
              </a:rPr>
              <a:t>καθορισμός </a:t>
            </a:r>
            <a:r>
              <a:rPr lang="el-GR" dirty="0">
                <a:latin typeface="TimesNewRomanPSMT"/>
              </a:rPr>
              <a:t>τέτοιων πιθανοτήτων δεν είναι πάντα εύκολος. </a:t>
            </a:r>
            <a:r>
              <a:rPr lang="el-GR" b="1" dirty="0">
                <a:solidFill>
                  <a:srgbClr val="002060"/>
                </a:solidFill>
                <a:latin typeface="TimesNewRomanPSMT"/>
              </a:rPr>
              <a:t>Ο </a:t>
            </a:r>
            <a:r>
              <a:rPr lang="el-GR" b="1" dirty="0" smtClean="0">
                <a:solidFill>
                  <a:srgbClr val="002060"/>
                </a:solidFill>
                <a:latin typeface="TimesNewRomanPSMT"/>
              </a:rPr>
              <a:t>ορισμός</a:t>
            </a:r>
            <a:r>
              <a:rPr lang="en-US" b="1" dirty="0" smtClean="0">
                <a:solidFill>
                  <a:srgbClr val="002060"/>
                </a:solidFill>
                <a:latin typeface="TimesNewRomanPSMT"/>
              </a:rPr>
              <a:t> </a:t>
            </a:r>
            <a:r>
              <a:rPr lang="el-GR" b="1" dirty="0" smtClean="0">
                <a:solidFill>
                  <a:srgbClr val="002060"/>
                </a:solidFill>
                <a:latin typeface="TimesNewRomanPSMT"/>
              </a:rPr>
              <a:t>που </a:t>
            </a:r>
            <a:r>
              <a:rPr lang="el-GR" b="1" dirty="0">
                <a:solidFill>
                  <a:srgbClr val="002060"/>
                </a:solidFill>
                <a:latin typeface="TimesNewRomanPSMT"/>
              </a:rPr>
              <a:t>ακολουθεί </a:t>
            </a:r>
            <a:r>
              <a:rPr lang="el-GR" dirty="0">
                <a:latin typeface="TimesNewRomanPSMT"/>
              </a:rPr>
              <a:t>θα διευκολύνει τον υπολογισμό πιθανοτήτων </a:t>
            </a:r>
            <a:r>
              <a:rPr lang="el-GR" dirty="0" smtClean="0">
                <a:latin typeface="TimesNewRomanPSMT"/>
              </a:rPr>
              <a:t>της</a:t>
            </a:r>
            <a:r>
              <a:rPr lang="en-US" dirty="0" smtClean="0">
                <a:latin typeface="TimesNewRomanPSMT"/>
              </a:rPr>
              <a:t> </a:t>
            </a:r>
            <a:r>
              <a:rPr lang="el-GR" dirty="0" smtClean="0">
                <a:latin typeface="TimesNewRomanPSMT"/>
              </a:rPr>
              <a:t>μορφής </a:t>
            </a:r>
            <a:r>
              <a:rPr lang="el-GR" dirty="0">
                <a:latin typeface="TimesNewRomanPSMT"/>
              </a:rPr>
              <a:t>αυτής.</a:t>
            </a:r>
            <a:endParaRPr lang="el-GR" dirty="0"/>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69</a:t>
            </a:fld>
            <a:endParaRPr lang="en-US" altLang="el-GR">
              <a:solidFill>
                <a:srgbClr val="000000"/>
              </a:solidFill>
            </a:endParaRPr>
          </a:p>
        </p:txBody>
      </p:sp>
    </p:spTree>
    <p:extLst>
      <p:ext uri="{BB962C8B-B14F-4D97-AF65-F5344CB8AC3E}">
        <p14:creationId xmlns:p14="http://schemas.microsoft.com/office/powerpoint/2010/main" xmlns="" val="23094396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0" y="0"/>
            <a:ext cx="9144000" cy="1417638"/>
          </a:xfrm>
          <a:solidFill>
            <a:srgbClr val="E0FCAE"/>
          </a:solidFill>
        </p:spPr>
        <p:txBody>
          <a:bodyPr>
            <a:normAutofit/>
          </a:bodyPr>
          <a:lstStyle/>
          <a:p>
            <a:r>
              <a:rPr lang="el-GR" sz="3200" b="1" dirty="0">
                <a:solidFill>
                  <a:srgbClr val="002060"/>
                </a:solidFill>
              </a:rPr>
              <a:t>Βασικές </a:t>
            </a:r>
            <a:r>
              <a:rPr lang="el-GR" sz="3200" b="1" dirty="0" smtClean="0">
                <a:solidFill>
                  <a:srgbClr val="002060"/>
                </a:solidFill>
              </a:rPr>
              <a:t>έννοιες</a:t>
            </a:r>
            <a:r>
              <a:rPr lang="en-US" sz="3200" b="1" dirty="0" smtClean="0">
                <a:solidFill>
                  <a:srgbClr val="002060"/>
                </a:solidFill>
              </a:rPr>
              <a:t/>
            </a:r>
            <a:br>
              <a:rPr lang="en-US" sz="3200" b="1" dirty="0" smtClean="0">
                <a:solidFill>
                  <a:srgbClr val="002060"/>
                </a:solidFill>
              </a:rPr>
            </a:br>
            <a:r>
              <a:rPr lang="el-GR" sz="3200" b="1" dirty="0" smtClean="0">
                <a:solidFill>
                  <a:srgbClr val="002060"/>
                </a:solidFill>
              </a:rPr>
              <a:t> </a:t>
            </a:r>
            <a:r>
              <a:rPr lang="en-US" sz="3200" b="1" dirty="0" smtClean="0">
                <a:solidFill>
                  <a:srgbClr val="002060"/>
                </a:solidFill>
              </a:rPr>
              <a:t>1</a:t>
            </a:r>
            <a:r>
              <a:rPr lang="en-US" sz="3200" b="1" dirty="0">
                <a:solidFill>
                  <a:srgbClr val="002060"/>
                </a:solidFill>
              </a:rPr>
              <a:t>. </a:t>
            </a:r>
            <a:r>
              <a:rPr lang="el-GR" sz="3200" b="1" dirty="0">
                <a:solidFill>
                  <a:srgbClr val="002060"/>
                </a:solidFill>
              </a:rPr>
              <a:t>Πληθυσμός, </a:t>
            </a:r>
            <a:r>
              <a:rPr lang="en-US" sz="3200" b="1" dirty="0">
                <a:solidFill>
                  <a:srgbClr val="002060"/>
                </a:solidFill>
              </a:rPr>
              <a:t>2. </a:t>
            </a:r>
            <a:r>
              <a:rPr lang="el-GR" sz="3200" b="1" dirty="0">
                <a:solidFill>
                  <a:srgbClr val="002060"/>
                </a:solidFill>
              </a:rPr>
              <a:t>Δείγμα, 3. Χαρακτηριστικά</a:t>
            </a:r>
          </a:p>
        </p:txBody>
      </p:sp>
      <p:sp>
        <p:nvSpPr>
          <p:cNvPr id="290819" name="Rectangle 3"/>
          <p:cNvSpPr>
            <a:spLocks noGrp="1" noChangeArrowheads="1"/>
          </p:cNvSpPr>
          <p:nvPr>
            <p:ph idx="1"/>
          </p:nvPr>
        </p:nvSpPr>
        <p:spPr>
          <a:xfrm>
            <a:off x="0" y="1412776"/>
            <a:ext cx="9144000" cy="5445224"/>
          </a:xfrm>
          <a:solidFill>
            <a:srgbClr val="E0FCAE"/>
          </a:solidFill>
        </p:spPr>
        <p:txBody>
          <a:bodyPr>
            <a:normAutofit fontScale="92500" lnSpcReduction="20000"/>
          </a:bodyPr>
          <a:lstStyle/>
          <a:p>
            <a:pPr marL="457200" indent="-457200">
              <a:buFontTx/>
              <a:buAutoNum type="arabicPeriod"/>
            </a:pPr>
            <a:r>
              <a:rPr lang="el-GR" dirty="0">
                <a:solidFill>
                  <a:srgbClr val="000000"/>
                </a:solidFill>
              </a:rPr>
              <a:t>Πληθυσμός</a:t>
            </a:r>
          </a:p>
          <a:p>
            <a:pPr marL="838200" lvl="1" indent="-381000"/>
            <a:r>
              <a:rPr lang="el-GR" dirty="0"/>
              <a:t>Οποιοδήποτε σύνολο προσώπων ή πραγμάτων</a:t>
            </a:r>
            <a:r>
              <a:rPr lang="el-GR" sz="2800" baseline="30000" dirty="0"/>
              <a:t>.</a:t>
            </a:r>
            <a:r>
              <a:rPr lang="el-GR" dirty="0"/>
              <a:t> π.χ.,  μία κοινωνική τάξη, οι πραγματώσεις μιας γλωσσικής μεταβλητής, το σύνολο των συμφωνικών </a:t>
            </a:r>
            <a:r>
              <a:rPr lang="el-GR" dirty="0" smtClean="0"/>
              <a:t>συμπλεγμάτων </a:t>
            </a:r>
            <a:r>
              <a:rPr lang="el-GR" dirty="0"/>
              <a:t>που ένα άτομο προφέρει κατά τη διάρκεια μιας συνέντευξης, οι χώρες της Ευρώπης κλπ.</a:t>
            </a:r>
          </a:p>
          <a:p>
            <a:pPr marL="457200" indent="-457200">
              <a:buFontTx/>
              <a:buAutoNum type="arabicPeriod"/>
            </a:pPr>
            <a:r>
              <a:rPr lang="el-GR" dirty="0">
                <a:solidFill>
                  <a:srgbClr val="000000"/>
                </a:solidFill>
              </a:rPr>
              <a:t>Δείγμα</a:t>
            </a:r>
          </a:p>
          <a:p>
            <a:pPr marL="838200" lvl="1" indent="-381000"/>
            <a:r>
              <a:rPr lang="el-GR" dirty="0"/>
              <a:t>Ένα </a:t>
            </a:r>
            <a:r>
              <a:rPr lang="el-GR" i="1" dirty="0"/>
              <a:t>αντιπροσωπευτικό</a:t>
            </a:r>
            <a:r>
              <a:rPr lang="el-GR" dirty="0"/>
              <a:t> υποσύνολο του πληθυσμού</a:t>
            </a:r>
          </a:p>
          <a:p>
            <a:pPr marL="457200" indent="-457200">
              <a:buFontTx/>
              <a:buAutoNum type="arabicPeriod"/>
            </a:pPr>
            <a:r>
              <a:rPr lang="el-GR" dirty="0">
                <a:solidFill>
                  <a:srgbClr val="000000"/>
                </a:solidFill>
              </a:rPr>
              <a:t>Χαρακτηριστικά του δείγματος (πληθυσμού)</a:t>
            </a:r>
          </a:p>
          <a:p>
            <a:pPr marL="838200" lvl="1" indent="-381000"/>
            <a:r>
              <a:rPr lang="el-GR" dirty="0"/>
              <a:t>Εξαρτημένες μεταβλητές</a:t>
            </a:r>
          </a:p>
          <a:p>
            <a:pPr marL="838200" lvl="1" indent="-381000"/>
            <a:r>
              <a:rPr lang="el-GR" dirty="0"/>
              <a:t>Ανεξάρτητες μεταβλητές</a:t>
            </a:r>
          </a:p>
          <a:p>
            <a:pPr marL="1257300" lvl="2" indent="-342900"/>
            <a:r>
              <a:rPr lang="el-GR" dirty="0"/>
              <a:t>Τι ορίζεται ως εξαρτημένη και τι ως ανεξάρτητη μεταβλητή εξαρτάται απολύτως από τον τρόπο που διατυπώνεται η </a:t>
            </a:r>
            <a:r>
              <a:rPr lang="el-GR" b="1" dirty="0"/>
              <a:t>ερευνητική υπόθεση</a:t>
            </a:r>
            <a:r>
              <a:rPr lang="el-GR" dirty="0"/>
              <a:t>.</a:t>
            </a:r>
          </a:p>
        </p:txBody>
      </p:sp>
      <p:sp>
        <p:nvSpPr>
          <p:cNvPr id="2" name="Θέση αριθμού διαφάνειας 1"/>
          <p:cNvSpPr>
            <a:spLocks noGrp="1"/>
          </p:cNvSpPr>
          <p:nvPr>
            <p:ph type="sldNum" sz="quarter" idx="12"/>
          </p:nvPr>
        </p:nvSpPr>
        <p:spPr/>
        <p:txBody>
          <a:bodyPr/>
          <a:lstStyle/>
          <a:p>
            <a:fld id="{7BD527D1-110A-4D70-8085-40A9D712030E}" type="slidenum">
              <a:rPr lang="en-US" altLang="el-GR" smtClean="0">
                <a:solidFill>
                  <a:srgbClr val="000000"/>
                </a:solidFill>
              </a:rPr>
              <a:pPr/>
              <a:t>7</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0"/>
            <a:ext cx="9144000" cy="6858000"/>
          </a:xfrm>
          <a:prstGeom prst="rect">
            <a:avLst/>
          </a:prstGeom>
          <a:gradFill>
            <a:gsLst>
              <a:gs pos="0">
                <a:srgbClr val="E5FF7C">
                  <a:alpha val="78000"/>
                  <a:lumMod val="33000"/>
                </a:srgbClr>
              </a:gs>
              <a:gs pos="0">
                <a:srgbClr val="FFFF6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softEdge rad="112500"/>
          </a:effectLst>
        </p:spPr>
      </p:pic>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70</a:t>
            </a:fld>
            <a:endParaRPr lang="en-US" altLang="el-GR">
              <a:solidFill>
                <a:srgbClr val="000000"/>
              </a:solidFill>
            </a:endParaRPr>
          </a:p>
        </p:txBody>
      </p:sp>
    </p:spTree>
    <p:extLst>
      <p:ext uri="{BB962C8B-B14F-4D97-AF65-F5344CB8AC3E}">
        <p14:creationId xmlns:p14="http://schemas.microsoft.com/office/powerpoint/2010/main" xmlns="" val="5050793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0" y="0"/>
            <a:ext cx="9144000" cy="6858000"/>
          </a:xfrm>
          <a:prstGeom prst="rect">
            <a:avLst/>
          </a:prstGeom>
        </p:spPr>
      </p:pic>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71</a:t>
            </a:fld>
            <a:endParaRPr lang="en-US" altLang="el-GR">
              <a:solidFill>
                <a:srgbClr val="000000"/>
              </a:solidFill>
            </a:endParaRPr>
          </a:p>
        </p:txBody>
      </p:sp>
    </p:spTree>
    <p:extLst>
      <p:ext uri="{BB962C8B-B14F-4D97-AF65-F5344CB8AC3E}">
        <p14:creationId xmlns:p14="http://schemas.microsoft.com/office/powerpoint/2010/main" xmlns="" val="7573174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658788" y="2492896"/>
            <a:ext cx="7416824" cy="3816424"/>
          </a:xfrm>
          <a:prstGeom prst="rect">
            <a:avLst/>
          </a:prstGeom>
        </p:spPr>
      </p:pic>
      <p:sp>
        <p:nvSpPr>
          <p:cNvPr id="3" name="TextBox 2"/>
          <p:cNvSpPr txBox="1"/>
          <p:nvPr/>
        </p:nvSpPr>
        <p:spPr>
          <a:xfrm>
            <a:off x="467544" y="476672"/>
            <a:ext cx="7799312" cy="1415772"/>
          </a:xfrm>
          <a:prstGeom prst="rect">
            <a:avLst/>
          </a:prstGeom>
          <a:noFill/>
        </p:spPr>
        <p:txBody>
          <a:bodyPr wrap="square" rtlCol="0">
            <a:spAutoFit/>
          </a:bodyPr>
          <a:lstStyle/>
          <a:p>
            <a:r>
              <a:rPr lang="el-GR" sz="3200" dirty="0" smtClean="0">
                <a:solidFill>
                  <a:srgbClr val="C00000"/>
                </a:solidFill>
              </a:rPr>
              <a:t>Παράδειγμα</a:t>
            </a:r>
            <a:r>
              <a:rPr lang="en-US" sz="3200" dirty="0" smtClean="0">
                <a:solidFill>
                  <a:srgbClr val="C00000"/>
                </a:solidFill>
              </a:rPr>
              <a:t> </a:t>
            </a:r>
            <a:r>
              <a:rPr lang="en-US" dirty="0" smtClean="0"/>
              <a:t> </a:t>
            </a:r>
            <a:r>
              <a:rPr lang="el-GR" sz="2400" b="1" dirty="0" smtClean="0">
                <a:solidFill>
                  <a:srgbClr val="C00000"/>
                </a:solidFill>
              </a:rPr>
              <a:t>για  Δεσμευμένη Πιθανότητα</a:t>
            </a:r>
          </a:p>
          <a:p>
            <a:endParaRPr lang="el-GR" dirty="0"/>
          </a:p>
          <a:p>
            <a:r>
              <a:rPr lang="el-GR" dirty="0" smtClean="0"/>
              <a:t>Στη ρίψη ενός ζαριού </a:t>
            </a:r>
            <a:r>
              <a:rPr lang="el-GR" dirty="0"/>
              <a:t> </a:t>
            </a:r>
            <a:r>
              <a:rPr lang="el-GR" dirty="0" smtClean="0"/>
              <a:t>το ενδεχόμενο  Α={ 1, 6,4 } τι  πιθανότητα έχει, αν  δεσμεύεται από το ενδεχόμενο Β={2, 6,4 }</a:t>
            </a:r>
            <a:endParaRPr lang="el-GR" dirty="0"/>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72</a:t>
            </a:fld>
            <a:endParaRPr lang="en-US" altLang="el-GR">
              <a:solidFill>
                <a:srgbClr val="000000"/>
              </a:solidFill>
            </a:endParaRPr>
          </a:p>
        </p:txBody>
      </p:sp>
    </p:spTree>
    <p:extLst>
      <p:ext uri="{BB962C8B-B14F-4D97-AF65-F5344CB8AC3E}">
        <p14:creationId xmlns:p14="http://schemas.microsoft.com/office/powerpoint/2010/main" xmlns="" val="18902532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79513" y="260648"/>
            <a:ext cx="8964487" cy="6813376"/>
          </a:xfrm>
          <a:prstGeom prst="rect">
            <a:avLst/>
          </a:prstGeom>
        </p:spPr>
      </p:pic>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73</a:t>
            </a:fld>
            <a:endParaRPr lang="en-US" altLang="el-GR">
              <a:solidFill>
                <a:srgbClr val="000000"/>
              </a:solidFill>
            </a:endParaRPr>
          </a:p>
        </p:txBody>
      </p:sp>
    </p:spTree>
    <p:extLst>
      <p:ext uri="{BB962C8B-B14F-4D97-AF65-F5344CB8AC3E}">
        <p14:creationId xmlns:p14="http://schemas.microsoft.com/office/powerpoint/2010/main" xmlns="" val="35683332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2636912"/>
            <a:ext cx="8748464" cy="2862322"/>
          </a:xfrm>
          <a:prstGeom prst="rect">
            <a:avLst/>
          </a:prstGeom>
          <a:noFill/>
        </p:spPr>
        <p:txBody>
          <a:bodyPr wrap="square" rtlCol="0">
            <a:spAutoFit/>
          </a:bodyPr>
          <a:lstStyle/>
          <a:p>
            <a:r>
              <a:rPr lang="en-US" sz="2800" b="1" dirty="0" smtClean="0">
                <a:solidFill>
                  <a:srgbClr val="C00000"/>
                </a:solidFill>
              </a:rPr>
              <a:t>1</a:t>
            </a:r>
            <a:r>
              <a:rPr lang="el-GR" sz="2800" b="1" dirty="0" smtClean="0">
                <a:solidFill>
                  <a:srgbClr val="C00000"/>
                </a:solidFill>
              </a:rPr>
              <a:t>. </a:t>
            </a:r>
            <a:r>
              <a:rPr lang="el-GR" sz="2800" b="1" dirty="0">
                <a:solidFill>
                  <a:srgbClr val="C00000"/>
                </a:solidFill>
              </a:rPr>
              <a:t>Ανεξάρτητα </a:t>
            </a:r>
            <a:r>
              <a:rPr lang="el-GR" sz="2800" dirty="0"/>
              <a:t>ή </a:t>
            </a:r>
            <a:r>
              <a:rPr lang="el-GR" sz="2800" b="1" dirty="0">
                <a:solidFill>
                  <a:srgbClr val="C00000"/>
                </a:solidFill>
              </a:rPr>
              <a:t>στοχαστικά ανεξάρτητα</a:t>
            </a:r>
            <a:r>
              <a:rPr lang="en-US" sz="2800" b="1" dirty="0"/>
              <a:t> </a:t>
            </a:r>
            <a:r>
              <a:rPr lang="el-GR" sz="2800" i="1" dirty="0">
                <a:solidFill>
                  <a:srgbClr val="C00000"/>
                </a:solidFill>
              </a:rPr>
              <a:t>(</a:t>
            </a:r>
            <a:r>
              <a:rPr lang="en-US" sz="2800" i="1" dirty="0">
                <a:solidFill>
                  <a:srgbClr val="C00000"/>
                </a:solidFill>
              </a:rPr>
              <a:t>independent)</a:t>
            </a:r>
            <a:endParaRPr lang="en-US" sz="2800" dirty="0" smtClean="0"/>
          </a:p>
          <a:p>
            <a:endParaRPr lang="en-US" sz="2800" b="1" dirty="0" smtClean="0">
              <a:solidFill>
                <a:srgbClr val="C00000"/>
              </a:solidFill>
            </a:endParaRPr>
          </a:p>
          <a:p>
            <a:r>
              <a:rPr lang="en-US" sz="2800" b="1" dirty="0" smtClean="0">
                <a:solidFill>
                  <a:srgbClr val="C00000"/>
                </a:solidFill>
              </a:rPr>
              <a:t>2. </a:t>
            </a:r>
            <a:r>
              <a:rPr lang="el-GR" sz="2800" b="1" dirty="0" smtClean="0">
                <a:solidFill>
                  <a:srgbClr val="C00000"/>
                </a:solidFill>
              </a:rPr>
              <a:t>Ασυμβίβαστα</a:t>
            </a:r>
            <a:r>
              <a:rPr lang="el-GR" sz="2800" dirty="0" smtClean="0"/>
              <a:t> ή </a:t>
            </a:r>
            <a:r>
              <a:rPr lang="el-GR" sz="2800" b="1" dirty="0">
                <a:solidFill>
                  <a:srgbClr val="C00000"/>
                </a:solidFill>
              </a:rPr>
              <a:t>ξένα μεταξύ </a:t>
            </a:r>
            <a:r>
              <a:rPr lang="el-GR" sz="2800" b="1" dirty="0" smtClean="0">
                <a:solidFill>
                  <a:srgbClr val="C00000"/>
                </a:solidFill>
              </a:rPr>
              <a:t>τους </a:t>
            </a:r>
            <a:r>
              <a:rPr lang="el-GR" sz="2800" i="1" dirty="0">
                <a:solidFill>
                  <a:srgbClr val="C00000"/>
                </a:solidFill>
              </a:rPr>
              <a:t>(</a:t>
            </a:r>
            <a:r>
              <a:rPr lang="en-US" sz="2800" i="1" dirty="0">
                <a:solidFill>
                  <a:srgbClr val="C00000"/>
                </a:solidFill>
              </a:rPr>
              <a:t>mutually exclusive)</a:t>
            </a:r>
            <a:endParaRPr lang="el-GR" sz="2800" i="1" dirty="0">
              <a:solidFill>
                <a:srgbClr val="C00000"/>
              </a:solidFill>
            </a:endParaRPr>
          </a:p>
          <a:p>
            <a:r>
              <a:rPr lang="el-GR" sz="2400" dirty="0" smtClean="0"/>
              <a:t>     </a:t>
            </a:r>
          </a:p>
          <a:p>
            <a:endParaRPr lang="el-GR" sz="2400" dirty="0" smtClean="0"/>
          </a:p>
          <a:p>
            <a:r>
              <a:rPr lang="en-US" sz="2400" dirty="0" smtClean="0"/>
              <a:t>      </a:t>
            </a:r>
            <a:r>
              <a:rPr lang="el-GR" sz="2400" dirty="0" smtClean="0"/>
              <a:t>    </a:t>
            </a:r>
          </a:p>
          <a:p>
            <a:pPr marL="342900" indent="-342900">
              <a:buAutoNum type="arabicPeriod"/>
            </a:pPr>
            <a:endParaRPr lang="el-GR" sz="2400" dirty="0"/>
          </a:p>
        </p:txBody>
      </p:sp>
      <p:sp>
        <p:nvSpPr>
          <p:cNvPr id="3" name="TextBox 2"/>
          <p:cNvSpPr txBox="1"/>
          <p:nvPr/>
        </p:nvSpPr>
        <p:spPr>
          <a:xfrm>
            <a:off x="1421396" y="1628800"/>
            <a:ext cx="6696744" cy="646331"/>
          </a:xfrm>
          <a:prstGeom prst="rect">
            <a:avLst/>
          </a:prstGeom>
          <a:noFill/>
        </p:spPr>
        <p:txBody>
          <a:bodyPr wrap="square" rtlCol="0">
            <a:spAutoFit/>
          </a:bodyPr>
          <a:lstStyle/>
          <a:p>
            <a:r>
              <a:rPr lang="el-GR" sz="3600" b="1" dirty="0" smtClean="0">
                <a:ln w="22225">
                  <a:solidFill>
                    <a:schemeClr val="accent2"/>
                  </a:solidFill>
                  <a:prstDash val="solid"/>
                </a:ln>
                <a:solidFill>
                  <a:schemeClr val="accent2">
                    <a:lumMod val="40000"/>
                    <a:lumOff val="60000"/>
                  </a:schemeClr>
                </a:solidFill>
              </a:rPr>
              <a:t>Διακρίσεις   ενδεχομένων</a:t>
            </a:r>
            <a:endParaRPr lang="el-GR" sz="3600" b="1" dirty="0">
              <a:ln w="22225">
                <a:solidFill>
                  <a:schemeClr val="accent2"/>
                </a:solidFill>
                <a:prstDash val="solid"/>
              </a:ln>
              <a:solidFill>
                <a:schemeClr val="accent2">
                  <a:lumMod val="40000"/>
                  <a:lumOff val="60000"/>
                </a:schemeClr>
              </a:solidFill>
            </a:endParaRPr>
          </a:p>
        </p:txBody>
      </p:sp>
      <p:sp>
        <p:nvSpPr>
          <p:cNvPr id="5" name="Θέση αριθμού διαφάνειας 4"/>
          <p:cNvSpPr>
            <a:spLocks noGrp="1"/>
          </p:cNvSpPr>
          <p:nvPr>
            <p:ph type="sldNum" sz="quarter" idx="12"/>
          </p:nvPr>
        </p:nvSpPr>
        <p:spPr/>
        <p:txBody>
          <a:bodyPr/>
          <a:lstStyle/>
          <a:p>
            <a:fld id="{FC53442B-9059-4995-AD00-11B44EEE6C23}" type="slidenum">
              <a:rPr lang="en-US" altLang="el-GR" smtClean="0">
                <a:solidFill>
                  <a:srgbClr val="000000"/>
                </a:solidFill>
              </a:rPr>
              <a:pPr/>
              <a:t>74</a:t>
            </a:fld>
            <a:endParaRPr lang="en-US" altLang="el-GR">
              <a:solidFill>
                <a:srgbClr val="000000"/>
              </a:solidFill>
            </a:endParaRPr>
          </a:p>
        </p:txBody>
      </p:sp>
    </p:spTree>
    <p:extLst>
      <p:ext uri="{BB962C8B-B14F-4D97-AF65-F5344CB8AC3E}">
        <p14:creationId xmlns:p14="http://schemas.microsoft.com/office/powerpoint/2010/main" xmlns="" val="33468248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AutoShape 2"/>
          <p:cNvSpPr>
            <a:spLocks noChangeArrowheads="1"/>
          </p:cNvSpPr>
          <p:nvPr/>
        </p:nvSpPr>
        <p:spPr bwMode="auto">
          <a:xfrm>
            <a:off x="467544" y="429816"/>
            <a:ext cx="8208912" cy="6096000"/>
          </a:xfrm>
          <a:prstGeom prst="foldedCorner">
            <a:avLst>
              <a:gd name="adj" fmla="val 12500"/>
            </a:avLst>
          </a:prstGeom>
          <a:solidFill>
            <a:schemeClr val="bg1"/>
          </a:solidFill>
          <a:ln w="9525">
            <a:solidFill>
              <a:srgbClr val="9EF109"/>
            </a:solidFill>
            <a:round/>
            <a:headEnd/>
            <a:tailEnd/>
          </a:ln>
        </p:spPr>
        <p:txBody>
          <a:bodyPr/>
          <a:lstStyle/>
          <a:p>
            <a:endParaRPr lang="el-GR"/>
          </a:p>
        </p:txBody>
      </p:sp>
      <p:sp useBgFill="1">
        <p:nvSpPr>
          <p:cNvPr id="164867" name="Text Box 3"/>
          <p:cNvSpPr txBox="1">
            <a:spLocks noChangeArrowheads="1"/>
          </p:cNvSpPr>
          <p:nvPr/>
        </p:nvSpPr>
        <p:spPr bwMode="auto">
          <a:xfrm>
            <a:off x="-26166" y="319332"/>
            <a:ext cx="9144000" cy="6557668"/>
          </a:xfrm>
          <a:prstGeom prst="rect">
            <a:avLst/>
          </a:prstGeom>
          <a:ln w="9525">
            <a:solidFill>
              <a:schemeClr val="bg1"/>
            </a:solidFill>
            <a:miter lim="800000"/>
            <a:headEnd/>
            <a:tailEnd/>
          </a:ln>
          <a:extLst/>
        </p:spPr>
        <p:txBody>
          <a:bodyPr/>
          <a:lstStyle>
            <a:lvl1pPr>
              <a:defRPr>
                <a:solidFill>
                  <a:schemeClr val="tx1"/>
                </a:solidFill>
                <a:latin typeface="Arial" panose="020B0604020202020204" pitchFamily="34" charset="0"/>
              </a:defRPr>
            </a:lvl1pPr>
            <a:lvl2pPr marL="877888" indent="-342900">
              <a:defRPr>
                <a:solidFill>
                  <a:schemeClr val="tx1"/>
                </a:solidFill>
                <a:latin typeface="Arial" panose="020B0604020202020204" pitchFamily="34" charset="0"/>
              </a:defRPr>
            </a:lvl2pPr>
            <a:lvl3pPr marL="1400175" indent="-342900">
              <a:defRPr>
                <a:solidFill>
                  <a:schemeClr val="tx1"/>
                </a:solidFill>
                <a:latin typeface="Arial" panose="020B0604020202020204" pitchFamily="34" charset="0"/>
              </a:defRPr>
            </a:lvl3pPr>
            <a:lvl4pPr marL="1922463" indent="-342900">
              <a:defRPr>
                <a:solidFill>
                  <a:schemeClr val="tx1"/>
                </a:solidFill>
                <a:latin typeface="Arial" panose="020B0604020202020204" pitchFamily="34" charset="0"/>
              </a:defRPr>
            </a:lvl4pPr>
            <a:lvl5pPr marL="2444750" indent="-342900">
              <a:defRPr>
                <a:solidFill>
                  <a:schemeClr val="tx1"/>
                </a:solidFill>
                <a:latin typeface="Arial" panose="020B0604020202020204" pitchFamily="34" charset="0"/>
              </a:defRPr>
            </a:lvl5pPr>
            <a:lvl6pPr marL="2901950" indent="-342900" fontAlgn="base">
              <a:spcBef>
                <a:spcPct val="0"/>
              </a:spcBef>
              <a:spcAft>
                <a:spcPct val="0"/>
              </a:spcAft>
              <a:defRPr>
                <a:solidFill>
                  <a:schemeClr val="tx1"/>
                </a:solidFill>
                <a:latin typeface="Arial" panose="020B0604020202020204" pitchFamily="34" charset="0"/>
              </a:defRPr>
            </a:lvl6pPr>
            <a:lvl7pPr marL="3359150" indent="-342900" fontAlgn="base">
              <a:spcBef>
                <a:spcPct val="0"/>
              </a:spcBef>
              <a:spcAft>
                <a:spcPct val="0"/>
              </a:spcAft>
              <a:defRPr>
                <a:solidFill>
                  <a:schemeClr val="tx1"/>
                </a:solidFill>
                <a:latin typeface="Arial" panose="020B0604020202020204" pitchFamily="34" charset="0"/>
              </a:defRPr>
            </a:lvl7pPr>
            <a:lvl8pPr marL="3816350" indent="-342900" fontAlgn="base">
              <a:spcBef>
                <a:spcPct val="0"/>
              </a:spcBef>
              <a:spcAft>
                <a:spcPct val="0"/>
              </a:spcAft>
              <a:defRPr>
                <a:solidFill>
                  <a:schemeClr val="tx1"/>
                </a:solidFill>
                <a:latin typeface="Arial" panose="020B0604020202020204" pitchFamily="34" charset="0"/>
              </a:defRPr>
            </a:lvl8pPr>
            <a:lvl9pPr marL="4273550" indent="-342900" fontAlgn="base">
              <a:spcBef>
                <a:spcPct val="0"/>
              </a:spcBef>
              <a:spcAft>
                <a:spcPct val="0"/>
              </a:spcAft>
              <a:defRPr>
                <a:solidFill>
                  <a:schemeClr val="tx1"/>
                </a:solidFill>
                <a:latin typeface="Arial" panose="020B0604020202020204" pitchFamily="34" charset="0"/>
              </a:defRPr>
            </a:lvl9pPr>
          </a:lstStyle>
          <a:p>
            <a:endParaRPr lang="en-US" altLang="el-GR" sz="2000" b="1" dirty="0" smtClean="0">
              <a:solidFill>
                <a:srgbClr val="FF0000"/>
              </a:solidFill>
              <a:latin typeface="Comic Sans MS" panose="030F0702030302020204" pitchFamily="66" charset="0"/>
              <a:sym typeface="Symbol" panose="05050102010706020507" pitchFamily="18" charset="2"/>
            </a:endParaRPr>
          </a:p>
          <a:p>
            <a:endParaRPr lang="en-US" altLang="el-GR" b="1" i="1" dirty="0" smtClean="0">
              <a:solidFill>
                <a:srgbClr val="CC0000"/>
              </a:solidFill>
              <a:latin typeface="Comic Sans MS" panose="030F0702030302020204" pitchFamily="66" charset="0"/>
            </a:endParaRPr>
          </a:p>
          <a:p>
            <a:endParaRPr lang="en-US" altLang="el-GR" b="1" i="1" dirty="0" smtClean="0">
              <a:solidFill>
                <a:srgbClr val="CC0000"/>
              </a:solidFill>
              <a:latin typeface="Comic Sans MS" panose="030F0702030302020204" pitchFamily="66" charset="0"/>
            </a:endParaRPr>
          </a:p>
          <a:p>
            <a:endParaRPr lang="en-US" altLang="el-GR" b="1" i="1" dirty="0" smtClean="0">
              <a:solidFill>
                <a:srgbClr val="CC0000"/>
              </a:solidFill>
              <a:latin typeface="Comic Sans MS" panose="030F0702030302020204" pitchFamily="66" charset="0"/>
            </a:endParaRPr>
          </a:p>
          <a:p>
            <a:endParaRPr lang="en-US" altLang="el-GR" b="1" i="1" dirty="0" smtClean="0">
              <a:solidFill>
                <a:srgbClr val="CC0000"/>
              </a:solidFill>
              <a:latin typeface="Comic Sans MS" panose="030F0702030302020204" pitchFamily="66" charset="0"/>
            </a:endParaRPr>
          </a:p>
          <a:p>
            <a:endParaRPr lang="el-GR" altLang="el-GR" b="1" i="1" dirty="0" smtClean="0">
              <a:solidFill>
                <a:srgbClr val="CC0000"/>
              </a:solidFill>
              <a:latin typeface="Comic Sans MS" panose="030F0702030302020204" pitchFamily="66" charset="0"/>
            </a:endParaRPr>
          </a:p>
          <a:p>
            <a:r>
              <a:rPr lang="el-GR" altLang="el-GR" b="1" i="1" dirty="0" smtClean="0">
                <a:solidFill>
                  <a:srgbClr val="CC0000"/>
                </a:solidFill>
                <a:latin typeface="Comic Sans MS" panose="030F0702030302020204" pitchFamily="66" charset="0"/>
              </a:rPr>
              <a:t>Για </a:t>
            </a:r>
            <a:r>
              <a:rPr lang="el-GR" altLang="el-GR" b="1" i="1" dirty="0">
                <a:solidFill>
                  <a:srgbClr val="CC0000"/>
                </a:solidFill>
                <a:latin typeface="Comic Sans MS" panose="030F0702030302020204" pitchFamily="66" charset="0"/>
              </a:rPr>
              <a:t>δυο ενδεχόμενα Α,Β ισχύει ο ΓΕΝΙΚΟΣ Πολλαπλασιαστικός νόμος</a:t>
            </a:r>
          </a:p>
          <a:p>
            <a:endParaRPr lang="en-US" altLang="el-GR" b="1" dirty="0" smtClean="0">
              <a:solidFill>
                <a:srgbClr val="CC0000"/>
              </a:solidFill>
              <a:latin typeface="Comic Sans MS" panose="030F0702030302020204" pitchFamily="66" charset="0"/>
            </a:endParaRPr>
          </a:p>
          <a:p>
            <a:r>
              <a:rPr lang="en-US" altLang="el-GR" b="1" i="1" dirty="0">
                <a:solidFill>
                  <a:srgbClr val="CC0000"/>
                </a:solidFill>
                <a:latin typeface="Comic Sans MS" panose="030F0702030302020204" pitchFamily="66" charset="0"/>
              </a:rPr>
              <a:t> </a:t>
            </a:r>
            <a:r>
              <a:rPr lang="el-GR" altLang="el-GR" b="1" dirty="0">
                <a:solidFill>
                  <a:srgbClr val="0070C0"/>
                </a:solidFill>
                <a:latin typeface="Comic Sans MS" panose="030F0702030302020204" pitchFamily="66" charset="0"/>
              </a:rPr>
              <a:t>Ρ(</a:t>
            </a:r>
            <a:r>
              <a:rPr lang="en-US" altLang="el-GR" b="1" i="1" dirty="0" smtClean="0">
                <a:solidFill>
                  <a:srgbClr val="0070C0"/>
                </a:solidFill>
                <a:latin typeface="Comic Sans MS" panose="030F0702030302020204" pitchFamily="66" charset="0"/>
              </a:rPr>
              <a:t>A</a:t>
            </a:r>
            <a:r>
              <a:rPr lang="el-GR" altLang="el-GR" b="1" dirty="0" smtClean="0">
                <a:solidFill>
                  <a:srgbClr val="0070C0"/>
                </a:solidFill>
                <a:latin typeface="Comic Sans MS" panose="030F0702030302020204" pitchFamily="66" charset="0"/>
                <a:sym typeface="Symbol" panose="05050102010706020507" pitchFamily="18" charset="2"/>
              </a:rPr>
              <a:t></a:t>
            </a:r>
            <a:r>
              <a:rPr lang="en-US" altLang="el-GR" b="1" i="1" dirty="0" smtClean="0">
                <a:solidFill>
                  <a:srgbClr val="0070C0"/>
                </a:solidFill>
                <a:latin typeface="Comic Sans MS" panose="030F0702030302020204" pitchFamily="66" charset="0"/>
                <a:sym typeface="Symbol" panose="05050102010706020507" pitchFamily="18" charset="2"/>
              </a:rPr>
              <a:t>B</a:t>
            </a:r>
            <a:r>
              <a:rPr lang="el-GR" altLang="el-GR" b="1" dirty="0">
                <a:solidFill>
                  <a:srgbClr val="0070C0"/>
                </a:solidFill>
                <a:latin typeface="Comic Sans MS" panose="030F0702030302020204" pitchFamily="66" charset="0"/>
                <a:sym typeface="Symbol" panose="05050102010706020507" pitchFamily="18" charset="2"/>
              </a:rPr>
              <a:t>) = </a:t>
            </a:r>
            <a:r>
              <a:rPr lang="en-US" altLang="el-GR" b="1" dirty="0">
                <a:solidFill>
                  <a:srgbClr val="0070C0"/>
                </a:solidFill>
                <a:latin typeface="Comic Sans MS" panose="030F0702030302020204" pitchFamily="66" charset="0"/>
                <a:sym typeface="Symbol" panose="05050102010706020507" pitchFamily="18" charset="2"/>
              </a:rPr>
              <a:t>P(A/B).P(B) </a:t>
            </a:r>
            <a:r>
              <a:rPr lang="en-US" altLang="el-GR" b="1" dirty="0" smtClean="0">
                <a:solidFill>
                  <a:srgbClr val="0070C0"/>
                </a:solidFill>
                <a:latin typeface="Comic Sans MS" panose="030F0702030302020204" pitchFamily="66" charset="0"/>
                <a:sym typeface="Symbol" panose="05050102010706020507" pitchFamily="18" charset="2"/>
              </a:rPr>
              <a:t> </a:t>
            </a:r>
            <a:r>
              <a:rPr lang="el-GR" altLang="el-GR" b="1" dirty="0" smtClean="0">
                <a:solidFill>
                  <a:srgbClr val="0070C0"/>
                </a:solidFill>
                <a:latin typeface="Comic Sans MS" panose="030F0702030302020204" pitchFamily="66" charset="0"/>
                <a:sym typeface="Symbol" panose="05050102010706020507" pitchFamily="18" charset="2"/>
              </a:rPr>
              <a:t>και  </a:t>
            </a:r>
            <a:r>
              <a:rPr lang="el-GR" altLang="el-GR" b="1" dirty="0" smtClean="0">
                <a:solidFill>
                  <a:srgbClr val="0070C0"/>
                </a:solidFill>
                <a:latin typeface="Comic Sans MS" panose="030F0702030302020204" pitchFamily="66" charset="0"/>
              </a:rPr>
              <a:t>Ρ(</a:t>
            </a:r>
            <a:r>
              <a:rPr lang="en-US" altLang="el-GR" b="1" i="1" dirty="0">
                <a:solidFill>
                  <a:srgbClr val="0070C0"/>
                </a:solidFill>
                <a:latin typeface="Comic Sans MS" panose="030F0702030302020204" pitchFamily="66" charset="0"/>
              </a:rPr>
              <a:t>A</a:t>
            </a:r>
            <a:r>
              <a:rPr lang="el-GR" altLang="el-GR" b="1" dirty="0">
                <a:solidFill>
                  <a:srgbClr val="0070C0"/>
                </a:solidFill>
                <a:latin typeface="Comic Sans MS" panose="030F0702030302020204" pitchFamily="66" charset="0"/>
                <a:sym typeface="Symbol" panose="05050102010706020507" pitchFamily="18" charset="2"/>
              </a:rPr>
              <a:t></a:t>
            </a:r>
            <a:r>
              <a:rPr lang="en-US" altLang="el-GR" b="1" i="1" dirty="0" smtClean="0">
                <a:solidFill>
                  <a:srgbClr val="0070C0"/>
                </a:solidFill>
                <a:latin typeface="Comic Sans MS" panose="030F0702030302020204" pitchFamily="66" charset="0"/>
                <a:sym typeface="Symbol" panose="05050102010706020507" pitchFamily="18" charset="2"/>
              </a:rPr>
              <a:t>B</a:t>
            </a:r>
            <a:r>
              <a:rPr lang="en-US" altLang="el-GR" b="1" dirty="0" smtClean="0">
                <a:solidFill>
                  <a:srgbClr val="0070C0"/>
                </a:solidFill>
                <a:latin typeface="Comic Sans MS" panose="030F0702030302020204" pitchFamily="66" charset="0"/>
                <a:sym typeface="Symbol" panose="05050102010706020507" pitchFamily="18" charset="2"/>
              </a:rPr>
              <a:t>) = P(B/A).P(A) </a:t>
            </a:r>
            <a:r>
              <a:rPr lang="el-GR" altLang="el-GR" b="1" i="1" dirty="0" smtClean="0">
                <a:solidFill>
                  <a:srgbClr val="0070C0"/>
                </a:solidFill>
                <a:latin typeface="Comic Sans MS" panose="030F0702030302020204" pitchFamily="66" charset="0"/>
              </a:rPr>
              <a:t>  </a:t>
            </a:r>
            <a:r>
              <a:rPr lang="en-US" altLang="el-GR" b="1" i="1" dirty="0" smtClean="0">
                <a:solidFill>
                  <a:srgbClr val="0070C0"/>
                </a:solidFill>
                <a:latin typeface="Comic Sans MS" panose="030F0702030302020204" pitchFamily="66" charset="0"/>
              </a:rPr>
              <a:t> </a:t>
            </a:r>
            <a:endParaRPr lang="en-US" altLang="el-GR" b="1" i="1" dirty="0">
              <a:solidFill>
                <a:srgbClr val="0070C0"/>
              </a:solidFill>
              <a:latin typeface="Comic Sans MS" panose="030F0702030302020204" pitchFamily="66" charset="0"/>
            </a:endParaRPr>
          </a:p>
          <a:p>
            <a:r>
              <a:rPr lang="en-US" altLang="el-GR" b="1" i="1" dirty="0">
                <a:solidFill>
                  <a:srgbClr val="CC0000"/>
                </a:solidFill>
                <a:latin typeface="Comic Sans MS" panose="030F0702030302020204" pitchFamily="66" charset="0"/>
              </a:rPr>
              <a:t>           </a:t>
            </a:r>
            <a:endParaRPr lang="en-US" altLang="el-GR" b="1" i="1" dirty="0" smtClean="0">
              <a:solidFill>
                <a:srgbClr val="CC0000"/>
              </a:solidFill>
              <a:latin typeface="Comic Sans MS" panose="030F0702030302020204" pitchFamily="66" charset="0"/>
            </a:endParaRPr>
          </a:p>
          <a:p>
            <a:r>
              <a:rPr lang="el-GR" altLang="el-GR" b="1" i="1" dirty="0" smtClean="0">
                <a:solidFill>
                  <a:srgbClr val="CC0000"/>
                </a:solidFill>
                <a:latin typeface="Comic Sans MS" panose="030F0702030302020204" pitchFamily="66" charset="0"/>
              </a:rPr>
              <a:t> οπότε </a:t>
            </a:r>
            <a:r>
              <a:rPr lang="en-US" altLang="el-GR" b="1" i="1" dirty="0" smtClean="0">
                <a:solidFill>
                  <a:srgbClr val="CC0000"/>
                </a:solidFill>
                <a:latin typeface="Comic Sans MS" panose="030F0702030302020204" pitchFamily="66" charset="0"/>
              </a:rPr>
              <a:t>:</a:t>
            </a:r>
            <a:r>
              <a:rPr lang="el-GR" altLang="el-GR" b="1" i="1" dirty="0" smtClean="0">
                <a:solidFill>
                  <a:srgbClr val="CC0000"/>
                </a:solidFill>
                <a:latin typeface="Comic Sans MS" panose="030F0702030302020204" pitchFamily="66" charset="0"/>
              </a:rPr>
              <a:t> 			</a:t>
            </a:r>
            <a:r>
              <a:rPr lang="el-GR" altLang="el-GR" b="1" i="1" dirty="0" smtClean="0">
                <a:solidFill>
                  <a:srgbClr val="0070C0"/>
                </a:solidFill>
                <a:latin typeface="Comic Sans MS" panose="030F0702030302020204" pitchFamily="66" charset="0"/>
              </a:rPr>
              <a:t>με </a:t>
            </a:r>
            <a:r>
              <a:rPr lang="en-US" altLang="el-GR" b="1" i="1" dirty="0" smtClean="0">
                <a:solidFill>
                  <a:srgbClr val="0070C0"/>
                </a:solidFill>
                <a:latin typeface="Comic Sans MS" panose="030F0702030302020204" pitchFamily="66" charset="0"/>
              </a:rPr>
              <a:t>P(B)&gt;0</a:t>
            </a:r>
            <a:endParaRPr lang="el-GR" altLang="el-GR" b="1" i="1" dirty="0" smtClean="0">
              <a:solidFill>
                <a:srgbClr val="0070C0"/>
              </a:solidFill>
              <a:latin typeface="Comic Sans MS" panose="030F0702030302020204" pitchFamily="66" charset="0"/>
            </a:endParaRPr>
          </a:p>
          <a:p>
            <a:endParaRPr lang="el-GR" altLang="el-GR" sz="2800" b="1" dirty="0" smtClean="0">
              <a:solidFill>
                <a:srgbClr val="002060"/>
              </a:solidFill>
              <a:latin typeface="Comic Sans MS" panose="030F0702030302020204" pitchFamily="66" charset="0"/>
              <a:sym typeface="Symbol" panose="05050102010706020507" pitchFamily="18" charset="2"/>
            </a:endParaRPr>
          </a:p>
          <a:p>
            <a:r>
              <a:rPr lang="el-GR" altLang="el-GR" sz="2800" b="1" u="sng" dirty="0" smtClean="0">
                <a:solidFill>
                  <a:srgbClr val="002060"/>
                </a:solidFill>
                <a:latin typeface="Comic Sans MS" panose="030F0702030302020204" pitchFamily="66" charset="0"/>
                <a:sym typeface="Symbol" panose="05050102010706020507" pitchFamily="18" charset="2"/>
              </a:rPr>
              <a:t>Ανεξάρτητα</a:t>
            </a:r>
            <a:r>
              <a:rPr lang="el-GR" altLang="el-GR" sz="2800"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sym typeface="Symbol" panose="05050102010706020507" pitchFamily="18" charset="2"/>
              </a:rPr>
              <a:t> </a:t>
            </a:r>
            <a:r>
              <a:rPr lang="el-GR" altLang="el-GR" b="1" dirty="0">
                <a:latin typeface="Comic Sans MS" panose="030F0702030302020204" pitchFamily="66" charset="0"/>
                <a:sym typeface="Symbol" panose="05050102010706020507" pitchFamily="18" charset="2"/>
              </a:rPr>
              <a:t>είναι δυο ενδεχόμενα  όταν η πιθανότητα να συμβεί το ένα δεν επηρεάζει την πιθανότητα να συμβεί το άλλο.</a:t>
            </a:r>
          </a:p>
          <a:p>
            <a:r>
              <a:rPr lang="el-GR" altLang="el-GR" b="1" i="1" dirty="0">
                <a:solidFill>
                  <a:srgbClr val="CC0000"/>
                </a:solidFill>
                <a:latin typeface="Comic Sans MS" panose="030F0702030302020204" pitchFamily="66" charset="0"/>
              </a:rPr>
              <a:t>   </a:t>
            </a:r>
            <a:endParaRPr lang="el-GR" altLang="el-GR" b="1" i="1" dirty="0" smtClean="0">
              <a:solidFill>
                <a:srgbClr val="CC0000"/>
              </a:solidFill>
              <a:latin typeface="Comic Sans MS" panose="030F0702030302020204" pitchFamily="66" charset="0"/>
            </a:endParaRPr>
          </a:p>
          <a:p>
            <a:r>
              <a:rPr lang="el-GR" altLang="el-GR" b="1" dirty="0" smtClean="0">
                <a:solidFill>
                  <a:srgbClr val="CC0000"/>
                </a:solidFill>
                <a:latin typeface="Comic Sans MS" panose="030F0702030302020204" pitchFamily="66" charset="0"/>
              </a:rPr>
              <a:t>Δηλαδή</a:t>
            </a:r>
            <a:r>
              <a:rPr lang="en-US" altLang="el-GR" b="1" dirty="0">
                <a:solidFill>
                  <a:srgbClr val="CC0000"/>
                </a:solidFill>
                <a:latin typeface="Comic Sans MS" panose="030F0702030302020204" pitchFamily="66" charset="0"/>
              </a:rPr>
              <a:t>:</a:t>
            </a:r>
          </a:p>
          <a:p>
            <a:r>
              <a:rPr lang="en-US" altLang="el-GR" sz="2000" b="1" i="1" dirty="0">
                <a:solidFill>
                  <a:srgbClr val="CC0000"/>
                </a:solidFill>
                <a:latin typeface="Comic Sans MS" panose="030F0702030302020204" pitchFamily="66" charset="0"/>
              </a:rPr>
              <a:t>          </a:t>
            </a:r>
            <a:r>
              <a:rPr lang="en-US" altLang="el-GR" sz="2000" b="1" i="1" dirty="0">
                <a:solidFill>
                  <a:srgbClr val="0070C0"/>
                </a:solidFill>
                <a:latin typeface="Comic Sans MS" panose="030F0702030302020204" pitchFamily="66" charset="0"/>
              </a:rPr>
              <a:t>P(A/B)=P(A</a:t>
            </a:r>
            <a:r>
              <a:rPr lang="en-US" altLang="el-GR" sz="2000" b="1" i="1" dirty="0" smtClean="0">
                <a:solidFill>
                  <a:srgbClr val="0070C0"/>
                </a:solidFill>
                <a:latin typeface="Comic Sans MS" panose="030F0702030302020204" pitchFamily="66" charset="0"/>
              </a:rPr>
              <a:t>)  </a:t>
            </a:r>
            <a:r>
              <a:rPr lang="el-GR" altLang="el-GR" sz="2000" b="1" i="1" dirty="0" smtClean="0">
                <a:solidFill>
                  <a:srgbClr val="0070C0"/>
                </a:solidFill>
                <a:latin typeface="Comic Sans MS" panose="030F0702030302020204" pitchFamily="66" charset="0"/>
              </a:rPr>
              <a:t>και </a:t>
            </a:r>
            <a:r>
              <a:rPr lang="en-US" altLang="el-GR" sz="2000" b="1" i="1" dirty="0" smtClean="0">
                <a:solidFill>
                  <a:srgbClr val="CC0000"/>
                </a:solidFill>
                <a:latin typeface="Comic Sans MS" panose="030F0702030302020204" pitchFamily="66" charset="0"/>
              </a:rPr>
              <a:t>  </a:t>
            </a:r>
            <a:r>
              <a:rPr lang="en-US" altLang="el-GR" sz="2000" b="1" i="1" dirty="0">
                <a:solidFill>
                  <a:srgbClr val="0070C0"/>
                </a:solidFill>
                <a:latin typeface="Comic Sans MS" panose="030F0702030302020204" pitchFamily="66" charset="0"/>
              </a:rPr>
              <a:t>P(B/A) = P(B)  </a:t>
            </a:r>
            <a:endParaRPr lang="el-GR" altLang="el-GR" sz="2000" b="1" i="1" dirty="0" smtClean="0">
              <a:solidFill>
                <a:srgbClr val="0070C0"/>
              </a:solidFill>
              <a:latin typeface="Comic Sans MS" panose="030F0702030302020204" pitchFamily="66" charset="0"/>
            </a:endParaRPr>
          </a:p>
          <a:p>
            <a:endParaRPr lang="el-GR" altLang="el-GR" b="1" i="1" dirty="0" smtClean="0">
              <a:solidFill>
                <a:srgbClr val="0070C0"/>
              </a:solidFill>
              <a:latin typeface="Comic Sans MS" panose="030F0702030302020204" pitchFamily="66" charset="0"/>
            </a:endParaRPr>
          </a:p>
          <a:p>
            <a:r>
              <a:rPr lang="el-GR" altLang="el-GR" b="1" i="1" dirty="0" smtClean="0">
                <a:solidFill>
                  <a:srgbClr val="CC0000"/>
                </a:solidFill>
                <a:latin typeface="Comic Sans MS" panose="030F0702030302020204" pitchFamily="66" charset="0"/>
              </a:rPr>
              <a:t> </a:t>
            </a:r>
            <a:r>
              <a:rPr lang="el-GR" altLang="el-GR" sz="2000" b="1" i="1" dirty="0" smtClean="0">
                <a:solidFill>
                  <a:srgbClr val="CC0000"/>
                </a:solidFill>
                <a:latin typeface="Comic Sans MS" panose="030F0702030302020204" pitchFamily="66" charset="0"/>
              </a:rPr>
              <a:t>τότε ο πολλαπλασιαστικός νόμος απλοποιείται και γράφεται</a:t>
            </a:r>
            <a:r>
              <a:rPr lang="en-US" altLang="el-GR" sz="2000" b="1" i="1" dirty="0" smtClean="0">
                <a:solidFill>
                  <a:srgbClr val="CC0000"/>
                </a:solidFill>
                <a:latin typeface="Comic Sans MS" panose="030F0702030302020204" pitchFamily="66" charset="0"/>
              </a:rPr>
              <a:t>:</a:t>
            </a:r>
            <a:endParaRPr lang="el-GR" altLang="el-GR" sz="2000" b="1" i="1" dirty="0" smtClean="0">
              <a:solidFill>
                <a:srgbClr val="CC0000"/>
              </a:solidFill>
              <a:latin typeface="Comic Sans MS" panose="030F0702030302020204" pitchFamily="66" charset="0"/>
            </a:endParaRPr>
          </a:p>
          <a:p>
            <a:r>
              <a:rPr lang="en-US" altLang="el-GR" b="1" dirty="0" smtClean="0">
                <a:solidFill>
                  <a:srgbClr val="C00000"/>
                </a:solidFill>
                <a:latin typeface="Comic Sans MS" panose="030F0702030302020204" pitchFamily="66" charset="0"/>
              </a:rPr>
              <a:t> </a:t>
            </a:r>
          </a:p>
          <a:p>
            <a:r>
              <a:rPr lang="en-US" altLang="el-GR" b="1" dirty="0">
                <a:solidFill>
                  <a:srgbClr val="C00000"/>
                </a:solidFill>
                <a:latin typeface="Comic Sans MS" panose="030F0702030302020204" pitchFamily="66" charset="0"/>
              </a:rPr>
              <a:t> </a:t>
            </a:r>
            <a:r>
              <a:rPr lang="en-US" altLang="el-GR" b="1" dirty="0" smtClean="0">
                <a:solidFill>
                  <a:srgbClr val="C00000"/>
                </a:solidFill>
                <a:latin typeface="Comic Sans MS" panose="030F0702030302020204" pitchFamily="66" charset="0"/>
              </a:rPr>
              <a:t>          </a:t>
            </a:r>
            <a:r>
              <a:rPr lang="el-GR" altLang="el-GR" sz="2400" b="1" dirty="0" smtClean="0">
                <a:solidFill>
                  <a:srgbClr val="0070C0"/>
                </a:solidFill>
                <a:latin typeface="Comic Sans MS" panose="030F0702030302020204" pitchFamily="66" charset="0"/>
              </a:rPr>
              <a:t>Ρ(</a:t>
            </a:r>
            <a:r>
              <a:rPr lang="en-US" altLang="el-GR" sz="2400" b="1" i="1" dirty="0" smtClean="0">
                <a:solidFill>
                  <a:srgbClr val="0070C0"/>
                </a:solidFill>
                <a:latin typeface="Comic Sans MS" panose="030F0702030302020204" pitchFamily="66" charset="0"/>
              </a:rPr>
              <a:t>A</a:t>
            </a:r>
            <a:r>
              <a:rPr lang="el-GR" altLang="el-GR" sz="2400" b="1" dirty="0" smtClean="0">
                <a:solidFill>
                  <a:srgbClr val="0070C0"/>
                </a:solidFill>
                <a:latin typeface="Comic Sans MS" panose="030F0702030302020204" pitchFamily="66" charset="0"/>
                <a:sym typeface="Symbol" panose="05050102010706020507" pitchFamily="18" charset="2"/>
              </a:rPr>
              <a:t></a:t>
            </a:r>
            <a:r>
              <a:rPr lang="en-US" altLang="el-GR" sz="2400" b="1" i="1" dirty="0" smtClean="0">
                <a:solidFill>
                  <a:srgbClr val="0070C0"/>
                </a:solidFill>
                <a:latin typeface="Comic Sans MS" panose="030F0702030302020204" pitchFamily="66" charset="0"/>
                <a:sym typeface="Symbol" panose="05050102010706020507" pitchFamily="18" charset="2"/>
              </a:rPr>
              <a:t>B</a:t>
            </a:r>
            <a:r>
              <a:rPr lang="el-GR" altLang="el-GR" sz="2400" b="1" dirty="0" smtClean="0">
                <a:solidFill>
                  <a:srgbClr val="0070C0"/>
                </a:solidFill>
                <a:latin typeface="Comic Sans MS" panose="030F0702030302020204" pitchFamily="66" charset="0"/>
                <a:sym typeface="Symbol" panose="05050102010706020507" pitchFamily="18" charset="2"/>
              </a:rPr>
              <a:t>) = </a:t>
            </a:r>
            <a:r>
              <a:rPr lang="en-US" altLang="el-GR" sz="2400" b="1" i="1" dirty="0" smtClean="0">
                <a:solidFill>
                  <a:srgbClr val="0070C0"/>
                </a:solidFill>
                <a:latin typeface="Comic Sans MS" panose="030F0702030302020204" pitchFamily="66" charset="0"/>
              </a:rPr>
              <a:t>P(A</a:t>
            </a:r>
            <a:r>
              <a:rPr lang="el-GR" altLang="el-GR" sz="2400" b="1" i="1" dirty="0" smtClean="0">
                <a:solidFill>
                  <a:srgbClr val="0070C0"/>
                </a:solidFill>
                <a:latin typeface="Comic Sans MS" panose="030F0702030302020204" pitchFamily="66" charset="0"/>
              </a:rPr>
              <a:t>).</a:t>
            </a:r>
            <a:r>
              <a:rPr lang="en-US" altLang="el-GR" sz="2400" b="1" i="1" dirty="0" smtClean="0">
                <a:solidFill>
                  <a:srgbClr val="0070C0"/>
                </a:solidFill>
                <a:latin typeface="Comic Sans MS" panose="030F0702030302020204" pitchFamily="66" charset="0"/>
              </a:rPr>
              <a:t>P(B)</a:t>
            </a:r>
            <a:endParaRPr lang="el-GR" altLang="el-GR" b="1" i="1" dirty="0" smtClean="0">
              <a:solidFill>
                <a:srgbClr val="CC0000"/>
              </a:solidFill>
              <a:latin typeface="Comic Sans MS" panose="030F0702030302020204" pitchFamily="66" charset="0"/>
            </a:endParaRPr>
          </a:p>
          <a:p>
            <a:r>
              <a:rPr lang="el-GR" altLang="el-GR" b="1" i="1" dirty="0" smtClean="0">
                <a:solidFill>
                  <a:srgbClr val="CC0000"/>
                </a:solidFill>
                <a:latin typeface="Comic Sans MS" panose="030F0702030302020204" pitchFamily="66" charset="0"/>
              </a:rPr>
              <a:t>                </a:t>
            </a:r>
          </a:p>
          <a:p>
            <a:r>
              <a:rPr lang="el-GR" altLang="el-GR" b="1" i="1" dirty="0" smtClean="0">
                <a:solidFill>
                  <a:srgbClr val="CC0000"/>
                </a:solidFill>
                <a:latin typeface="Comic Sans MS" panose="030F0702030302020204" pitchFamily="66" charset="0"/>
              </a:rPr>
              <a:t>      </a:t>
            </a:r>
            <a:endParaRPr lang="en-US" altLang="el-GR" b="1" i="1" dirty="0" smtClean="0">
              <a:solidFill>
                <a:srgbClr val="CC0000"/>
              </a:solidFill>
              <a:latin typeface="Comic Sans MS" panose="030F0702030302020204" pitchFamily="66" charset="0"/>
            </a:endParaRPr>
          </a:p>
          <a:p>
            <a:endParaRPr lang="en-US" altLang="el-GR" b="1" i="1" dirty="0">
              <a:solidFill>
                <a:srgbClr val="CC0000"/>
              </a:solidFill>
              <a:latin typeface="Comic Sans MS" panose="030F0702030302020204" pitchFamily="66" charset="0"/>
            </a:endParaRPr>
          </a:p>
          <a:p>
            <a:endParaRPr lang="el-GR" altLang="el-GR" b="1" i="1" dirty="0">
              <a:solidFill>
                <a:srgbClr val="CC0000"/>
              </a:solidFill>
              <a:latin typeface="Comic Sans MS" panose="030F0702030302020204" pitchFamily="66" charset="0"/>
            </a:endParaRPr>
          </a:p>
        </p:txBody>
      </p:sp>
      <p:sp>
        <p:nvSpPr>
          <p:cNvPr id="3" name="TextBox 2"/>
          <p:cNvSpPr txBox="1"/>
          <p:nvPr/>
        </p:nvSpPr>
        <p:spPr>
          <a:xfrm>
            <a:off x="-26166" y="135809"/>
            <a:ext cx="9070976" cy="1446550"/>
          </a:xfrm>
          <a:prstGeom prst="rect">
            <a:avLst/>
          </a:prstGeom>
          <a:solidFill>
            <a:srgbClr val="C0FFBC"/>
          </a:solidFill>
          <a:ln>
            <a:noFill/>
          </a:ln>
        </p:spPr>
        <p:txBody>
          <a:bodyPr wrap="square" rtlCol="0">
            <a:spAutoFit/>
          </a:bodyPr>
          <a:lstStyle/>
          <a:p>
            <a:pPr algn="ctr"/>
            <a:r>
              <a:rPr lang="el-GR" sz="2600" b="1" dirty="0" smtClean="0">
                <a:solidFill>
                  <a:srgbClr val="002060"/>
                </a:solidFill>
              </a:rPr>
              <a:t> </a:t>
            </a:r>
            <a:r>
              <a:rPr lang="el-GR" sz="3200" b="1" dirty="0" smtClean="0">
                <a:solidFill>
                  <a:srgbClr val="002060"/>
                </a:solidFill>
              </a:rPr>
              <a:t>Ανεξάρτητα  ενδεχόμενα </a:t>
            </a:r>
            <a:endParaRPr lang="en-US" sz="3200" b="1" dirty="0" smtClean="0">
              <a:solidFill>
                <a:srgbClr val="002060"/>
              </a:solidFill>
            </a:endParaRPr>
          </a:p>
          <a:p>
            <a:pPr algn="ctr"/>
            <a:endParaRPr lang="el-GR" sz="3200" b="1" dirty="0" smtClean="0">
              <a:solidFill>
                <a:srgbClr val="002060"/>
              </a:solidFill>
            </a:endParaRPr>
          </a:p>
          <a:p>
            <a:pPr algn="ctr"/>
            <a:r>
              <a:rPr lang="el-GR" sz="2200" b="1" dirty="0" smtClean="0">
                <a:solidFill>
                  <a:srgbClr val="002060"/>
                </a:solidFill>
              </a:rPr>
              <a:t>Πολλαπλασιαστικός νόμος</a:t>
            </a:r>
            <a:r>
              <a:rPr lang="en-US" sz="2200" b="1" dirty="0" smtClean="0">
                <a:solidFill>
                  <a:srgbClr val="002060"/>
                </a:solidFill>
              </a:rPr>
              <a:t> </a:t>
            </a:r>
            <a:r>
              <a:rPr lang="el-GR" sz="2200" b="1" dirty="0" smtClean="0">
                <a:solidFill>
                  <a:srgbClr val="002060"/>
                </a:solidFill>
              </a:rPr>
              <a:t>για την πιθανότητα του Α και Β</a:t>
            </a:r>
            <a:r>
              <a:rPr lang="en-US" sz="2200" b="1" dirty="0" smtClean="0">
                <a:solidFill>
                  <a:srgbClr val="002060"/>
                </a:solidFill>
              </a:rPr>
              <a:t> </a:t>
            </a:r>
            <a:r>
              <a:rPr lang="el-GR" sz="2200" b="1" dirty="0" smtClean="0">
                <a:solidFill>
                  <a:srgbClr val="002060"/>
                </a:solidFill>
              </a:rPr>
              <a:t>ή</a:t>
            </a:r>
            <a:r>
              <a:rPr lang="en-US" sz="2200" b="1" dirty="0" smtClean="0">
                <a:solidFill>
                  <a:srgbClr val="002060"/>
                </a:solidFill>
              </a:rPr>
              <a:t> </a:t>
            </a:r>
            <a:r>
              <a:rPr lang="el-GR" sz="2200" b="1" dirty="0" smtClean="0">
                <a:solidFill>
                  <a:srgbClr val="002060"/>
                </a:solidFill>
              </a:rPr>
              <a:t> </a:t>
            </a:r>
            <a:r>
              <a:rPr lang="en-US" sz="2200" b="1" dirty="0">
                <a:solidFill>
                  <a:srgbClr val="002060"/>
                </a:solidFill>
              </a:rPr>
              <a:t>P( A</a:t>
            </a:r>
            <a:r>
              <a:rPr lang="el-GR" altLang="el-GR" sz="2200" b="1" dirty="0">
                <a:solidFill>
                  <a:srgbClr val="002060"/>
                </a:solidFill>
                <a:sym typeface="Symbol" panose="05050102010706020507" pitchFamily="18" charset="2"/>
              </a:rPr>
              <a:t></a:t>
            </a:r>
            <a:r>
              <a:rPr lang="en-US" altLang="el-GR" sz="2200" b="1" dirty="0">
                <a:solidFill>
                  <a:srgbClr val="002060"/>
                </a:solidFill>
                <a:sym typeface="Symbol" panose="05050102010706020507" pitchFamily="18" charset="2"/>
              </a:rPr>
              <a:t> B</a:t>
            </a:r>
            <a:r>
              <a:rPr lang="en-US" altLang="el-GR" sz="2200" b="1" dirty="0" smtClean="0">
                <a:solidFill>
                  <a:srgbClr val="002060"/>
                </a:solidFill>
                <a:sym typeface="Symbol" panose="05050102010706020507" pitchFamily="18" charset="2"/>
              </a:rPr>
              <a:t>)</a:t>
            </a:r>
            <a:endParaRPr lang="en-US" altLang="el-GR" sz="2200" b="1" dirty="0">
              <a:solidFill>
                <a:srgbClr val="002060"/>
              </a:solidFill>
              <a:sym typeface="Symbol" panose="05050102010706020507" pitchFamily="18" charset="2"/>
            </a:endParaRPr>
          </a:p>
        </p:txBody>
      </p:sp>
      <p:graphicFrame>
        <p:nvGraphicFramePr>
          <p:cNvPr id="9" name="Object 20"/>
          <p:cNvGraphicFramePr>
            <a:graphicFrameLocks noChangeAspect="1"/>
          </p:cNvGraphicFramePr>
          <p:nvPr>
            <p:extLst>
              <p:ext uri="{D42A27DB-BD31-4B8C-83A1-F6EECF244321}">
                <p14:modId xmlns:p14="http://schemas.microsoft.com/office/powerpoint/2010/main" xmlns="" val="2103043600"/>
              </p:ext>
            </p:extLst>
          </p:nvPr>
        </p:nvGraphicFramePr>
        <p:xfrm>
          <a:off x="5260975" y="2570163"/>
          <a:ext cx="182563" cy="687387"/>
        </p:xfrm>
        <a:graphic>
          <a:graphicData uri="http://schemas.openxmlformats.org/presentationml/2006/ole">
            <p:oleObj spid="_x0000_s12805" name="Εξίσωση" r:id="rId3" imgW="114120" imgH="431640" progId="Equation.3">
              <p:embed/>
            </p:oleObj>
          </a:graphicData>
        </a:graphic>
      </p:graphicFrame>
      <p:graphicFrame>
        <p:nvGraphicFramePr>
          <p:cNvPr id="11" name="Object 20"/>
          <p:cNvGraphicFramePr>
            <a:graphicFrameLocks noChangeAspect="1"/>
          </p:cNvGraphicFramePr>
          <p:nvPr>
            <p:extLst>
              <p:ext uri="{D42A27DB-BD31-4B8C-83A1-F6EECF244321}">
                <p14:modId xmlns:p14="http://schemas.microsoft.com/office/powerpoint/2010/main" xmlns="" val="2388708273"/>
              </p:ext>
            </p:extLst>
          </p:nvPr>
        </p:nvGraphicFramePr>
        <p:xfrm>
          <a:off x="1111561" y="3004797"/>
          <a:ext cx="1832992" cy="661405"/>
        </p:xfrm>
        <a:graphic>
          <a:graphicData uri="http://schemas.openxmlformats.org/presentationml/2006/ole">
            <p:oleObj spid="_x0000_s12806" name="Εξίσωση" r:id="rId4" imgW="1193760" imgH="431640" progId="Equation.3">
              <p:embed/>
            </p:oleObj>
          </a:graphicData>
        </a:graphic>
      </p:graphicFrame>
      <p:sp>
        <p:nvSpPr>
          <p:cNvPr id="4" name="Θέση αριθμού διαφάνειας 3"/>
          <p:cNvSpPr>
            <a:spLocks noGrp="1"/>
          </p:cNvSpPr>
          <p:nvPr>
            <p:ph type="sldNum" sz="quarter" idx="12"/>
          </p:nvPr>
        </p:nvSpPr>
        <p:spPr/>
        <p:txBody>
          <a:bodyPr/>
          <a:lstStyle/>
          <a:p>
            <a:fld id="{887F1AC0-7821-4162-B97D-681123A577B4}" type="slidenum">
              <a:rPr lang="en-US" altLang="el-GR" smtClean="0"/>
              <a:pPr/>
              <a:t>75</a:t>
            </a:fld>
            <a:endParaRPr lang="en-US" altLang="el-GR"/>
          </a:p>
        </p:txBody>
      </p:sp>
    </p:spTree>
    <p:extLst>
      <p:ext uri="{BB962C8B-B14F-4D97-AF65-F5344CB8AC3E}">
        <p14:creationId xmlns:p14="http://schemas.microsoft.com/office/powerpoint/2010/main" xmlns="" val="203027587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2" y="1160688"/>
            <a:ext cx="8774753" cy="523220"/>
          </a:xfrm>
          <a:prstGeom prst="rect">
            <a:avLst/>
          </a:prstGeom>
          <a:solidFill>
            <a:srgbClr val="C0FFBC"/>
          </a:solidFill>
        </p:spPr>
        <p:txBody>
          <a:bodyPr wrap="square" rtlCol="0">
            <a:spAutoFit/>
          </a:bodyPr>
          <a:lstStyle/>
          <a:p>
            <a:r>
              <a:rPr lang="el-GR" sz="2800" b="1" dirty="0" smtClean="0">
                <a:solidFill>
                  <a:srgbClr val="002060"/>
                </a:solidFill>
              </a:rPr>
              <a:t>      Προσθετικός νόμος πιθανότητας για </a:t>
            </a:r>
            <a:r>
              <a:rPr lang="en-US" sz="2800" b="1" dirty="0" smtClean="0">
                <a:solidFill>
                  <a:srgbClr val="002060"/>
                </a:solidFill>
              </a:rPr>
              <a:t>A</a:t>
            </a:r>
            <a:r>
              <a:rPr lang="en-US" altLang="el-GR" sz="2800" dirty="0">
                <a:solidFill>
                  <a:srgbClr val="000000"/>
                </a:solidFill>
                <a:sym typeface="Symbol" panose="05050102010706020507" pitchFamily="18" charset="2"/>
              </a:rPr>
              <a:t> </a:t>
            </a:r>
            <a:r>
              <a:rPr lang="en-US" altLang="el-GR" sz="2800" dirty="0" smtClean="0">
                <a:solidFill>
                  <a:srgbClr val="000000"/>
                </a:solidFill>
                <a:sym typeface="Symbol" panose="05050102010706020507" pitchFamily="18" charset="2"/>
              </a:rPr>
              <a:t> B</a:t>
            </a:r>
            <a:r>
              <a:rPr lang="el-GR" sz="2800" b="1" dirty="0" smtClean="0">
                <a:solidFill>
                  <a:srgbClr val="002060"/>
                </a:solidFill>
              </a:rPr>
              <a:t> </a:t>
            </a:r>
          </a:p>
        </p:txBody>
      </p:sp>
      <p:sp>
        <p:nvSpPr>
          <p:cNvPr id="4" name="TextBox 3"/>
          <p:cNvSpPr txBox="1"/>
          <p:nvPr/>
        </p:nvSpPr>
        <p:spPr>
          <a:xfrm>
            <a:off x="170564" y="1998231"/>
            <a:ext cx="7462543" cy="830997"/>
          </a:xfrm>
          <a:prstGeom prst="rect">
            <a:avLst/>
          </a:prstGeom>
          <a:noFill/>
        </p:spPr>
        <p:txBody>
          <a:bodyPr wrap="square" rtlCol="0">
            <a:spAutoFit/>
          </a:bodyPr>
          <a:lstStyle/>
          <a:p>
            <a:r>
              <a:rPr lang="el-GR" sz="2400" dirty="0" smtClean="0">
                <a:solidFill>
                  <a:srgbClr val="C00000"/>
                </a:solidFill>
              </a:rPr>
              <a:t>Δύο  ενδεχόμενα  Α και Β είναι  </a:t>
            </a:r>
            <a:r>
              <a:rPr lang="el-GR" sz="2400" b="1" dirty="0" smtClean="0">
                <a:solidFill>
                  <a:srgbClr val="0070C0"/>
                </a:solidFill>
              </a:rPr>
              <a:t>ασυμβίβαστα</a:t>
            </a:r>
          </a:p>
          <a:p>
            <a:r>
              <a:rPr lang="el-GR" sz="2400" dirty="0" smtClean="0">
                <a:solidFill>
                  <a:srgbClr val="C00000"/>
                </a:solidFill>
              </a:rPr>
              <a:t>εάν τα Α και Β δεν μπορεί να συμβούν ταυτόχρονα. </a:t>
            </a:r>
            <a:endParaRPr lang="el-GR" sz="2400" dirty="0">
              <a:solidFill>
                <a:srgbClr val="C00000"/>
              </a:solidFill>
            </a:endParaRPr>
          </a:p>
        </p:txBody>
      </p:sp>
      <p:sp>
        <p:nvSpPr>
          <p:cNvPr id="5" name="TextBox 4"/>
          <p:cNvSpPr txBox="1"/>
          <p:nvPr/>
        </p:nvSpPr>
        <p:spPr>
          <a:xfrm flipH="1">
            <a:off x="395536" y="2927914"/>
            <a:ext cx="1152128" cy="738664"/>
          </a:xfrm>
          <a:prstGeom prst="rect">
            <a:avLst/>
          </a:prstGeom>
          <a:noFill/>
        </p:spPr>
        <p:txBody>
          <a:bodyPr wrap="square" rtlCol="0">
            <a:spAutoFit/>
          </a:bodyPr>
          <a:lstStyle/>
          <a:p>
            <a:r>
              <a:rPr lang="el-GR" sz="2400" b="1" dirty="0" smtClean="0">
                <a:solidFill>
                  <a:srgbClr val="0070C0"/>
                </a:solidFill>
              </a:rPr>
              <a:t>Τότε</a:t>
            </a:r>
            <a:r>
              <a:rPr lang="en-US" sz="2400" b="1" dirty="0" smtClean="0">
                <a:solidFill>
                  <a:srgbClr val="0070C0"/>
                </a:solidFill>
              </a:rPr>
              <a:t>:</a:t>
            </a:r>
            <a:r>
              <a:rPr lang="el-GR" sz="2400" b="1" dirty="0" smtClean="0">
                <a:solidFill>
                  <a:srgbClr val="0070C0"/>
                </a:solidFill>
              </a:rPr>
              <a:t> </a:t>
            </a:r>
            <a:r>
              <a:rPr lang="en-US" sz="2400" dirty="0" smtClean="0">
                <a:solidFill>
                  <a:srgbClr val="0070C0"/>
                </a:solidFill>
              </a:rPr>
              <a:t> </a:t>
            </a:r>
            <a:endParaRPr lang="el-GR" sz="2400" dirty="0" smtClean="0">
              <a:solidFill>
                <a:srgbClr val="0070C0"/>
              </a:solidFill>
            </a:endParaRPr>
          </a:p>
          <a:p>
            <a:r>
              <a:rPr lang="el-GR" dirty="0"/>
              <a:t> </a:t>
            </a:r>
            <a:r>
              <a:rPr lang="el-GR" dirty="0" smtClean="0"/>
              <a:t>         </a:t>
            </a:r>
            <a:endParaRPr lang="el-GR" dirty="0"/>
          </a:p>
        </p:txBody>
      </p:sp>
      <p:sp>
        <p:nvSpPr>
          <p:cNvPr id="6" name="Text Box 20"/>
          <p:cNvSpPr txBox="1">
            <a:spLocks noChangeArrowheads="1"/>
          </p:cNvSpPr>
          <p:nvPr/>
        </p:nvSpPr>
        <p:spPr bwMode="auto">
          <a:xfrm>
            <a:off x="1965719" y="3796916"/>
            <a:ext cx="3528392" cy="461665"/>
          </a:xfrm>
          <a:prstGeom prst="rect">
            <a:avLst/>
          </a:prstGeom>
          <a:solidFill>
            <a:srgbClr val="FFFF99"/>
          </a:solidFill>
          <a:ln w="28575">
            <a:solidFill>
              <a:srgbClr val="99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el-GR" sz="2400" i="1" dirty="0" smtClean="0">
                <a:solidFill>
                  <a:srgbClr val="000000"/>
                </a:solidFill>
              </a:rPr>
              <a:t>P</a:t>
            </a:r>
            <a:r>
              <a:rPr lang="en-US" altLang="el-GR" sz="2400" dirty="0" smtClean="0">
                <a:solidFill>
                  <a:srgbClr val="000000"/>
                </a:solidFill>
              </a:rPr>
              <a:t>(</a:t>
            </a:r>
            <a:r>
              <a:rPr lang="en-US" altLang="el-GR" sz="2400" i="1" dirty="0" smtClean="0">
                <a:solidFill>
                  <a:srgbClr val="000000"/>
                </a:solidFill>
              </a:rPr>
              <a:t>A </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 = </a:t>
            </a:r>
            <a:r>
              <a:rPr lang="en-US" altLang="el-GR" sz="2400" i="1" dirty="0">
                <a:solidFill>
                  <a:srgbClr val="000000"/>
                </a:solidFill>
                <a:sym typeface="Symbol" panose="05050102010706020507" pitchFamily="18" charset="2"/>
              </a:rPr>
              <a:t>P</a:t>
            </a:r>
            <a:r>
              <a:rPr lang="en-US" altLang="el-GR" sz="2400" dirty="0" smtClean="0">
                <a:solidFill>
                  <a:srgbClr val="000000"/>
                </a:solidFill>
              </a:rPr>
              <a:t>(</a:t>
            </a:r>
            <a:r>
              <a:rPr lang="en-US" altLang="el-GR" sz="2400" i="1" dirty="0" smtClean="0">
                <a:solidFill>
                  <a:srgbClr val="000000"/>
                </a:solidFill>
              </a:rPr>
              <a:t>A</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P</a:t>
            </a:r>
            <a:r>
              <a:rPr lang="en-US" altLang="el-GR" sz="2400" dirty="0" smtClean="0">
                <a:solidFill>
                  <a:srgbClr val="000000"/>
                </a:solidFill>
              </a:rPr>
              <a:t>(</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a:t>
            </a:r>
          </a:p>
        </p:txBody>
      </p:sp>
      <p:sp>
        <p:nvSpPr>
          <p:cNvPr id="7" name="TextBox 6"/>
          <p:cNvSpPr txBox="1"/>
          <p:nvPr/>
        </p:nvSpPr>
        <p:spPr>
          <a:xfrm>
            <a:off x="275887" y="4409733"/>
            <a:ext cx="8868113" cy="1477328"/>
          </a:xfrm>
          <a:prstGeom prst="rect">
            <a:avLst/>
          </a:prstGeom>
          <a:noFill/>
        </p:spPr>
        <p:txBody>
          <a:bodyPr wrap="square" rtlCol="0">
            <a:spAutoFit/>
          </a:bodyPr>
          <a:lstStyle/>
          <a:p>
            <a:r>
              <a:rPr lang="el-GR" sz="2400" b="1" dirty="0" smtClean="0">
                <a:solidFill>
                  <a:srgbClr val="0070C0"/>
                </a:solidFill>
              </a:rPr>
              <a:t>Γενικά όμως</a:t>
            </a:r>
            <a:r>
              <a:rPr lang="en-US" sz="2400" b="1" dirty="0" smtClean="0">
                <a:solidFill>
                  <a:srgbClr val="0070C0"/>
                </a:solidFill>
              </a:rPr>
              <a:t>:</a:t>
            </a:r>
            <a:r>
              <a:rPr lang="el-GR" sz="2400" b="1" dirty="0">
                <a:solidFill>
                  <a:srgbClr val="0070C0"/>
                </a:solidFill>
              </a:rPr>
              <a:t> </a:t>
            </a:r>
            <a:endParaRPr lang="el-GR" sz="2400" b="1" dirty="0" smtClean="0">
              <a:solidFill>
                <a:srgbClr val="0070C0"/>
              </a:solidFill>
            </a:endParaRPr>
          </a:p>
          <a:p>
            <a:r>
              <a:rPr lang="el-GR" sz="2400" dirty="0" smtClean="0">
                <a:solidFill>
                  <a:srgbClr val="002060"/>
                </a:solidFill>
              </a:rPr>
              <a:t>Για οποιαδήποτε ενδεχόμενα  Α και Β  ισχύει ο </a:t>
            </a:r>
            <a:r>
              <a:rPr lang="el-GR" sz="2400" b="1" dirty="0" smtClean="0">
                <a:solidFill>
                  <a:srgbClr val="002060"/>
                </a:solidFill>
              </a:rPr>
              <a:t>γενικός προσθετικός νόμος</a:t>
            </a:r>
            <a:r>
              <a:rPr lang="en-US" sz="2400" b="1" dirty="0" smtClean="0">
                <a:solidFill>
                  <a:srgbClr val="002060"/>
                </a:solidFill>
              </a:rPr>
              <a:t> </a:t>
            </a:r>
            <a:r>
              <a:rPr lang="el-GR" sz="2400" dirty="0" smtClean="0">
                <a:solidFill>
                  <a:srgbClr val="002060"/>
                </a:solidFill>
              </a:rPr>
              <a:t>ανεξάρτητα συμβατότητας</a:t>
            </a:r>
            <a:endParaRPr lang="en-US" sz="2400" dirty="0" smtClean="0">
              <a:solidFill>
                <a:srgbClr val="002060"/>
              </a:solidFill>
            </a:endParaRPr>
          </a:p>
          <a:p>
            <a:endParaRPr lang="el-GR" dirty="0"/>
          </a:p>
        </p:txBody>
      </p:sp>
      <p:sp>
        <p:nvSpPr>
          <p:cNvPr id="8" name="Text Box 20"/>
          <p:cNvSpPr txBox="1">
            <a:spLocks noChangeArrowheads="1"/>
          </p:cNvSpPr>
          <p:nvPr/>
        </p:nvSpPr>
        <p:spPr bwMode="auto">
          <a:xfrm>
            <a:off x="1959093" y="5740663"/>
            <a:ext cx="4968552" cy="461665"/>
          </a:xfrm>
          <a:prstGeom prst="rect">
            <a:avLst/>
          </a:prstGeom>
          <a:solidFill>
            <a:srgbClr val="FFFF99"/>
          </a:solidFill>
          <a:ln w="28575">
            <a:solidFill>
              <a:srgbClr val="99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el-GR" sz="2400" i="1" dirty="0">
                <a:solidFill>
                  <a:srgbClr val="000000"/>
                </a:solidFill>
              </a:rPr>
              <a:t>P</a:t>
            </a:r>
            <a:r>
              <a:rPr lang="en-US" altLang="el-GR" sz="2400" dirty="0" smtClean="0">
                <a:solidFill>
                  <a:srgbClr val="000000"/>
                </a:solidFill>
              </a:rPr>
              <a:t>(</a:t>
            </a:r>
            <a:r>
              <a:rPr lang="en-US" altLang="el-GR" sz="2400" i="1" dirty="0" smtClean="0">
                <a:solidFill>
                  <a:srgbClr val="000000"/>
                </a:solidFill>
              </a:rPr>
              <a:t>A </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P</a:t>
            </a:r>
            <a:r>
              <a:rPr lang="en-US" altLang="el-GR" sz="2400" dirty="0" smtClean="0">
                <a:solidFill>
                  <a:srgbClr val="000000"/>
                </a:solidFill>
              </a:rPr>
              <a:t>(</a:t>
            </a:r>
            <a:r>
              <a:rPr lang="en-US" altLang="el-GR" sz="2400" i="1" dirty="0" smtClean="0">
                <a:solidFill>
                  <a:srgbClr val="000000"/>
                </a:solidFill>
              </a:rPr>
              <a:t>A</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P</a:t>
            </a:r>
            <a:r>
              <a:rPr lang="en-US" altLang="el-GR" sz="2400" dirty="0" smtClean="0">
                <a:solidFill>
                  <a:srgbClr val="000000"/>
                </a:solidFill>
              </a:rPr>
              <a:t>(</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P</a:t>
            </a:r>
            <a:r>
              <a:rPr lang="en-US" altLang="el-GR" sz="2400" dirty="0" smtClean="0">
                <a:solidFill>
                  <a:srgbClr val="000000"/>
                </a:solidFill>
              </a:rPr>
              <a:t>(</a:t>
            </a:r>
            <a:r>
              <a:rPr lang="en-US" altLang="el-GR" sz="2400" i="1" dirty="0" smtClean="0">
                <a:solidFill>
                  <a:srgbClr val="000000"/>
                </a:solidFill>
              </a:rPr>
              <a:t>A </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a:t>
            </a:r>
          </a:p>
        </p:txBody>
      </p:sp>
      <p:sp>
        <p:nvSpPr>
          <p:cNvPr id="9" name="Text Box 20"/>
          <p:cNvSpPr txBox="1">
            <a:spLocks noChangeArrowheads="1"/>
          </p:cNvSpPr>
          <p:nvPr/>
        </p:nvSpPr>
        <p:spPr bwMode="auto">
          <a:xfrm>
            <a:off x="1965719" y="3069554"/>
            <a:ext cx="2592288" cy="461665"/>
          </a:xfrm>
          <a:prstGeom prst="rect">
            <a:avLst/>
          </a:prstGeom>
          <a:solidFill>
            <a:srgbClr val="FFFF99"/>
          </a:solidFill>
          <a:ln w="28575">
            <a:solidFill>
              <a:srgbClr val="99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fontAlgn="base">
              <a:spcBef>
                <a:spcPct val="50000"/>
              </a:spcBef>
              <a:spcAft>
                <a:spcPct val="0"/>
              </a:spcAft>
            </a:pPr>
            <a:r>
              <a:rPr lang="en-US" altLang="el-GR" sz="2400" i="1" dirty="0">
                <a:solidFill>
                  <a:srgbClr val="000000"/>
                </a:solidFill>
              </a:rPr>
              <a:t>P</a:t>
            </a:r>
            <a:r>
              <a:rPr lang="en-US" altLang="el-GR" sz="2400" dirty="0" smtClean="0">
                <a:solidFill>
                  <a:srgbClr val="000000"/>
                </a:solidFill>
              </a:rPr>
              <a:t>(</a:t>
            </a:r>
            <a:r>
              <a:rPr lang="en-US" altLang="el-GR" sz="2400" i="1" dirty="0" smtClean="0">
                <a:solidFill>
                  <a:srgbClr val="000000"/>
                </a:solidFill>
              </a:rPr>
              <a:t>A </a:t>
            </a:r>
            <a:r>
              <a:rPr lang="el-GR" altLang="el-GR" sz="2400" b="1" dirty="0">
                <a:latin typeface="Comic Sans MS" panose="030F0702030302020204" pitchFamily="66" charset="0"/>
                <a:sym typeface="Symbol" panose="05050102010706020507" pitchFamily="18" charset="2"/>
              </a:rPr>
              <a:t></a:t>
            </a:r>
            <a:r>
              <a:rPr lang="en-US" altLang="el-GR" sz="2400" dirty="0" smtClean="0">
                <a:solidFill>
                  <a:srgbClr val="000000"/>
                </a:solidFill>
                <a:sym typeface="Symbol" panose="05050102010706020507" pitchFamily="18" charset="2"/>
              </a:rPr>
              <a:t> </a:t>
            </a:r>
            <a:r>
              <a:rPr lang="en-US" altLang="el-GR" sz="2400" i="1" dirty="0" smtClean="0">
                <a:solidFill>
                  <a:srgbClr val="000000"/>
                </a:solidFill>
                <a:sym typeface="Symbol" panose="05050102010706020507" pitchFamily="18" charset="2"/>
              </a:rPr>
              <a:t>B</a:t>
            </a:r>
            <a:r>
              <a:rPr lang="en-US" altLang="el-GR" sz="2400" dirty="0" smtClean="0">
                <a:solidFill>
                  <a:srgbClr val="000000"/>
                </a:solidFill>
                <a:sym typeface="Symbol" panose="05050102010706020507" pitchFamily="18" charset="2"/>
              </a:rPr>
              <a:t>) = </a:t>
            </a:r>
            <a:r>
              <a:rPr lang="en-US" altLang="el-GR" sz="2400" i="1" dirty="0" smtClean="0">
                <a:solidFill>
                  <a:srgbClr val="000000"/>
                </a:solidFill>
              </a:rPr>
              <a:t>0</a:t>
            </a:r>
            <a:endParaRPr lang="en-US" altLang="el-GR" sz="2400" dirty="0" smtClean="0">
              <a:solidFill>
                <a:srgbClr val="000000"/>
              </a:solidFill>
              <a:sym typeface="Symbol" panose="05050102010706020507" pitchFamily="18" charset="2"/>
            </a:endParaRPr>
          </a:p>
        </p:txBody>
      </p:sp>
      <p:sp>
        <p:nvSpPr>
          <p:cNvPr id="3" name="Ορθογώνιο 2"/>
          <p:cNvSpPr/>
          <p:nvPr/>
        </p:nvSpPr>
        <p:spPr>
          <a:xfrm>
            <a:off x="158732" y="147762"/>
            <a:ext cx="8985268" cy="861774"/>
          </a:xfrm>
          <a:prstGeom prst="rect">
            <a:avLst/>
          </a:prstGeom>
        </p:spPr>
        <p:txBody>
          <a:bodyPr wrap="square">
            <a:spAutoFit/>
          </a:bodyPr>
          <a:lstStyle/>
          <a:p>
            <a:pPr algn="ctr"/>
            <a:r>
              <a:rPr lang="el-GR" sz="2800" b="1" dirty="0">
                <a:solidFill>
                  <a:srgbClr val="C00000"/>
                </a:solidFill>
              </a:rPr>
              <a:t>Ασυμβίβαστα </a:t>
            </a:r>
            <a:r>
              <a:rPr lang="el-GR" sz="2200" b="1" dirty="0" smtClean="0">
                <a:solidFill>
                  <a:srgbClr val="C00000"/>
                </a:solidFill>
              </a:rPr>
              <a:t> </a:t>
            </a:r>
            <a:r>
              <a:rPr lang="el-GR" sz="2200" b="1" dirty="0">
                <a:solidFill>
                  <a:srgbClr val="C00000"/>
                </a:solidFill>
              </a:rPr>
              <a:t>ή </a:t>
            </a:r>
            <a:r>
              <a:rPr lang="el-GR" sz="2200" b="1" dirty="0" smtClean="0">
                <a:solidFill>
                  <a:srgbClr val="C00000"/>
                </a:solidFill>
              </a:rPr>
              <a:t> </a:t>
            </a:r>
            <a:r>
              <a:rPr lang="el-GR" sz="2800" b="1" dirty="0" smtClean="0">
                <a:solidFill>
                  <a:srgbClr val="C00000"/>
                </a:solidFill>
              </a:rPr>
              <a:t>Ξένα  μεταξύ τους  ενδεχόμενα</a:t>
            </a:r>
            <a:endParaRPr lang="en-US" sz="2200" b="1" dirty="0" smtClean="0">
              <a:solidFill>
                <a:srgbClr val="C00000"/>
              </a:solidFill>
            </a:endParaRPr>
          </a:p>
          <a:p>
            <a:pPr algn="ctr"/>
            <a:r>
              <a:rPr lang="en-US" sz="2200" b="1" dirty="0" smtClean="0">
                <a:solidFill>
                  <a:srgbClr val="C00000"/>
                </a:solidFill>
              </a:rPr>
              <a:t>(mutually  exclusive</a:t>
            </a:r>
            <a:r>
              <a:rPr lang="el-GR" sz="2000" b="1" dirty="0">
                <a:solidFill>
                  <a:srgbClr val="C00000"/>
                </a:solidFill>
              </a:rPr>
              <a:t> </a:t>
            </a:r>
            <a:r>
              <a:rPr lang="el-GR" sz="2000" b="1" dirty="0" smtClean="0">
                <a:solidFill>
                  <a:srgbClr val="C00000"/>
                </a:solidFill>
              </a:rPr>
              <a:t> </a:t>
            </a:r>
            <a:r>
              <a:rPr lang="el-GR" sz="2000" b="1" dirty="0" err="1" smtClean="0">
                <a:solidFill>
                  <a:srgbClr val="C00000"/>
                </a:solidFill>
              </a:rPr>
              <a:t>αλληλο</a:t>
            </a:r>
            <a:r>
              <a:rPr lang="el-GR" sz="2000" b="1" dirty="0" smtClean="0">
                <a:solidFill>
                  <a:srgbClr val="C00000"/>
                </a:solidFill>
              </a:rPr>
              <a:t>-αποκλειόμενα</a:t>
            </a:r>
            <a:r>
              <a:rPr lang="en-US" sz="2000" b="1" dirty="0" smtClean="0">
                <a:solidFill>
                  <a:srgbClr val="C00000"/>
                </a:solidFill>
              </a:rPr>
              <a:t> </a:t>
            </a:r>
            <a:r>
              <a:rPr lang="en-US" sz="2000" b="1" dirty="0">
                <a:solidFill>
                  <a:srgbClr val="C00000"/>
                </a:solidFill>
              </a:rPr>
              <a:t>)</a:t>
            </a:r>
            <a:endParaRPr lang="el-GR" dirty="0"/>
          </a:p>
        </p:txBody>
      </p:sp>
      <p:sp>
        <p:nvSpPr>
          <p:cNvPr id="11" name="Θέση αριθμού διαφάνειας 10"/>
          <p:cNvSpPr>
            <a:spLocks noGrp="1"/>
          </p:cNvSpPr>
          <p:nvPr>
            <p:ph type="sldNum" sz="quarter" idx="12"/>
          </p:nvPr>
        </p:nvSpPr>
        <p:spPr/>
        <p:txBody>
          <a:bodyPr/>
          <a:lstStyle/>
          <a:p>
            <a:fld id="{FC53442B-9059-4995-AD00-11B44EEE6C23}" type="slidenum">
              <a:rPr lang="en-US" altLang="el-GR" smtClean="0">
                <a:solidFill>
                  <a:srgbClr val="000000"/>
                </a:solidFill>
              </a:rPr>
              <a:pPr/>
              <a:t>76</a:t>
            </a:fld>
            <a:endParaRPr lang="en-US" altLang="el-GR">
              <a:solidFill>
                <a:srgbClr val="000000"/>
              </a:solidFill>
            </a:endParaRPr>
          </a:p>
        </p:txBody>
      </p:sp>
    </p:spTree>
    <p:extLst>
      <p:ext uri="{BB962C8B-B14F-4D97-AF65-F5344CB8AC3E}">
        <p14:creationId xmlns:p14="http://schemas.microsoft.com/office/powerpoint/2010/main" xmlns="" val="206044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4*#ppt_w"/>
                                          </p:val>
                                        </p:tav>
                                        <p:tav tm="100000">
                                          <p:val>
                                            <p:strVal val="#ppt_w"/>
                                          </p:val>
                                        </p:tav>
                                      </p:tavLst>
                                    </p:anim>
                                    <p:anim calcmode="lin" valueType="num">
                                      <p:cBhvr>
                                        <p:cTn id="8"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strVal val="4*#ppt_w"/>
                                          </p:val>
                                        </p:tav>
                                        <p:tav tm="100000">
                                          <p:val>
                                            <p:strVal val="#ppt_w"/>
                                          </p:val>
                                        </p:tav>
                                      </p:tavLst>
                                    </p:anim>
                                    <p:anim calcmode="lin" valueType="num">
                                      <p:cBhvr>
                                        <p:cTn id="14" dur="500" fill="hold"/>
                                        <p:tgtEl>
                                          <p:spTgt spid="8"/>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strVal val="4*#ppt_w"/>
                                          </p:val>
                                        </p:tav>
                                        <p:tav tm="100000">
                                          <p:val>
                                            <p:strVal val="#ppt_w"/>
                                          </p:val>
                                        </p:tav>
                                      </p:tavLst>
                                    </p:anim>
                                    <p:anim calcmode="lin" valueType="num">
                                      <p:cBhvr>
                                        <p:cTn id="20" dur="500" fill="hold"/>
                                        <p:tgtEl>
                                          <p:spTgt spid="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8" grpId="0" animBg="1" autoUpdateAnimBg="0"/>
      <p:bldP spid="9" grpId="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539552" y="586639"/>
            <a:ext cx="8194781" cy="6463308"/>
          </a:xfrm>
          <a:prstGeom prst="rect">
            <a:avLst/>
          </a:prstGeom>
        </p:spPr>
        <p:txBody>
          <a:bodyPr wrap="square">
            <a:spAutoFit/>
          </a:bodyPr>
          <a:lstStyle/>
          <a:p>
            <a:r>
              <a:rPr lang="el-GR" dirty="0">
                <a:solidFill>
                  <a:srgbClr val="002060"/>
                </a:solidFill>
                <a:latin typeface="TimesNewRomanPSMT"/>
              </a:rPr>
              <a:t>Τα </a:t>
            </a:r>
            <a:r>
              <a:rPr lang="el-GR" i="1" dirty="0">
                <a:solidFill>
                  <a:srgbClr val="002060"/>
                </a:solidFill>
                <a:latin typeface="TimesNewRomanPS-ItalicMT"/>
              </a:rPr>
              <a:t>ασυμβίβαστα</a:t>
            </a:r>
            <a:r>
              <a:rPr lang="el-GR" dirty="0">
                <a:solidFill>
                  <a:srgbClr val="002060"/>
                </a:solidFill>
                <a:latin typeface="TimesNewRomanPSMT"/>
              </a:rPr>
              <a:t>, ή αλλιώς </a:t>
            </a:r>
            <a:r>
              <a:rPr lang="el-GR" i="1" dirty="0">
                <a:solidFill>
                  <a:srgbClr val="002060"/>
                </a:solidFill>
                <a:latin typeface="TimesNewRomanPS-ItalicMT"/>
              </a:rPr>
              <a:t>ξένα μεταξύ τους</a:t>
            </a:r>
            <a:r>
              <a:rPr lang="el-GR" i="1" dirty="0">
                <a:latin typeface="TimesNewRomanPS-ItalicMT"/>
              </a:rPr>
              <a:t>, ενδεχόμενα</a:t>
            </a:r>
          </a:p>
          <a:p>
            <a:r>
              <a:rPr lang="el-GR" dirty="0">
                <a:latin typeface="TimesNewRomanPSMT"/>
              </a:rPr>
              <a:t>(</a:t>
            </a:r>
            <a:r>
              <a:rPr lang="el-GR" i="1" dirty="0">
                <a:latin typeface="TimesNewRomanPS-ItalicMT"/>
              </a:rPr>
              <a:t>mutually exclusive</a:t>
            </a:r>
            <a:r>
              <a:rPr lang="el-GR" dirty="0">
                <a:latin typeface="TimesNewRomanPSMT"/>
              </a:rPr>
              <a:t>) και </a:t>
            </a:r>
            <a:r>
              <a:rPr lang="el-GR" dirty="0">
                <a:solidFill>
                  <a:srgbClr val="002060"/>
                </a:solidFill>
                <a:latin typeface="TimesNewRomanPSMT"/>
              </a:rPr>
              <a:t>τα ανεξάρτητα </a:t>
            </a:r>
            <a:r>
              <a:rPr lang="el-GR" dirty="0">
                <a:latin typeface="TimesNewRomanPSMT"/>
              </a:rPr>
              <a:t>ενδεχόμενα (</a:t>
            </a:r>
            <a:r>
              <a:rPr lang="el-GR" i="1" dirty="0">
                <a:latin typeface="TimesNewRomanPS-ItalicMT"/>
              </a:rPr>
              <a:t>independent</a:t>
            </a:r>
            <a:r>
              <a:rPr lang="el-GR" dirty="0">
                <a:latin typeface="TimesNewRomanPSMT"/>
              </a:rPr>
              <a:t>)</a:t>
            </a:r>
          </a:p>
          <a:p>
            <a:r>
              <a:rPr lang="el-GR" dirty="0">
                <a:latin typeface="TimesNewRomanPSMT"/>
              </a:rPr>
              <a:t>είναι δύο έννοιες που αναφέρονται σε ζευγάρια ενδεχομένων και</a:t>
            </a:r>
          </a:p>
          <a:p>
            <a:r>
              <a:rPr lang="el-GR" dirty="0">
                <a:latin typeface="TimesNewRomanPSMT"/>
              </a:rPr>
              <a:t>εκφράζουν κάποιας μορφής σχέση μεταξύ τους. Η σχέση αυτή όμως</a:t>
            </a:r>
          </a:p>
          <a:p>
            <a:r>
              <a:rPr lang="el-GR" dirty="0">
                <a:latin typeface="TimesNewRomanPSMT"/>
              </a:rPr>
              <a:t>είναι τελείως διαφορετική στην μια περίπτωση από την άλλη.</a:t>
            </a:r>
          </a:p>
          <a:p>
            <a:endParaRPr lang="el-GR" i="1" dirty="0" smtClean="0">
              <a:latin typeface="TimesNewRomanPS-ItalicMT"/>
            </a:endParaRPr>
          </a:p>
          <a:p>
            <a:r>
              <a:rPr lang="el-GR" b="1" i="1" dirty="0" smtClean="0">
                <a:solidFill>
                  <a:srgbClr val="002060"/>
                </a:solidFill>
                <a:latin typeface="TimesNewRomanPS-ItalicMT"/>
              </a:rPr>
              <a:t>Ξένα </a:t>
            </a:r>
            <a:r>
              <a:rPr lang="el-GR" b="1" i="1" dirty="0">
                <a:solidFill>
                  <a:srgbClr val="002060"/>
                </a:solidFill>
                <a:latin typeface="TimesNewRomanPS-ItalicMT"/>
              </a:rPr>
              <a:t>μεταξύ τους </a:t>
            </a:r>
            <a:r>
              <a:rPr lang="el-GR" b="1" i="1" dirty="0" smtClean="0">
                <a:solidFill>
                  <a:srgbClr val="002060"/>
                </a:solidFill>
                <a:latin typeface="TimesNewRomanPS-ItalicMT"/>
              </a:rPr>
              <a:t>ή ασυμβίβαστα </a:t>
            </a:r>
            <a:r>
              <a:rPr lang="el-GR" dirty="0" smtClean="0">
                <a:latin typeface="TimesNewRomanPSMT"/>
              </a:rPr>
              <a:t>είναι </a:t>
            </a:r>
            <a:r>
              <a:rPr lang="el-GR" dirty="0">
                <a:latin typeface="TimesNewRomanPSMT"/>
              </a:rPr>
              <a:t>δύο ενδεχόμενα που η </a:t>
            </a:r>
            <a:r>
              <a:rPr lang="el-GR" dirty="0" smtClean="0">
                <a:latin typeface="TimesNewRomanPSMT"/>
              </a:rPr>
              <a:t>πραγματοποίηση του </a:t>
            </a:r>
            <a:r>
              <a:rPr lang="el-GR" dirty="0">
                <a:latin typeface="TimesNewRomanPSMT"/>
              </a:rPr>
              <a:t>ενός δεν επιτρέπει την πραγματοποίηση του άλλου</a:t>
            </a:r>
            <a:r>
              <a:rPr lang="el-GR" dirty="0" smtClean="0">
                <a:latin typeface="TimesNewRomanPSMT"/>
              </a:rPr>
              <a:t>.</a:t>
            </a:r>
          </a:p>
          <a:p>
            <a:endParaRPr lang="el-GR" dirty="0">
              <a:latin typeface="TimesNewRomanPSMT"/>
            </a:endParaRPr>
          </a:p>
          <a:p>
            <a:r>
              <a:rPr lang="el-GR" b="1" i="1" dirty="0">
                <a:solidFill>
                  <a:srgbClr val="002060"/>
                </a:solidFill>
                <a:latin typeface="TimesNewRomanPS-ItalicMT"/>
              </a:rPr>
              <a:t>Ανεξάρτητα </a:t>
            </a:r>
            <a:r>
              <a:rPr lang="el-GR" dirty="0">
                <a:latin typeface="TimesNewRomanPSMT"/>
              </a:rPr>
              <a:t>είναι δύο ενδεχόμενα η πραγματοποίηση του ενός</a:t>
            </a:r>
          </a:p>
          <a:p>
            <a:r>
              <a:rPr lang="el-GR" dirty="0">
                <a:latin typeface="TimesNewRomanPSMT"/>
              </a:rPr>
              <a:t>εκ των </a:t>
            </a:r>
            <a:r>
              <a:rPr lang="el-GR" dirty="0" smtClean="0">
                <a:latin typeface="TimesNewRomanPSMT"/>
              </a:rPr>
              <a:t>δύο, </a:t>
            </a:r>
            <a:r>
              <a:rPr lang="el-GR" dirty="0">
                <a:latin typeface="TimesNewRomanPSMT"/>
              </a:rPr>
              <a:t>δεν μεταβάλλει την πιθανότητα πραγματοποίησης του</a:t>
            </a:r>
          </a:p>
          <a:p>
            <a:r>
              <a:rPr lang="el-GR" dirty="0">
                <a:latin typeface="TimesNewRomanPSMT"/>
              </a:rPr>
              <a:t>άλλου</a:t>
            </a:r>
            <a:r>
              <a:rPr lang="el-GR" dirty="0" smtClean="0">
                <a:latin typeface="TimesNewRomanPSMT"/>
              </a:rPr>
              <a:t>.</a:t>
            </a:r>
            <a:endParaRPr lang="el-GR" dirty="0">
              <a:latin typeface="TimesNewRomanPSMT"/>
            </a:endParaRPr>
          </a:p>
          <a:p>
            <a:r>
              <a:rPr lang="el-GR" b="1" dirty="0">
                <a:solidFill>
                  <a:srgbClr val="002060"/>
                </a:solidFill>
                <a:latin typeface="TimesNewRomanPSMT"/>
              </a:rPr>
              <a:t>Με τα ξένα μεταξύ τους ενδεχόμενα σχετίζεται ο προσθετικός </a:t>
            </a:r>
            <a:r>
              <a:rPr lang="el-GR" dirty="0">
                <a:latin typeface="TimesNewRomanPSMT"/>
              </a:rPr>
              <a:t>ή</a:t>
            </a:r>
          </a:p>
          <a:p>
            <a:r>
              <a:rPr lang="el-GR" dirty="0">
                <a:latin typeface="TimesNewRomanPSMT"/>
              </a:rPr>
              <a:t>αθροιστικός κανόνας για τις πιθανότητες. Ο κανόνας αυτός</a:t>
            </a:r>
          </a:p>
          <a:p>
            <a:r>
              <a:rPr lang="el-GR" dirty="0">
                <a:latin typeface="TimesNewRomanPSMT"/>
              </a:rPr>
              <a:t>αναφέρεται στην πιθανότητα ότι τουλάχιστον ένα από δύο πράγματα</a:t>
            </a:r>
          </a:p>
          <a:p>
            <a:r>
              <a:rPr lang="el-GR" dirty="0">
                <a:latin typeface="TimesNewRomanPSMT"/>
              </a:rPr>
              <a:t>μπορούν να </a:t>
            </a:r>
            <a:r>
              <a:rPr lang="el-GR" dirty="0" smtClean="0">
                <a:latin typeface="TimesNewRomanPSMT"/>
              </a:rPr>
              <a:t>συμβούν</a:t>
            </a:r>
            <a:endParaRPr lang="en-US" dirty="0" smtClean="0">
              <a:latin typeface="TimesNewRomanPSMT"/>
            </a:endParaRPr>
          </a:p>
          <a:p>
            <a:r>
              <a:rPr lang="el-GR" b="1" dirty="0" smtClean="0">
                <a:solidFill>
                  <a:srgbClr val="002060"/>
                </a:solidFill>
                <a:latin typeface="TimesNewRomanPSMT"/>
              </a:rPr>
              <a:t>Με </a:t>
            </a:r>
            <a:r>
              <a:rPr lang="el-GR" b="1" dirty="0">
                <a:solidFill>
                  <a:srgbClr val="002060"/>
                </a:solidFill>
                <a:latin typeface="TimesNewRomanPSMT"/>
              </a:rPr>
              <a:t>τα ανεξάρτητα ενδεχόμενα συνδέεται ο πολλαπλασιαστικός</a:t>
            </a:r>
          </a:p>
          <a:p>
            <a:r>
              <a:rPr lang="el-GR" dirty="0">
                <a:latin typeface="TimesNewRomanPSMT"/>
              </a:rPr>
              <a:t>κανόνας. Ο κανόνας αυτός χρησιμοποιείται για να προσδιορίσει την</a:t>
            </a:r>
          </a:p>
          <a:p>
            <a:r>
              <a:rPr lang="el-GR" dirty="0">
                <a:latin typeface="TimesNewRomanPSMT"/>
              </a:rPr>
              <a:t>πιθανότητα ότι δύο ενδεχόμενα θα συμβούν ταυτόχρονα</a:t>
            </a:r>
            <a:r>
              <a:rPr lang="el-GR" dirty="0" smtClean="0">
                <a:latin typeface="TimesNewRomanPSMT"/>
              </a:rPr>
              <a:t>.</a:t>
            </a:r>
            <a:endParaRPr lang="en-US" dirty="0">
              <a:latin typeface="TimesNewRomanPSMT"/>
            </a:endParaRPr>
          </a:p>
          <a:p>
            <a:endParaRPr lang="en-US" b="1" dirty="0" smtClean="0">
              <a:latin typeface="TimesNewRomanPS-BoldMT"/>
            </a:endParaRPr>
          </a:p>
          <a:p>
            <a:r>
              <a:rPr lang="el-GR" b="1" dirty="0" smtClean="0">
                <a:solidFill>
                  <a:srgbClr val="002060"/>
                </a:solidFill>
                <a:latin typeface="TimesNewRomanPS-BoldMT"/>
              </a:rPr>
              <a:t>Σημείωση</a:t>
            </a:r>
            <a:r>
              <a:rPr lang="el-GR" b="1" dirty="0">
                <a:solidFill>
                  <a:srgbClr val="002060"/>
                </a:solidFill>
                <a:latin typeface="TimesNewRomanPS-BoldMT"/>
              </a:rPr>
              <a:t>: </a:t>
            </a:r>
            <a:r>
              <a:rPr lang="el-GR" dirty="0">
                <a:latin typeface="TimesNewRomanPSMT"/>
              </a:rPr>
              <a:t>Από τον ορισμό, προκύπτει ότι κάθε γεγονός Α είναι</a:t>
            </a:r>
            <a:r>
              <a:rPr lang="en-US" dirty="0">
                <a:latin typeface="TimesNewRomanPSMT"/>
              </a:rPr>
              <a:t> </a:t>
            </a:r>
            <a:r>
              <a:rPr lang="el-GR" dirty="0">
                <a:latin typeface="TimesNewRomanPSMT"/>
              </a:rPr>
              <a:t>ανεξάρτητο από το αδύνατο γεγονός </a:t>
            </a:r>
            <a:r>
              <a:rPr lang="el-GR" dirty="0">
                <a:latin typeface="SymbolMT"/>
              </a:rPr>
              <a:t>∅ </a:t>
            </a:r>
            <a:r>
              <a:rPr lang="el-GR" dirty="0">
                <a:latin typeface="TimesNewRomanPSMT"/>
              </a:rPr>
              <a:t>και από το βέβαιο γεγονός Ω.</a:t>
            </a:r>
            <a:endParaRPr lang="el-GR" dirty="0"/>
          </a:p>
          <a:p>
            <a:endParaRPr lang="el-GR" dirty="0"/>
          </a:p>
        </p:txBody>
      </p:sp>
      <p:sp>
        <p:nvSpPr>
          <p:cNvPr id="5" name="Ορθογώνιο 4"/>
          <p:cNvSpPr/>
          <p:nvPr/>
        </p:nvSpPr>
        <p:spPr>
          <a:xfrm>
            <a:off x="395536" y="188640"/>
            <a:ext cx="8064896" cy="369332"/>
          </a:xfrm>
          <a:prstGeom prst="rect">
            <a:avLst/>
          </a:prstGeom>
        </p:spPr>
        <p:txBody>
          <a:bodyPr wrap="square">
            <a:spAutoFit/>
          </a:bodyPr>
          <a:lstStyle/>
          <a:p>
            <a:r>
              <a:rPr lang="el-GR" b="1" dirty="0" smtClean="0">
                <a:solidFill>
                  <a:srgbClr val="C00000"/>
                </a:solidFill>
                <a:latin typeface="TimesNewRomanPS-BoldMT"/>
              </a:rPr>
              <a:t>Διευκρινήσεις για</a:t>
            </a:r>
            <a:r>
              <a:rPr lang="en-US" b="1" dirty="0" smtClean="0">
                <a:solidFill>
                  <a:srgbClr val="C00000"/>
                </a:solidFill>
                <a:latin typeface="TimesNewRomanPS-BoldMT"/>
              </a:rPr>
              <a:t>: </a:t>
            </a:r>
            <a:r>
              <a:rPr lang="el-GR" b="1" dirty="0" smtClean="0">
                <a:solidFill>
                  <a:srgbClr val="C00000"/>
                </a:solidFill>
                <a:latin typeface="TimesNewRomanPS-BoldMT"/>
              </a:rPr>
              <a:t> ΑΝΕΞΑΡΤΗΤΑ </a:t>
            </a:r>
            <a:r>
              <a:rPr lang="el-GR" b="1" dirty="0">
                <a:solidFill>
                  <a:srgbClr val="C00000"/>
                </a:solidFill>
                <a:latin typeface="TimesNewRomanPS-BoldMT"/>
              </a:rPr>
              <a:t>ΚΑΙ </a:t>
            </a:r>
            <a:r>
              <a:rPr lang="el-GR" b="1" dirty="0" smtClean="0">
                <a:solidFill>
                  <a:srgbClr val="C00000"/>
                </a:solidFill>
                <a:latin typeface="TimesNewRomanPS-BoldMT"/>
              </a:rPr>
              <a:t>ΑΣΥΜΒΙΒΑΣΤΑ  </a:t>
            </a:r>
            <a:r>
              <a:rPr lang="el-GR" b="1" dirty="0">
                <a:solidFill>
                  <a:srgbClr val="C00000"/>
                </a:solidFill>
                <a:latin typeface="TimesNewRomanPS-BoldMT"/>
              </a:rPr>
              <a:t>ΕΝΔΕΧΟΜΕΝΑ</a:t>
            </a:r>
            <a:endParaRPr lang="el-GR" dirty="0">
              <a:solidFill>
                <a:srgbClr val="C00000"/>
              </a:solidFill>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77</a:t>
            </a:fld>
            <a:endParaRPr lang="en-US" altLang="el-GR">
              <a:solidFill>
                <a:srgbClr val="000000"/>
              </a:solidFill>
            </a:endParaRPr>
          </a:p>
        </p:txBody>
      </p:sp>
    </p:spTree>
    <p:extLst>
      <p:ext uri="{BB962C8B-B14F-4D97-AF65-F5344CB8AC3E}">
        <p14:creationId xmlns:p14="http://schemas.microsoft.com/office/powerpoint/2010/main" xmlns="" val="3920744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2"/>
          <p:cNvSpPr>
            <a:spLocks noChangeArrowheads="1"/>
          </p:cNvSpPr>
          <p:nvPr/>
        </p:nvSpPr>
        <p:spPr bwMode="auto">
          <a:xfrm>
            <a:off x="755576" y="381000"/>
            <a:ext cx="7778824" cy="5562600"/>
          </a:xfrm>
          <a:prstGeom prst="foldedCorner">
            <a:avLst>
              <a:gd name="adj" fmla="val 12500"/>
            </a:avLst>
          </a:prstGeom>
          <a:solidFill>
            <a:schemeClr val="bg1"/>
          </a:solidFill>
          <a:ln w="9525">
            <a:solidFill>
              <a:srgbClr val="000000"/>
            </a:solidFill>
            <a:round/>
            <a:headEnd/>
            <a:tailEnd/>
          </a:ln>
        </p:spPr>
        <p:txBody>
          <a:bodyPr/>
          <a:lstStyle/>
          <a:p>
            <a:endParaRPr lang="el-GR"/>
          </a:p>
        </p:txBody>
      </p:sp>
      <p:sp>
        <p:nvSpPr>
          <p:cNvPr id="162819" name="Text Box 3"/>
          <p:cNvSpPr txBox="1">
            <a:spLocks noChangeArrowheads="1"/>
          </p:cNvSpPr>
          <p:nvPr/>
        </p:nvSpPr>
        <p:spPr bwMode="auto">
          <a:xfrm>
            <a:off x="-19135" y="10885"/>
            <a:ext cx="9144000" cy="682534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p:spPr>
        <p:txBody>
          <a:bodyPr/>
          <a:lstStyle>
            <a:lvl1pPr>
              <a:defRPr>
                <a:solidFill>
                  <a:schemeClr val="tx1"/>
                </a:solidFill>
                <a:latin typeface="Arial" panose="020B0604020202020204" pitchFamily="34" charset="0"/>
              </a:defRPr>
            </a:lvl1pPr>
            <a:lvl2pPr marL="877888" indent="-342900">
              <a:defRPr>
                <a:solidFill>
                  <a:schemeClr val="tx1"/>
                </a:solidFill>
                <a:latin typeface="Arial" panose="020B0604020202020204" pitchFamily="34" charset="0"/>
              </a:defRPr>
            </a:lvl2pPr>
            <a:lvl3pPr marL="1400175" indent="-342900">
              <a:defRPr>
                <a:solidFill>
                  <a:schemeClr val="tx1"/>
                </a:solidFill>
                <a:latin typeface="Arial" panose="020B0604020202020204" pitchFamily="34" charset="0"/>
              </a:defRPr>
            </a:lvl3pPr>
            <a:lvl4pPr marL="1922463" indent="-342900">
              <a:defRPr>
                <a:solidFill>
                  <a:schemeClr val="tx1"/>
                </a:solidFill>
                <a:latin typeface="Arial" panose="020B0604020202020204" pitchFamily="34" charset="0"/>
              </a:defRPr>
            </a:lvl4pPr>
            <a:lvl5pPr marL="2444750" indent="-342900">
              <a:defRPr>
                <a:solidFill>
                  <a:schemeClr val="tx1"/>
                </a:solidFill>
                <a:latin typeface="Arial" panose="020B0604020202020204" pitchFamily="34" charset="0"/>
              </a:defRPr>
            </a:lvl5pPr>
            <a:lvl6pPr marL="2901950" indent="-342900" fontAlgn="base">
              <a:spcBef>
                <a:spcPct val="0"/>
              </a:spcBef>
              <a:spcAft>
                <a:spcPct val="0"/>
              </a:spcAft>
              <a:defRPr>
                <a:solidFill>
                  <a:schemeClr val="tx1"/>
                </a:solidFill>
                <a:latin typeface="Arial" panose="020B0604020202020204" pitchFamily="34" charset="0"/>
              </a:defRPr>
            </a:lvl6pPr>
            <a:lvl7pPr marL="3359150" indent="-342900" fontAlgn="base">
              <a:spcBef>
                <a:spcPct val="0"/>
              </a:spcBef>
              <a:spcAft>
                <a:spcPct val="0"/>
              </a:spcAft>
              <a:defRPr>
                <a:solidFill>
                  <a:schemeClr val="tx1"/>
                </a:solidFill>
                <a:latin typeface="Arial" panose="020B0604020202020204" pitchFamily="34" charset="0"/>
              </a:defRPr>
            </a:lvl7pPr>
            <a:lvl8pPr marL="3816350" indent="-342900" fontAlgn="base">
              <a:spcBef>
                <a:spcPct val="0"/>
              </a:spcBef>
              <a:spcAft>
                <a:spcPct val="0"/>
              </a:spcAft>
              <a:defRPr>
                <a:solidFill>
                  <a:schemeClr val="tx1"/>
                </a:solidFill>
                <a:latin typeface="Arial" panose="020B0604020202020204" pitchFamily="34" charset="0"/>
              </a:defRPr>
            </a:lvl8pPr>
            <a:lvl9pPr marL="4273550" indent="-342900" fontAlgn="base">
              <a:spcBef>
                <a:spcPct val="0"/>
              </a:spcBef>
              <a:spcAft>
                <a:spcPct val="0"/>
              </a:spcAft>
              <a:defRPr>
                <a:solidFill>
                  <a:schemeClr val="tx1"/>
                </a:solidFill>
                <a:latin typeface="Arial" panose="020B0604020202020204" pitchFamily="34" charset="0"/>
              </a:defRPr>
            </a:lvl9pPr>
          </a:lstStyle>
          <a:p>
            <a:pPr algn="ctr"/>
            <a:r>
              <a:rPr lang="el-GR" altLang="el-GR" sz="2800" b="1" dirty="0" smtClean="0">
                <a:latin typeface="Comic Sans MS" panose="030F0702030302020204" pitchFamily="66" charset="0"/>
              </a:rPr>
              <a:t>Επανάληψη</a:t>
            </a:r>
            <a:r>
              <a:rPr lang="en-US" altLang="el-GR" sz="2800" b="1" dirty="0" smtClean="0">
                <a:latin typeface="Comic Sans MS" panose="030F0702030302020204" pitchFamily="66" charset="0"/>
              </a:rPr>
              <a:t>: </a:t>
            </a:r>
            <a:r>
              <a:rPr lang="el-GR" altLang="el-GR" sz="2800" b="1" dirty="0" smtClean="0">
                <a:latin typeface="Comic Sans MS" panose="030F0702030302020204" pitchFamily="66" charset="0"/>
              </a:rPr>
              <a:t>σημαντικές ιδιότητες της Πιθανότητας</a:t>
            </a:r>
          </a:p>
          <a:p>
            <a:endParaRPr lang="el-GR" altLang="el-GR" b="1" dirty="0" smtClean="0">
              <a:latin typeface="Comic Sans MS" panose="030F0702030302020204" pitchFamily="66" charset="0"/>
            </a:endParaRPr>
          </a:p>
          <a:p>
            <a:pPr marL="342900" indent="-342900">
              <a:buAutoNum type="arabicPeriod"/>
            </a:pPr>
            <a:r>
              <a:rPr lang="en-US" altLang="el-GR" b="1" dirty="0" smtClean="0">
                <a:latin typeface="Comic Sans MS" panose="030F0702030302020204" pitchFamily="66" charset="0"/>
              </a:rPr>
              <a:t>0 </a:t>
            </a:r>
            <a:r>
              <a:rPr lang="el-GR" altLang="el-GR" b="1" dirty="0" smtClean="0">
                <a:latin typeface="Comic Sans MS" panose="030F0702030302020204" pitchFamily="66" charset="0"/>
                <a:sym typeface="Symbol" panose="05050102010706020507" pitchFamily="18" charset="2"/>
              </a:rPr>
              <a:t></a:t>
            </a:r>
            <a:r>
              <a:rPr lang="en-US" altLang="el-GR"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rPr>
              <a:t>Ρ(</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rPr>
              <a:t>) </a:t>
            </a:r>
            <a:r>
              <a:rPr lang="el-GR" altLang="el-GR" b="1" dirty="0" smtClean="0">
                <a:latin typeface="Comic Sans MS" panose="030F0702030302020204" pitchFamily="66" charset="0"/>
                <a:sym typeface="Symbol" panose="05050102010706020507" pitchFamily="18" charset="2"/>
              </a:rPr>
              <a:t></a:t>
            </a:r>
            <a:r>
              <a:rPr lang="en-US" altLang="el-GR" b="1" dirty="0" smtClean="0">
                <a:latin typeface="Comic Sans MS" panose="030F0702030302020204" pitchFamily="66" charset="0"/>
                <a:sym typeface="Symbol" panose="05050102010706020507" pitchFamily="18" charset="2"/>
              </a:rPr>
              <a:t> 1</a:t>
            </a:r>
            <a:r>
              <a:rPr lang="el-GR" altLang="el-GR" b="1" dirty="0" smtClean="0">
                <a:latin typeface="Comic Sans MS" panose="030F0702030302020204" pitchFamily="66" charset="0"/>
                <a:sym typeface="Symbol" panose="05050102010706020507" pitchFamily="18" charset="2"/>
              </a:rPr>
              <a:t>,</a:t>
            </a:r>
          </a:p>
          <a:p>
            <a:pPr marL="342900" indent="-342900">
              <a:buAutoNum type="arabicPeriod"/>
            </a:pPr>
            <a:endParaRPr lang="el-GR" altLang="el-GR" b="1" dirty="0" smtClean="0">
              <a:latin typeface="Comic Sans MS" panose="030F0702030302020204" pitchFamily="66" charset="0"/>
            </a:endParaRPr>
          </a:p>
          <a:p>
            <a:r>
              <a:rPr lang="el-GR" altLang="el-GR" b="1" dirty="0" smtClean="0">
                <a:latin typeface="Comic Sans MS" panose="030F0702030302020204" pitchFamily="66" charset="0"/>
              </a:rPr>
              <a:t>2. </a:t>
            </a:r>
            <a:r>
              <a:rPr lang="en-US" altLang="el-GR" b="1" dirty="0" smtClean="0">
                <a:latin typeface="Comic Sans MS" panose="030F0702030302020204" pitchFamily="66" charset="0"/>
              </a:rPr>
              <a:t>P(A</a:t>
            </a:r>
            <a:r>
              <a:rPr lang="el-GR" altLang="el-GR" b="1" dirty="0" smtClean="0">
                <a:latin typeface="Comic Sans MS" panose="030F0702030302020204" pitchFamily="66" charset="0"/>
              </a:rPr>
              <a:t>U</a:t>
            </a:r>
            <a:r>
              <a:rPr lang="el-GR" altLang="el-GR" b="1" i="1" dirty="0" smtClean="0">
                <a:latin typeface="Comic Sans MS" panose="030F0702030302020204" pitchFamily="66" charset="0"/>
              </a:rPr>
              <a:t>Α</a:t>
            </a:r>
            <a:r>
              <a:rPr lang="en-US" altLang="el-GR" b="1" baseline="30000" dirty="0" smtClean="0">
                <a:latin typeface="Comic Sans MS" panose="030F0702030302020204" pitchFamily="66" charset="0"/>
              </a:rPr>
              <a:t>C</a:t>
            </a:r>
            <a:r>
              <a:rPr lang="el-GR" altLang="el-GR" b="1" dirty="0" smtClean="0">
                <a:latin typeface="Comic Sans MS" panose="030F0702030302020204" pitchFamily="66" charset="0"/>
              </a:rPr>
              <a:t>)</a:t>
            </a:r>
            <a:r>
              <a:rPr lang="en-US" altLang="el-GR" b="1" dirty="0" smtClean="0">
                <a:latin typeface="Comic Sans MS" panose="030F0702030302020204" pitchFamily="66" charset="0"/>
              </a:rPr>
              <a:t> = P(</a:t>
            </a:r>
            <a:r>
              <a:rPr lang="el-GR" altLang="el-GR" b="1" dirty="0" smtClean="0">
                <a:latin typeface="Comic Sans MS" panose="030F0702030302020204" pitchFamily="66" charset="0"/>
              </a:rPr>
              <a:t>Ω) =1</a:t>
            </a:r>
          </a:p>
          <a:p>
            <a:endParaRPr lang="el-GR" altLang="el-GR" b="1" dirty="0" smtClean="0">
              <a:latin typeface="Comic Sans MS" panose="030F0702030302020204" pitchFamily="66" charset="0"/>
            </a:endParaRPr>
          </a:p>
          <a:p>
            <a:r>
              <a:rPr lang="el-GR" altLang="el-GR" b="1" dirty="0" smtClean="0">
                <a:latin typeface="Comic Sans MS" panose="030F0702030302020204" pitchFamily="66" charset="0"/>
              </a:rPr>
              <a:t>4. </a:t>
            </a:r>
            <a:r>
              <a:rPr lang="el-GR" altLang="el-GR" b="1" i="1" dirty="0" smtClean="0">
                <a:latin typeface="Comic Sans MS" panose="030F0702030302020204" pitchFamily="66" charset="0"/>
              </a:rPr>
              <a:t>Α</a:t>
            </a:r>
            <a:r>
              <a:rPr lang="el-GR" altLang="el-GR" b="1" baseline="-25000" dirty="0" smtClean="0">
                <a:latin typeface="Comic Sans MS" panose="030F0702030302020204" pitchFamily="66" charset="0"/>
              </a:rPr>
              <a:t>1</a:t>
            </a:r>
            <a:r>
              <a:rPr lang="el-GR" altLang="el-GR" b="1" dirty="0" smtClean="0">
                <a:latin typeface="Comic Sans MS" panose="030F0702030302020204" pitchFamily="66" charset="0"/>
                <a:sym typeface="Symbol" panose="05050102010706020507" pitchFamily="18" charset="2"/>
              </a:rPr>
              <a:t></a:t>
            </a:r>
            <a:r>
              <a:rPr lang="el-GR" altLang="el-GR" b="1" i="1" dirty="0" smtClean="0">
                <a:latin typeface="Comic Sans MS" panose="030F0702030302020204" pitchFamily="66" charset="0"/>
                <a:sym typeface="Symbol" panose="05050102010706020507" pitchFamily="18" charset="2"/>
              </a:rPr>
              <a:t>Α</a:t>
            </a:r>
            <a:r>
              <a:rPr lang="el-GR" altLang="el-GR" b="1" baseline="-25000" dirty="0" smtClean="0">
                <a:latin typeface="Comic Sans MS" panose="030F0702030302020204" pitchFamily="66" charset="0"/>
                <a:sym typeface="Symbol" panose="05050102010706020507" pitchFamily="18" charset="2"/>
              </a:rPr>
              <a:t>2</a:t>
            </a:r>
            <a:r>
              <a:rPr lang="el-GR" altLang="el-GR" b="1" dirty="0" smtClean="0">
                <a:latin typeface="Comic Sans MS" panose="030F0702030302020204" pitchFamily="66" charset="0"/>
                <a:sym typeface="Symbol" panose="05050102010706020507" pitchFamily="18" charset="2"/>
              </a:rPr>
              <a:t> τότε Ρ(</a:t>
            </a:r>
            <a:r>
              <a:rPr lang="el-GR" altLang="el-GR" b="1" i="1" dirty="0" smtClean="0">
                <a:latin typeface="Comic Sans MS" panose="030F0702030302020204" pitchFamily="66" charset="0"/>
                <a:sym typeface="Symbol" panose="05050102010706020507" pitchFamily="18" charset="2"/>
              </a:rPr>
              <a:t>Α</a:t>
            </a:r>
            <a:r>
              <a:rPr lang="el-GR" altLang="el-GR" b="1" baseline="-25000" dirty="0" smtClean="0">
                <a:latin typeface="Comic Sans MS" panose="030F0702030302020204" pitchFamily="66" charset="0"/>
                <a:sym typeface="Symbol" panose="05050102010706020507" pitchFamily="18" charset="2"/>
              </a:rPr>
              <a:t>1</a:t>
            </a:r>
            <a:r>
              <a:rPr lang="el-GR" altLang="el-GR" b="1" dirty="0" smtClean="0">
                <a:latin typeface="Comic Sans MS" panose="030F0702030302020204" pitchFamily="66" charset="0"/>
                <a:sym typeface="Symbol" panose="05050102010706020507" pitchFamily="18" charset="2"/>
              </a:rPr>
              <a:t>)  Ρ(</a:t>
            </a:r>
            <a:r>
              <a:rPr lang="el-GR" altLang="el-GR" b="1" i="1" dirty="0" smtClean="0">
                <a:latin typeface="Comic Sans MS" panose="030F0702030302020204" pitchFamily="66" charset="0"/>
                <a:sym typeface="Symbol" panose="05050102010706020507" pitchFamily="18" charset="2"/>
              </a:rPr>
              <a:t>Α</a:t>
            </a:r>
            <a:r>
              <a:rPr lang="el-GR" altLang="el-GR" b="1" baseline="-25000" dirty="0" smtClean="0">
                <a:latin typeface="Comic Sans MS" panose="030F0702030302020204" pitchFamily="66" charset="0"/>
                <a:sym typeface="Symbol" panose="05050102010706020507" pitchFamily="18" charset="2"/>
              </a:rPr>
              <a:t>2</a:t>
            </a:r>
            <a:r>
              <a:rPr lang="el-GR" altLang="el-GR" b="1" dirty="0" smtClean="0">
                <a:latin typeface="Comic Sans MS" panose="030F0702030302020204" pitchFamily="66" charset="0"/>
                <a:sym typeface="Symbol" panose="05050102010706020507" pitchFamily="18" charset="2"/>
              </a:rPr>
              <a:t>)</a:t>
            </a:r>
          </a:p>
          <a:p>
            <a:endParaRPr lang="el-GR" altLang="el-GR" b="1" dirty="0" smtClean="0">
              <a:latin typeface="Comic Sans MS" panose="030F0702030302020204" pitchFamily="66" charset="0"/>
              <a:sym typeface="Symbol" panose="05050102010706020507" pitchFamily="18" charset="2"/>
            </a:endParaRPr>
          </a:p>
          <a:p>
            <a:r>
              <a:rPr lang="el-GR" altLang="el-GR" b="1" dirty="0" smtClean="0">
                <a:latin typeface="Comic Sans MS" panose="030F0702030302020204" pitchFamily="66" charset="0"/>
                <a:sym typeface="Symbol" panose="05050102010706020507" pitchFamily="18" charset="2"/>
              </a:rPr>
              <a:t>5. Για οποιαδήποτε ενδεχόμενα </a:t>
            </a:r>
            <a:r>
              <a:rPr lang="el-GR" altLang="el-GR" b="1" i="1" dirty="0" smtClean="0">
                <a:latin typeface="Comic Sans MS" panose="030F0702030302020204" pitchFamily="66" charset="0"/>
                <a:sym typeface="Symbol" panose="05050102010706020507" pitchFamily="18" charset="2"/>
              </a:rPr>
              <a:t>Α</a:t>
            </a:r>
            <a:r>
              <a:rPr lang="el-GR" altLang="el-GR" b="1" dirty="0" smtClean="0">
                <a:latin typeface="Comic Sans MS" panose="030F0702030302020204" pitchFamily="66" charset="0"/>
                <a:sym typeface="Symbol" panose="05050102010706020507" pitchFamily="18" charset="2"/>
              </a:rPr>
              <a:t> και </a:t>
            </a:r>
            <a:r>
              <a:rPr lang="el-GR" altLang="el-GR" b="1" i="1" dirty="0" smtClean="0">
                <a:latin typeface="Comic Sans MS" panose="030F0702030302020204" pitchFamily="66" charset="0"/>
                <a:sym typeface="Symbol" panose="05050102010706020507" pitchFamily="18" charset="2"/>
              </a:rPr>
              <a:t>Β</a:t>
            </a:r>
            <a:r>
              <a:rPr lang="el-GR" altLang="el-GR" b="1" dirty="0" smtClean="0">
                <a:latin typeface="Comic Sans MS" panose="030F0702030302020204" pitchFamily="66" charset="0"/>
                <a:sym typeface="Symbol" panose="05050102010706020507" pitchFamily="18" charset="2"/>
              </a:rPr>
              <a:t> ισχύει ο προσθετικός   νόμος:</a:t>
            </a:r>
          </a:p>
          <a:p>
            <a:endParaRPr lang="el-GR" altLang="el-GR" b="1" dirty="0" smtClean="0">
              <a:latin typeface="Comic Sans MS" panose="030F0702030302020204" pitchFamily="66" charset="0"/>
              <a:sym typeface="Symbol" panose="05050102010706020507" pitchFamily="18" charset="2"/>
            </a:endParaRPr>
          </a:p>
          <a:p>
            <a:r>
              <a:rPr lang="el-GR" altLang="el-GR"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rPr>
              <a:t>Ρ(</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rPr>
              <a:t>U</a:t>
            </a:r>
            <a:r>
              <a:rPr lang="el-GR" altLang="el-GR" b="1" i="1" dirty="0" smtClean="0">
                <a:latin typeface="Comic Sans MS" panose="030F0702030302020204" pitchFamily="66" charset="0"/>
              </a:rPr>
              <a:t>B</a:t>
            </a:r>
            <a:r>
              <a:rPr lang="el-GR" altLang="el-GR" b="1" dirty="0" smtClean="0">
                <a:latin typeface="Comic Sans MS" panose="030F0702030302020204" pitchFamily="66" charset="0"/>
              </a:rPr>
              <a:t>) = Ρ(</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rPr>
              <a:t>) + Ρ(</a:t>
            </a:r>
            <a:r>
              <a:rPr lang="el-GR" altLang="el-GR" b="1" i="1" dirty="0" smtClean="0">
                <a:latin typeface="Comic Sans MS" panose="030F0702030302020204" pitchFamily="66" charset="0"/>
              </a:rPr>
              <a:t>Β</a:t>
            </a:r>
            <a:r>
              <a:rPr lang="el-GR" altLang="el-GR" b="1" dirty="0" smtClean="0">
                <a:latin typeface="Comic Sans MS" panose="030F0702030302020204" pitchFamily="66" charset="0"/>
              </a:rPr>
              <a:t>) - Ρ(</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sym typeface="Symbol" panose="05050102010706020507" pitchFamily="18" charset="2"/>
              </a:rPr>
              <a:t></a:t>
            </a:r>
            <a:r>
              <a:rPr lang="el-GR" altLang="el-GR" b="1" i="1" dirty="0" smtClean="0">
                <a:latin typeface="Comic Sans MS" panose="030F0702030302020204" pitchFamily="66" charset="0"/>
                <a:sym typeface="Symbol" panose="05050102010706020507" pitchFamily="18" charset="2"/>
              </a:rPr>
              <a:t>Β</a:t>
            </a:r>
            <a:r>
              <a:rPr lang="el-GR" altLang="el-GR" b="1" dirty="0" smtClean="0">
                <a:latin typeface="Comic Sans MS" panose="030F0702030302020204" pitchFamily="66" charset="0"/>
                <a:sym typeface="Symbol" panose="05050102010706020507" pitchFamily="18" charset="2"/>
              </a:rPr>
              <a:t>)  </a:t>
            </a:r>
            <a:endParaRPr lang="en-US" altLang="el-GR" b="1" dirty="0" smtClean="0">
              <a:latin typeface="Comic Sans MS" panose="030F0702030302020204" pitchFamily="66" charset="0"/>
              <a:sym typeface="Symbol" panose="05050102010706020507" pitchFamily="18" charset="2"/>
            </a:endParaRPr>
          </a:p>
          <a:p>
            <a:r>
              <a:rPr lang="en-US" altLang="el-GR" b="1" dirty="0">
                <a:latin typeface="Comic Sans MS" panose="030F0702030302020204" pitchFamily="66" charset="0"/>
                <a:sym typeface="Symbol" panose="05050102010706020507" pitchFamily="18" charset="2"/>
              </a:rPr>
              <a:t> </a:t>
            </a:r>
            <a:r>
              <a:rPr lang="en-US" altLang="el-GR" b="1" dirty="0" smtClean="0">
                <a:latin typeface="Comic Sans MS" panose="030F0702030302020204" pitchFamily="66" charset="0"/>
                <a:sym typeface="Symbol" panose="05050102010706020507" pitchFamily="18" charset="2"/>
              </a:rPr>
              <a:t>  </a:t>
            </a:r>
          </a:p>
          <a:p>
            <a:r>
              <a:rPr lang="en-US" altLang="el-GR" b="1" dirty="0" smtClean="0">
                <a:latin typeface="Comic Sans MS" panose="030F0702030302020204" pitchFamily="66" charset="0"/>
                <a:sym typeface="Symbol" panose="05050102010706020507" pitchFamily="18" charset="2"/>
              </a:rPr>
              <a:t>6.</a:t>
            </a:r>
            <a:r>
              <a:rPr lang="el-GR" altLang="el-GR" b="1" dirty="0">
                <a:latin typeface="Comic Sans MS" panose="030F0702030302020204" pitchFamily="66" charset="0"/>
                <a:sym typeface="Symbol" panose="05050102010706020507" pitchFamily="18" charset="2"/>
              </a:rPr>
              <a:t> </a:t>
            </a:r>
            <a:r>
              <a:rPr lang="el-GR" altLang="el-GR" b="1" dirty="0">
                <a:solidFill>
                  <a:srgbClr val="C00000"/>
                </a:solidFill>
                <a:latin typeface="Comic Sans MS" panose="030F0702030302020204" pitchFamily="66" charset="0"/>
                <a:sym typeface="Symbol" panose="05050102010706020507" pitchFamily="18" charset="2"/>
              </a:rPr>
              <a:t>Αν Α,Β Είναι </a:t>
            </a:r>
            <a:r>
              <a:rPr lang="el-GR" altLang="el-GR" b="1" dirty="0" smtClean="0">
                <a:solidFill>
                  <a:srgbClr val="C00000"/>
                </a:solidFill>
                <a:latin typeface="Comic Sans MS" panose="030F0702030302020204" pitchFamily="66" charset="0"/>
                <a:sym typeface="Symbol" panose="05050102010706020507" pitchFamily="18" charset="2"/>
              </a:rPr>
              <a:t>ασυμβίβαστα </a:t>
            </a:r>
            <a:r>
              <a:rPr lang="el-GR" altLang="el-GR" b="1" dirty="0" smtClean="0">
                <a:latin typeface="Comic Sans MS" panose="030F0702030302020204" pitchFamily="66" charset="0"/>
                <a:sym typeface="Symbol" panose="05050102010706020507" pitchFamily="18" charset="2"/>
              </a:rPr>
              <a:t>τότε ο νόμος απλοποιείται</a:t>
            </a:r>
            <a:r>
              <a:rPr lang="en-US" altLang="el-GR" b="1" dirty="0" smtClean="0">
                <a:latin typeface="Comic Sans MS" panose="030F0702030302020204" pitchFamily="66" charset="0"/>
                <a:sym typeface="Symbol" panose="05050102010706020507" pitchFamily="18" charset="2"/>
              </a:rPr>
              <a:t>:</a:t>
            </a:r>
            <a:r>
              <a:rPr lang="el-GR" altLang="el-GR" b="1" dirty="0" smtClean="0">
                <a:latin typeface="Comic Sans MS" panose="030F0702030302020204" pitchFamily="66" charset="0"/>
                <a:sym typeface="Symbol" panose="05050102010706020507" pitchFamily="18" charset="2"/>
              </a:rPr>
              <a:t>  </a:t>
            </a:r>
          </a:p>
          <a:p>
            <a:r>
              <a:rPr lang="el-GR" altLang="el-GR" b="1" dirty="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sym typeface="Symbol" panose="05050102010706020507" pitchFamily="18" charset="2"/>
              </a:rPr>
              <a:t>  </a:t>
            </a:r>
          </a:p>
          <a:p>
            <a:r>
              <a:rPr lang="el-GR" altLang="el-GR" b="1" dirty="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sym typeface="Symbol" panose="05050102010706020507" pitchFamily="18" charset="2"/>
              </a:rPr>
              <a:t> </a:t>
            </a:r>
            <a:r>
              <a:rPr lang="en-US" altLang="el-GR"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rPr>
              <a:t>Ρ(</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rPr>
              <a:t>U</a:t>
            </a:r>
            <a:r>
              <a:rPr lang="el-GR" altLang="el-GR" b="1" i="1" dirty="0" smtClean="0">
                <a:latin typeface="Comic Sans MS" panose="030F0702030302020204" pitchFamily="66" charset="0"/>
              </a:rPr>
              <a:t>B</a:t>
            </a:r>
            <a:r>
              <a:rPr lang="el-GR" altLang="el-GR" b="1" dirty="0">
                <a:latin typeface="Comic Sans MS" panose="030F0702030302020204" pitchFamily="66" charset="0"/>
              </a:rPr>
              <a:t>) = Ρ(</a:t>
            </a:r>
            <a:r>
              <a:rPr lang="el-GR" altLang="el-GR" b="1" i="1" dirty="0">
                <a:latin typeface="Comic Sans MS" panose="030F0702030302020204" pitchFamily="66" charset="0"/>
              </a:rPr>
              <a:t>Α</a:t>
            </a:r>
            <a:r>
              <a:rPr lang="el-GR" altLang="el-GR" b="1" dirty="0">
                <a:latin typeface="Comic Sans MS" panose="030F0702030302020204" pitchFamily="66" charset="0"/>
              </a:rPr>
              <a:t>) + Ρ(</a:t>
            </a:r>
            <a:r>
              <a:rPr lang="el-GR" altLang="el-GR" b="1" i="1" dirty="0">
                <a:latin typeface="Comic Sans MS" panose="030F0702030302020204" pitchFamily="66" charset="0"/>
              </a:rPr>
              <a:t>Β</a:t>
            </a:r>
            <a:r>
              <a:rPr lang="el-GR" altLang="el-GR" b="1" dirty="0">
                <a:latin typeface="Comic Sans MS" panose="030F0702030302020204" pitchFamily="66" charset="0"/>
              </a:rPr>
              <a:t>)</a:t>
            </a:r>
            <a:endParaRPr lang="en-US" altLang="el-GR" b="1" dirty="0" smtClean="0">
              <a:latin typeface="Comic Sans MS" panose="030F0702030302020204" pitchFamily="66" charset="0"/>
              <a:sym typeface="Symbol" panose="05050102010706020507" pitchFamily="18" charset="2"/>
            </a:endParaRPr>
          </a:p>
          <a:p>
            <a:endParaRPr lang="en-US" altLang="el-GR" b="1" dirty="0">
              <a:latin typeface="Comic Sans MS" panose="030F0702030302020204" pitchFamily="66" charset="0"/>
              <a:sym typeface="Symbol" panose="05050102010706020507" pitchFamily="18" charset="2"/>
            </a:endParaRPr>
          </a:p>
          <a:p>
            <a:r>
              <a:rPr lang="en-US" altLang="el-GR" b="1" dirty="0" smtClean="0">
                <a:latin typeface="Comic Sans MS" panose="030F0702030302020204" pitchFamily="66" charset="0"/>
                <a:sym typeface="Symbol" panose="05050102010706020507" pitchFamily="18" charset="2"/>
              </a:rPr>
              <a:t>7</a:t>
            </a:r>
            <a:r>
              <a:rPr lang="el-GR" altLang="el-GR" b="1" dirty="0" smtClean="0">
                <a:latin typeface="Comic Sans MS" panose="030F0702030302020204" pitchFamily="66" charset="0"/>
                <a:sym typeface="Symbol" panose="05050102010706020507" pitchFamily="18" charset="2"/>
              </a:rPr>
              <a:t>. </a:t>
            </a:r>
            <a:r>
              <a:rPr lang="el-GR" altLang="el-GR" b="1" dirty="0">
                <a:latin typeface="Comic Sans MS" panose="030F0702030302020204" pitchFamily="66" charset="0"/>
                <a:sym typeface="Symbol" panose="05050102010706020507" pitchFamily="18" charset="2"/>
              </a:rPr>
              <a:t>Για οποιαδήποτε ενδεχόμενα </a:t>
            </a:r>
            <a:r>
              <a:rPr lang="el-GR" altLang="el-GR" b="1" i="1" dirty="0">
                <a:latin typeface="Comic Sans MS" panose="030F0702030302020204" pitchFamily="66" charset="0"/>
                <a:sym typeface="Symbol" panose="05050102010706020507" pitchFamily="18" charset="2"/>
              </a:rPr>
              <a:t>Α</a:t>
            </a:r>
            <a:r>
              <a:rPr lang="el-GR" altLang="el-GR" b="1" dirty="0">
                <a:latin typeface="Comic Sans MS" panose="030F0702030302020204" pitchFamily="66" charset="0"/>
                <a:sym typeface="Symbol" panose="05050102010706020507" pitchFamily="18" charset="2"/>
              </a:rPr>
              <a:t> και </a:t>
            </a:r>
            <a:r>
              <a:rPr lang="el-GR" altLang="el-GR" b="1" i="1" dirty="0">
                <a:latin typeface="Comic Sans MS" panose="030F0702030302020204" pitchFamily="66" charset="0"/>
                <a:sym typeface="Symbol" panose="05050102010706020507" pitchFamily="18" charset="2"/>
              </a:rPr>
              <a:t>Β ισχύει ο </a:t>
            </a:r>
            <a:r>
              <a:rPr lang="el-GR" altLang="el-GR" b="1" i="1" dirty="0" smtClean="0">
                <a:latin typeface="Comic Sans MS" panose="030F0702030302020204" pitchFamily="66" charset="0"/>
                <a:sym typeface="Symbol" panose="05050102010706020507" pitchFamily="18" charset="2"/>
              </a:rPr>
              <a:t>γενικός πολλαπλασιαστικός </a:t>
            </a:r>
            <a:r>
              <a:rPr lang="en-US" altLang="el-GR" b="1" i="1" dirty="0" smtClean="0">
                <a:latin typeface="Comic Sans MS" panose="030F0702030302020204" pitchFamily="66" charset="0"/>
                <a:sym typeface="Symbol" panose="05050102010706020507" pitchFamily="18" charset="2"/>
              </a:rPr>
              <a:t>   </a:t>
            </a:r>
            <a:r>
              <a:rPr lang="el-GR" altLang="el-GR" b="1" i="1" dirty="0">
                <a:latin typeface="Comic Sans MS" panose="030F0702030302020204" pitchFamily="66" charset="0"/>
                <a:sym typeface="Symbol" panose="05050102010706020507" pitchFamily="18" charset="2"/>
              </a:rPr>
              <a:t>νόμος</a:t>
            </a:r>
            <a:endParaRPr lang="el-GR" altLang="el-GR" b="1" dirty="0">
              <a:latin typeface="Comic Sans MS" panose="030F0702030302020204" pitchFamily="66" charset="0"/>
            </a:endParaRPr>
          </a:p>
          <a:p>
            <a:r>
              <a:rPr lang="en-US" altLang="el-GR" b="1" i="1" dirty="0">
                <a:latin typeface="Comic Sans MS" panose="030F0702030302020204" pitchFamily="66" charset="0"/>
              </a:rPr>
              <a:t>     </a:t>
            </a:r>
            <a:endParaRPr lang="el-GR" altLang="el-GR" b="1" i="1" dirty="0">
              <a:latin typeface="Comic Sans MS" panose="030F0702030302020204" pitchFamily="66" charset="0"/>
            </a:endParaRPr>
          </a:p>
          <a:p>
            <a:r>
              <a:rPr lang="en-US" altLang="el-GR" b="1" dirty="0">
                <a:latin typeface="Comic Sans MS" panose="030F0702030302020204" pitchFamily="66" charset="0"/>
                <a:sym typeface="Symbol" panose="05050102010706020507" pitchFamily="18" charset="2"/>
              </a:rPr>
              <a:t>    </a:t>
            </a:r>
            <a:r>
              <a:rPr lang="en-US" altLang="el-GR" b="1" dirty="0" smtClean="0">
                <a:latin typeface="Comic Sans MS" panose="030F0702030302020204" pitchFamily="66" charset="0"/>
                <a:sym typeface="Symbol" panose="05050102010706020507" pitchFamily="18" charset="2"/>
              </a:rPr>
              <a:t>P</a:t>
            </a:r>
            <a:r>
              <a:rPr lang="el-GR" altLang="el-GR" b="1" dirty="0">
                <a:latin typeface="Comic Sans MS" panose="030F0702030302020204" pitchFamily="66" charset="0"/>
              </a:rPr>
              <a:t>(</a:t>
            </a:r>
            <a:r>
              <a:rPr lang="el-GR" altLang="el-GR" b="1" i="1" dirty="0">
                <a:latin typeface="Comic Sans MS" panose="030F0702030302020204" pitchFamily="66" charset="0"/>
              </a:rPr>
              <a:t>Α</a:t>
            </a:r>
            <a:r>
              <a:rPr lang="el-GR" altLang="el-GR" b="1" dirty="0">
                <a:latin typeface="Comic Sans MS" panose="030F0702030302020204" pitchFamily="66" charset="0"/>
                <a:sym typeface="Symbol" panose="05050102010706020507" pitchFamily="18" charset="2"/>
              </a:rPr>
              <a:t></a:t>
            </a:r>
            <a:r>
              <a:rPr lang="el-GR" altLang="el-GR" b="1" i="1" dirty="0">
                <a:latin typeface="Comic Sans MS" panose="030F0702030302020204" pitchFamily="66" charset="0"/>
                <a:sym typeface="Symbol" panose="05050102010706020507" pitchFamily="18" charset="2"/>
              </a:rPr>
              <a:t>Β</a:t>
            </a:r>
            <a:r>
              <a:rPr lang="el-GR" altLang="el-GR" b="1" dirty="0">
                <a:latin typeface="Comic Sans MS" panose="030F0702030302020204" pitchFamily="66" charset="0"/>
                <a:sym typeface="Symbol" panose="05050102010706020507" pitchFamily="18" charset="2"/>
              </a:rPr>
              <a:t>)</a:t>
            </a:r>
            <a:r>
              <a:rPr lang="en-US" altLang="el-GR" b="1" dirty="0">
                <a:latin typeface="Comic Sans MS" panose="030F0702030302020204" pitchFamily="66" charset="0"/>
                <a:sym typeface="Symbol" panose="05050102010706020507" pitchFamily="18" charset="2"/>
              </a:rPr>
              <a:t> = </a:t>
            </a:r>
            <a:r>
              <a:rPr lang="en-US" altLang="el-GR" b="1" dirty="0" smtClean="0">
                <a:latin typeface="Comic Sans MS" panose="030F0702030302020204" pitchFamily="66" charset="0"/>
                <a:sym typeface="Symbol" panose="05050102010706020507" pitchFamily="18" charset="2"/>
              </a:rPr>
              <a:t>P(A/B).</a:t>
            </a:r>
            <a:r>
              <a:rPr lang="en-US" altLang="el-GR" b="1" dirty="0">
                <a:latin typeface="Comic Sans MS" panose="030F0702030302020204" pitchFamily="66" charset="0"/>
                <a:sym typeface="Symbol" panose="05050102010706020507" pitchFamily="18" charset="2"/>
              </a:rPr>
              <a:t>P(B</a:t>
            </a:r>
            <a:r>
              <a:rPr lang="en-US" altLang="el-GR"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sym typeface="Symbol" panose="05050102010706020507" pitchFamily="18" charset="2"/>
              </a:rPr>
              <a:t>και </a:t>
            </a:r>
            <a:r>
              <a:rPr lang="en-US" altLang="el-GR" b="1" dirty="0">
                <a:latin typeface="Comic Sans MS" panose="030F0702030302020204" pitchFamily="66" charset="0"/>
                <a:sym typeface="Symbol" panose="05050102010706020507" pitchFamily="18" charset="2"/>
              </a:rPr>
              <a:t>P</a:t>
            </a:r>
            <a:r>
              <a:rPr lang="el-GR" altLang="el-GR" b="1" dirty="0" smtClean="0">
                <a:latin typeface="Comic Sans MS" panose="030F0702030302020204" pitchFamily="66" charset="0"/>
              </a:rPr>
              <a:t>(</a:t>
            </a:r>
            <a:r>
              <a:rPr lang="en-US" altLang="el-GR" b="1" i="1" dirty="0" smtClean="0">
                <a:latin typeface="Comic Sans MS" panose="030F0702030302020204" pitchFamily="66" charset="0"/>
              </a:rPr>
              <a:t>A</a:t>
            </a:r>
            <a:r>
              <a:rPr lang="el-GR" altLang="el-GR" b="1" dirty="0" smtClean="0">
                <a:latin typeface="Comic Sans MS" panose="030F0702030302020204" pitchFamily="66" charset="0"/>
                <a:sym typeface="Symbol" panose="05050102010706020507" pitchFamily="18" charset="2"/>
              </a:rPr>
              <a:t></a:t>
            </a:r>
            <a:r>
              <a:rPr lang="el-GR" altLang="el-GR" b="1" i="1" dirty="0">
                <a:latin typeface="Comic Sans MS" panose="030F0702030302020204" pitchFamily="66" charset="0"/>
                <a:sym typeface="Symbol" panose="05050102010706020507" pitchFamily="18" charset="2"/>
              </a:rPr>
              <a:t>Β</a:t>
            </a:r>
            <a:r>
              <a:rPr lang="el-GR" altLang="el-GR" b="1" dirty="0">
                <a:latin typeface="Comic Sans MS" panose="030F0702030302020204" pitchFamily="66" charset="0"/>
                <a:sym typeface="Symbol" panose="05050102010706020507" pitchFamily="18" charset="2"/>
              </a:rPr>
              <a:t>)</a:t>
            </a:r>
            <a:r>
              <a:rPr lang="en-US" altLang="el-GR" b="1" dirty="0">
                <a:latin typeface="Comic Sans MS" panose="030F0702030302020204" pitchFamily="66" charset="0"/>
                <a:sym typeface="Symbol" panose="05050102010706020507" pitchFamily="18" charset="2"/>
              </a:rPr>
              <a:t> = </a:t>
            </a:r>
            <a:r>
              <a:rPr lang="en-US" altLang="el-GR" b="1" dirty="0" smtClean="0">
                <a:latin typeface="Comic Sans MS" panose="030F0702030302020204" pitchFamily="66" charset="0"/>
                <a:sym typeface="Symbol" panose="05050102010706020507" pitchFamily="18" charset="2"/>
              </a:rPr>
              <a:t>P(B/A).P(A) </a:t>
            </a:r>
            <a:endParaRPr lang="el-GR" altLang="el-GR" b="1" dirty="0">
              <a:latin typeface="Comic Sans MS" panose="030F0702030302020204" pitchFamily="66" charset="0"/>
              <a:sym typeface="Symbol" panose="05050102010706020507" pitchFamily="18" charset="2"/>
            </a:endParaRPr>
          </a:p>
          <a:p>
            <a:endParaRPr lang="el-GR" altLang="el-GR" b="1" dirty="0">
              <a:latin typeface="Comic Sans MS" panose="030F0702030302020204" pitchFamily="66" charset="0"/>
              <a:sym typeface="Symbol" panose="05050102010706020507" pitchFamily="18" charset="2"/>
            </a:endParaRPr>
          </a:p>
          <a:p>
            <a:r>
              <a:rPr lang="el-GR" altLang="el-GR" b="1" dirty="0" smtClean="0">
                <a:latin typeface="Comic Sans MS" panose="030F0702030302020204" pitchFamily="66" charset="0"/>
                <a:sym typeface="Symbol" panose="05050102010706020507" pitchFamily="18" charset="2"/>
              </a:rPr>
              <a:t>8. </a:t>
            </a:r>
            <a:r>
              <a:rPr lang="el-GR" altLang="el-GR" b="1" dirty="0" smtClean="0">
                <a:solidFill>
                  <a:srgbClr val="C00000"/>
                </a:solidFill>
                <a:latin typeface="Comic Sans MS" panose="030F0702030302020204" pitchFamily="66" charset="0"/>
                <a:sym typeface="Symbol" panose="05050102010706020507" pitchFamily="18" charset="2"/>
              </a:rPr>
              <a:t>Αν </a:t>
            </a:r>
            <a:r>
              <a:rPr lang="el-GR" altLang="el-GR" b="1" dirty="0">
                <a:solidFill>
                  <a:srgbClr val="C00000"/>
                </a:solidFill>
                <a:latin typeface="Comic Sans MS" panose="030F0702030302020204" pitchFamily="66" charset="0"/>
                <a:sym typeface="Symbol" panose="05050102010706020507" pitchFamily="18" charset="2"/>
              </a:rPr>
              <a:t>Α,Β είναι </a:t>
            </a:r>
            <a:r>
              <a:rPr lang="el-GR" altLang="el-GR" b="1" dirty="0" smtClean="0">
                <a:solidFill>
                  <a:srgbClr val="C00000"/>
                </a:solidFill>
                <a:latin typeface="Comic Sans MS" panose="030F0702030302020204" pitchFamily="66" charset="0"/>
                <a:sym typeface="Symbol" panose="05050102010706020507" pitchFamily="18" charset="2"/>
              </a:rPr>
              <a:t>ανεξάρτητα</a:t>
            </a:r>
            <a:r>
              <a:rPr lang="en-US" altLang="el-GR" b="1" dirty="0" smtClean="0">
                <a:solidFill>
                  <a:srgbClr val="C00000"/>
                </a:solidFill>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sym typeface="Symbol" panose="05050102010706020507" pitchFamily="18" charset="2"/>
              </a:rPr>
              <a:t>τότε ο νόμος απλοποιείται </a:t>
            </a:r>
            <a:r>
              <a:rPr lang="en-US" altLang="el-GR" b="1" dirty="0" smtClean="0">
                <a:latin typeface="Comic Sans MS" panose="030F0702030302020204" pitchFamily="66" charset="0"/>
                <a:sym typeface="Symbol" panose="05050102010706020507" pitchFamily="18" charset="2"/>
              </a:rPr>
              <a:t>: </a:t>
            </a:r>
            <a:endParaRPr lang="el-GR" altLang="el-GR" b="1" dirty="0" smtClean="0">
              <a:latin typeface="Comic Sans MS" panose="030F0702030302020204" pitchFamily="66" charset="0"/>
              <a:sym typeface="Symbol" panose="05050102010706020507" pitchFamily="18" charset="2"/>
            </a:endParaRPr>
          </a:p>
          <a:p>
            <a:r>
              <a:rPr lang="el-GR" altLang="el-GR" b="1" dirty="0" smtClean="0">
                <a:latin typeface="Comic Sans MS" panose="030F0702030302020204" pitchFamily="66" charset="0"/>
                <a:sym typeface="Symbol" panose="05050102010706020507" pitchFamily="18" charset="2"/>
              </a:rPr>
              <a:t>   </a:t>
            </a:r>
            <a:r>
              <a:rPr lang="en-US" altLang="el-GR" b="1" dirty="0" smtClean="0">
                <a:latin typeface="Comic Sans MS" panose="030F0702030302020204" pitchFamily="66" charset="0"/>
                <a:sym typeface="Symbol" panose="05050102010706020507" pitchFamily="18" charset="2"/>
              </a:rPr>
              <a:t> </a:t>
            </a:r>
          </a:p>
          <a:p>
            <a:r>
              <a:rPr lang="en-US" altLang="el-GR" b="1" dirty="0">
                <a:latin typeface="Comic Sans MS" panose="030F0702030302020204" pitchFamily="66" charset="0"/>
                <a:sym typeface="Symbol" panose="05050102010706020507" pitchFamily="18" charset="2"/>
              </a:rPr>
              <a:t> </a:t>
            </a:r>
            <a:r>
              <a:rPr lang="en-US" altLang="el-GR"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sym typeface="Symbol" panose="05050102010706020507" pitchFamily="18" charset="2"/>
              </a:rPr>
              <a:t>  </a:t>
            </a:r>
            <a:r>
              <a:rPr lang="el-GR" altLang="el-GR" b="1" dirty="0" smtClean="0">
                <a:latin typeface="Comic Sans MS" panose="030F0702030302020204" pitchFamily="66" charset="0"/>
              </a:rPr>
              <a:t>Ρ(</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sym typeface="Symbol" panose="05050102010706020507" pitchFamily="18" charset="2"/>
              </a:rPr>
              <a:t></a:t>
            </a:r>
            <a:r>
              <a:rPr lang="el-GR" altLang="el-GR" b="1" i="1" dirty="0" smtClean="0">
                <a:latin typeface="Comic Sans MS" panose="030F0702030302020204" pitchFamily="66" charset="0"/>
                <a:sym typeface="Symbol" panose="05050102010706020507" pitchFamily="18" charset="2"/>
              </a:rPr>
              <a:t>Β</a:t>
            </a:r>
            <a:r>
              <a:rPr lang="el-GR" altLang="el-GR" b="1" dirty="0" smtClean="0">
                <a:latin typeface="Comic Sans MS" panose="030F0702030302020204" pitchFamily="66" charset="0"/>
                <a:sym typeface="Symbol" panose="05050102010706020507" pitchFamily="18" charset="2"/>
              </a:rPr>
              <a:t>)</a:t>
            </a:r>
            <a:r>
              <a:rPr lang="en-US" altLang="el-GR" b="1" dirty="0" smtClean="0">
                <a:latin typeface="Comic Sans MS" panose="030F0702030302020204" pitchFamily="66" charset="0"/>
                <a:sym typeface="Symbol" panose="05050102010706020507" pitchFamily="18" charset="2"/>
              </a:rPr>
              <a:t> =0</a:t>
            </a:r>
            <a:r>
              <a:rPr lang="el-GR" altLang="el-GR" b="1" dirty="0" smtClean="0">
                <a:latin typeface="Comic Sans MS" panose="030F0702030302020204" pitchFamily="66" charset="0"/>
                <a:sym typeface="Symbol" panose="05050102010706020507" pitchFamily="18" charset="2"/>
              </a:rPr>
              <a:t> και </a:t>
            </a:r>
            <a:r>
              <a:rPr lang="en-US" altLang="el-GR" b="1" dirty="0" smtClean="0">
                <a:latin typeface="Comic Sans MS" panose="030F0702030302020204" pitchFamily="66" charset="0"/>
                <a:sym typeface="Symbol" panose="05050102010706020507" pitchFamily="18" charset="2"/>
              </a:rPr>
              <a:t>P</a:t>
            </a:r>
            <a:r>
              <a:rPr lang="el-GR" altLang="el-GR" b="1" dirty="0" smtClean="0">
                <a:latin typeface="Comic Sans MS" panose="030F0702030302020204" pitchFamily="66" charset="0"/>
              </a:rPr>
              <a:t>(</a:t>
            </a:r>
            <a:r>
              <a:rPr lang="el-GR" altLang="el-GR" b="1" i="1" dirty="0" smtClean="0">
                <a:latin typeface="Comic Sans MS" panose="030F0702030302020204" pitchFamily="66" charset="0"/>
              </a:rPr>
              <a:t>Α</a:t>
            </a:r>
            <a:r>
              <a:rPr lang="el-GR" altLang="el-GR" b="1" dirty="0" smtClean="0">
                <a:latin typeface="Comic Sans MS" panose="030F0702030302020204" pitchFamily="66" charset="0"/>
                <a:sym typeface="Symbol" panose="05050102010706020507" pitchFamily="18" charset="2"/>
              </a:rPr>
              <a:t></a:t>
            </a:r>
            <a:r>
              <a:rPr lang="el-GR" altLang="el-GR" b="1" i="1" dirty="0" smtClean="0">
                <a:latin typeface="Comic Sans MS" panose="030F0702030302020204" pitchFamily="66" charset="0"/>
                <a:sym typeface="Symbol" panose="05050102010706020507" pitchFamily="18" charset="2"/>
              </a:rPr>
              <a:t>Β</a:t>
            </a:r>
            <a:r>
              <a:rPr lang="el-GR" altLang="el-GR" b="1" dirty="0" smtClean="0">
                <a:latin typeface="Comic Sans MS" panose="030F0702030302020204" pitchFamily="66" charset="0"/>
                <a:sym typeface="Symbol" panose="05050102010706020507" pitchFamily="18" charset="2"/>
              </a:rPr>
              <a:t>)</a:t>
            </a:r>
            <a:r>
              <a:rPr lang="en-US" altLang="el-GR" b="1" dirty="0" smtClean="0">
                <a:latin typeface="Comic Sans MS" panose="030F0702030302020204" pitchFamily="66" charset="0"/>
                <a:sym typeface="Symbol" panose="05050102010706020507" pitchFamily="18" charset="2"/>
              </a:rPr>
              <a:t> = P(A).P(B)</a:t>
            </a:r>
            <a:endParaRPr lang="el-GR" altLang="el-GR" b="1" dirty="0" smtClean="0">
              <a:latin typeface="Comic Sans MS" panose="030F0702030302020204" pitchFamily="66" charset="0"/>
              <a:sym typeface="Symbol" panose="05050102010706020507" pitchFamily="18" charset="2"/>
            </a:endParaRPr>
          </a:p>
          <a:p>
            <a:endParaRPr lang="el-GR" altLang="el-GR" b="1" dirty="0" smtClean="0">
              <a:latin typeface="Comic Sans MS" panose="030F0702030302020204" pitchFamily="66" charset="0"/>
              <a:sym typeface="Symbol" panose="05050102010706020507" pitchFamily="18" charset="2"/>
            </a:endParaRPr>
          </a:p>
          <a:p>
            <a:r>
              <a:rPr lang="en-US" altLang="el-GR" b="1" i="1" dirty="0" smtClean="0">
                <a:latin typeface="Comic Sans MS" panose="030F0702030302020204" pitchFamily="66" charset="0"/>
              </a:rPr>
              <a:t>     </a:t>
            </a:r>
            <a:endParaRPr lang="el-GR" altLang="el-GR" b="1" i="1" dirty="0">
              <a:latin typeface="Comic Sans MS" panose="030F0702030302020204" pitchFamily="66" charset="0"/>
            </a:endParaRP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78</a:t>
            </a:fld>
            <a:endParaRPr lang="en-US" altLang="el-GR">
              <a:solidFill>
                <a:srgbClr val="000000"/>
              </a:solidFill>
            </a:endParaRPr>
          </a:p>
        </p:txBody>
      </p:sp>
    </p:spTree>
    <p:extLst>
      <p:ext uri="{BB962C8B-B14F-4D97-AF65-F5344CB8AC3E}">
        <p14:creationId xmlns:p14="http://schemas.microsoft.com/office/powerpoint/2010/main" xmlns="" val="9033111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Ορθογώνιο 2"/>
          <p:cNvSpPr/>
          <p:nvPr/>
        </p:nvSpPr>
        <p:spPr>
          <a:xfrm>
            <a:off x="251520" y="332656"/>
            <a:ext cx="8784976" cy="6093976"/>
          </a:xfrm>
          <a:prstGeom prst="rect">
            <a:avLst/>
          </a:prstGeom>
        </p:spPr>
        <p:txBody>
          <a:bodyPr wrap="square">
            <a:spAutoFit/>
          </a:bodyPr>
          <a:lstStyle/>
          <a:p>
            <a:pPr algn="ctr"/>
            <a:r>
              <a:rPr lang="en-US" sz="3600" dirty="0" smtClean="0">
                <a:latin typeface="Times New Roman" panose="02020603050405020304" pitchFamily="18" charset="0"/>
                <a:cs typeface="Times New Roman" panose="02020603050405020304" pitchFamily="18" charset="0"/>
              </a:rPr>
              <a:t>1o.</a:t>
            </a:r>
            <a:r>
              <a:rPr lang="el-GR" sz="3600" dirty="0" smtClean="0">
                <a:latin typeface="Times New Roman" panose="02020603050405020304" pitchFamily="18" charset="0"/>
                <a:cs typeface="Times New Roman" panose="02020603050405020304" pitchFamily="18" charset="0"/>
              </a:rPr>
              <a:t>Παράδειγμα </a:t>
            </a:r>
            <a:r>
              <a:rPr lang="el-GR" sz="3600" dirty="0">
                <a:latin typeface="Times New Roman" panose="02020603050405020304" pitchFamily="18" charset="0"/>
                <a:cs typeface="Times New Roman" panose="02020603050405020304" pitchFamily="18" charset="0"/>
              </a:rPr>
              <a:t>στατιστικής ανεξαρτησίας</a:t>
            </a:r>
            <a:endParaRPr lang="en-US" sz="3600" dirty="0" smtClean="0">
              <a:latin typeface="Times New Roman" panose="02020603050405020304" pitchFamily="18" charset="0"/>
              <a:cs typeface="Times New Roman" panose="02020603050405020304" pitchFamily="18" charset="0"/>
            </a:endParaRPr>
          </a:p>
          <a:p>
            <a:pPr algn="ctr"/>
            <a:endParaRPr lang="en-US" b="1" dirty="0">
              <a:latin typeface="TimesNewRomanPS-BoldMT"/>
            </a:endParaRPr>
          </a:p>
          <a:p>
            <a:r>
              <a:rPr lang="el-GR" sz="2400" dirty="0" smtClean="0">
                <a:latin typeface="TimesNewRomanPSMT"/>
              </a:rPr>
              <a:t>Έστω </a:t>
            </a:r>
            <a:r>
              <a:rPr lang="el-GR" sz="2400" dirty="0">
                <a:latin typeface="TimesNewRomanPSMT"/>
              </a:rPr>
              <a:t>ότι βγάζουμε ένα χαρτί από μια τράπουλα </a:t>
            </a:r>
            <a:r>
              <a:rPr lang="el-GR" sz="2400" dirty="0" smtClean="0">
                <a:latin typeface="TimesNewRomanPSMT"/>
              </a:rPr>
              <a:t>και</a:t>
            </a:r>
            <a:r>
              <a:rPr lang="en-US" sz="2400" dirty="0" smtClean="0">
                <a:latin typeface="TimesNewRomanPSMT"/>
              </a:rPr>
              <a:t> </a:t>
            </a:r>
            <a:r>
              <a:rPr lang="el-GR" sz="2400" dirty="0" smtClean="0">
                <a:latin typeface="TimesNewRomanPSMT"/>
              </a:rPr>
              <a:t>έστω</a:t>
            </a:r>
            <a:r>
              <a:rPr lang="en-US" sz="2400" dirty="0" smtClean="0">
                <a:latin typeface="TimesNewRomanPSMT"/>
              </a:rPr>
              <a:t>:</a:t>
            </a:r>
          </a:p>
          <a:p>
            <a:endParaRPr lang="el-GR" sz="2400" dirty="0">
              <a:latin typeface="TimesNewRomanPSMT"/>
            </a:endParaRPr>
          </a:p>
          <a:p>
            <a:r>
              <a:rPr lang="en-US" sz="2400" b="1" dirty="0" smtClean="0">
                <a:latin typeface="TimesNewRomanPSMT"/>
              </a:rPr>
              <a:t>          </a:t>
            </a:r>
            <a:r>
              <a:rPr lang="el-GR" sz="2400" b="1" dirty="0" smtClean="0">
                <a:latin typeface="Segoe UI Semilight" panose="020B0402040204020203" pitchFamily="34" charset="0"/>
                <a:cs typeface="Segoe UI Semilight" panose="020B0402040204020203" pitchFamily="34" charset="0"/>
              </a:rPr>
              <a:t>Α </a:t>
            </a:r>
            <a:r>
              <a:rPr lang="el-GR" sz="2400" b="1" dirty="0">
                <a:latin typeface="Segoe UI Semilight" panose="020B0402040204020203" pitchFamily="34" charset="0"/>
                <a:cs typeface="Segoe UI Semilight" panose="020B0402040204020203" pitchFamily="34" charset="0"/>
              </a:rPr>
              <a:t>= {το χαρτί είναι άσσος}</a:t>
            </a:r>
          </a:p>
          <a:p>
            <a:r>
              <a:rPr lang="en-US" sz="2400" b="1" dirty="0" smtClean="0">
                <a:latin typeface="Segoe UI Semilight" panose="020B0402040204020203" pitchFamily="34" charset="0"/>
                <a:cs typeface="Segoe UI Semilight" panose="020B0402040204020203" pitchFamily="34" charset="0"/>
              </a:rPr>
              <a:t>          </a:t>
            </a:r>
            <a:r>
              <a:rPr lang="el-GR" sz="2400" b="1" dirty="0" smtClean="0">
                <a:latin typeface="Segoe UI Semilight" panose="020B0402040204020203" pitchFamily="34" charset="0"/>
                <a:cs typeface="Segoe UI Semilight" panose="020B0402040204020203" pitchFamily="34" charset="0"/>
              </a:rPr>
              <a:t>Β </a:t>
            </a:r>
            <a:r>
              <a:rPr lang="el-GR" sz="2400" b="1" dirty="0">
                <a:latin typeface="Segoe UI Semilight" panose="020B0402040204020203" pitchFamily="34" charset="0"/>
                <a:cs typeface="Segoe UI Semilight" panose="020B0402040204020203" pitchFamily="34" charset="0"/>
              </a:rPr>
              <a:t>= {το χαρτί είναι </a:t>
            </a:r>
            <a:r>
              <a:rPr lang="el-GR" sz="2400" b="1" dirty="0" smtClean="0">
                <a:latin typeface="Segoe UI Semilight" panose="020B0402040204020203" pitchFamily="34" charset="0"/>
                <a:cs typeface="Segoe UI Semilight" panose="020B0402040204020203" pitchFamily="34" charset="0"/>
              </a:rPr>
              <a:t>σπαθί}</a:t>
            </a:r>
            <a:endParaRPr lang="el-GR" sz="2400" b="1" dirty="0">
              <a:latin typeface="Segoe UI Semilight" panose="020B0402040204020203" pitchFamily="34" charset="0"/>
              <a:cs typeface="Segoe UI Semilight" panose="020B0402040204020203" pitchFamily="34" charset="0"/>
            </a:endParaRPr>
          </a:p>
          <a:p>
            <a:endParaRPr lang="en-US" sz="2400" dirty="0" smtClean="0">
              <a:latin typeface="TimesNewRomanPSMT"/>
            </a:endParaRPr>
          </a:p>
          <a:p>
            <a:r>
              <a:rPr lang="el-GR" sz="2400" dirty="0" smtClean="0">
                <a:latin typeface="TimesNewRomanPSMT"/>
              </a:rPr>
              <a:t>Έχουμε</a:t>
            </a:r>
            <a:r>
              <a:rPr lang="en-US" sz="2400" dirty="0" smtClean="0">
                <a:latin typeface="TimesNewRomanPSMT"/>
              </a:rPr>
              <a:t>:</a:t>
            </a:r>
          </a:p>
          <a:p>
            <a:endParaRPr lang="el-GR" sz="2400" dirty="0">
              <a:latin typeface="TimesNewRomanPSMT"/>
            </a:endParaRPr>
          </a:p>
          <a:p>
            <a:r>
              <a:rPr lang="en-US" sz="2400" dirty="0">
                <a:latin typeface="TimesNewRomanPSMT"/>
              </a:rPr>
              <a:t>P(A) = 4/52 = 1/13, </a:t>
            </a:r>
            <a:endParaRPr lang="en-US" sz="2400" dirty="0" smtClean="0">
              <a:latin typeface="TimesNewRomanPSMT"/>
            </a:endParaRPr>
          </a:p>
          <a:p>
            <a:r>
              <a:rPr lang="en-US" sz="2400" dirty="0" smtClean="0">
                <a:latin typeface="TimesNewRomanPSMT"/>
              </a:rPr>
              <a:t>P(B</a:t>
            </a:r>
            <a:r>
              <a:rPr lang="en-US" sz="2400" dirty="0">
                <a:latin typeface="TimesNewRomanPSMT"/>
              </a:rPr>
              <a:t>) = 13/52 = 1/4</a:t>
            </a:r>
          </a:p>
          <a:p>
            <a:r>
              <a:rPr lang="en-US" sz="2400" dirty="0" smtClean="0">
                <a:latin typeface="TimesNewRomanPSMT"/>
              </a:rPr>
              <a:t>P(A).P(B)=1/13*1/14=1/52</a:t>
            </a:r>
          </a:p>
          <a:p>
            <a:r>
              <a:rPr lang="el-GR" sz="2400" dirty="0" smtClean="0">
                <a:latin typeface="TimesNewRomanPSMT"/>
              </a:rPr>
              <a:t>Εξ</a:t>
            </a:r>
            <a:r>
              <a:rPr lang="el-GR" sz="2400" dirty="0">
                <a:latin typeface="TimesNewRomanPSMT"/>
              </a:rPr>
              <a:t>’ άλλου</a:t>
            </a:r>
          </a:p>
          <a:p>
            <a:r>
              <a:rPr lang="en-US" sz="2400" dirty="0">
                <a:latin typeface="TimesNewRomanPSMT"/>
              </a:rPr>
              <a:t>P(A</a:t>
            </a:r>
            <a:r>
              <a:rPr lang="en-US" sz="2400" dirty="0">
                <a:latin typeface="SymbolMT"/>
              </a:rPr>
              <a:t>∩</a:t>
            </a:r>
            <a:r>
              <a:rPr lang="en-US" sz="2400" dirty="0">
                <a:latin typeface="TimesNewRomanPSMT"/>
              </a:rPr>
              <a:t>B) = </a:t>
            </a:r>
            <a:r>
              <a:rPr lang="en-US" sz="2400" dirty="0" smtClean="0">
                <a:latin typeface="TimesNewRomanPSMT"/>
              </a:rPr>
              <a:t>1/52</a:t>
            </a:r>
          </a:p>
          <a:p>
            <a:endParaRPr lang="en-US" sz="2400" dirty="0">
              <a:latin typeface="TimesNewRomanPSMT"/>
            </a:endParaRPr>
          </a:p>
          <a:p>
            <a:r>
              <a:rPr lang="el-GR" sz="2400" b="1" dirty="0">
                <a:solidFill>
                  <a:srgbClr val="002060"/>
                </a:solidFill>
                <a:latin typeface="TimesNewRomanPSMT"/>
              </a:rPr>
              <a:t>Επομένως Α και Β είναι ανεξάρτητα</a:t>
            </a:r>
            <a:r>
              <a:rPr lang="el-GR" sz="2400" b="1" dirty="0" smtClean="0">
                <a:solidFill>
                  <a:srgbClr val="002060"/>
                </a:solidFill>
                <a:latin typeface="TimesNewRomanPSMT"/>
              </a:rPr>
              <a:t>.</a:t>
            </a:r>
            <a:endParaRPr lang="el-GR" sz="2400" b="1" dirty="0">
              <a:solidFill>
                <a:srgbClr val="002060"/>
              </a:solidFill>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79</a:t>
            </a:fld>
            <a:endParaRPr lang="en-US" altLang="el-GR">
              <a:solidFill>
                <a:srgbClr val="000000"/>
              </a:solidFill>
            </a:endParaRPr>
          </a:p>
        </p:txBody>
      </p:sp>
    </p:spTree>
    <p:extLst>
      <p:ext uri="{BB962C8B-B14F-4D97-AF65-F5344CB8AC3E}">
        <p14:creationId xmlns:p14="http://schemas.microsoft.com/office/powerpoint/2010/main" xmlns="" val="29704142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85725" y="242888"/>
            <a:ext cx="8972550" cy="6372225"/>
          </a:xfrm>
          <a:prstGeom prst="rect">
            <a:avLst/>
          </a:prstGeom>
          <a:noFill/>
          <a:ln w="9525">
            <a:noFill/>
            <a:miter lim="800000"/>
            <a:headEnd/>
            <a:tailEnd/>
          </a:ln>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8</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a:xfrm>
            <a:off x="0" y="0"/>
            <a:ext cx="9144000" cy="1268760"/>
          </a:xfrm>
          <a:solidFill>
            <a:srgbClr val="C0FFBC"/>
          </a:solidFill>
        </p:spPr>
        <p:txBody>
          <a:bodyPr>
            <a:normAutofit/>
          </a:bodyPr>
          <a:lstStyle/>
          <a:p>
            <a:pPr eaLnBrk="1" hangingPunct="1"/>
            <a:r>
              <a:rPr lang="en-US" sz="3600" dirty="0" smtClean="0"/>
              <a:t>2o.</a:t>
            </a:r>
            <a:r>
              <a:rPr lang="el-GR" sz="3600" dirty="0" smtClean="0"/>
              <a:t>Παράδειγμα στατιστικής ανεξαρτησίας</a:t>
            </a:r>
          </a:p>
        </p:txBody>
      </p:sp>
      <p:sp>
        <p:nvSpPr>
          <p:cNvPr id="28676" name="Rectangle 3"/>
          <p:cNvSpPr>
            <a:spLocks noGrp="1" noChangeArrowheads="1"/>
          </p:cNvSpPr>
          <p:nvPr>
            <p:ph type="body" idx="1"/>
          </p:nvPr>
        </p:nvSpPr>
        <p:spPr>
          <a:xfrm>
            <a:off x="0" y="1196752"/>
            <a:ext cx="9144000" cy="5904656"/>
          </a:xfrm>
          <a:solidFill>
            <a:srgbClr val="C0FFBC"/>
          </a:solidFill>
        </p:spPr>
        <p:txBody>
          <a:bodyPr>
            <a:noAutofit/>
          </a:bodyPr>
          <a:lstStyle/>
          <a:p>
            <a:pPr eaLnBrk="1" hangingPunct="1"/>
            <a:r>
              <a:rPr lang="el-GR" sz="2800" dirty="0" smtClean="0"/>
              <a:t>Θεωρούμε  τον χώρο Ω που αποτελείται από τα 52 αποτελέσματα του τυχαίου πειράματος που είναι η επιλογή ενός φύλλου μιας τράπουλας .</a:t>
            </a:r>
          </a:p>
          <a:p>
            <a:pPr eaLnBrk="1" hangingPunct="1"/>
            <a:r>
              <a:rPr lang="el-GR" sz="2800" dirty="0" smtClean="0"/>
              <a:t>Τα γεγονότα Α={επιλογή ντάμας} και Β={επιλογή κόκκινου φύλλου} είναι </a:t>
            </a:r>
            <a:r>
              <a:rPr lang="el-GR" sz="2800" b="1" dirty="0" smtClean="0"/>
              <a:t>ανεξάρτητα </a:t>
            </a:r>
            <a:r>
              <a:rPr lang="el-GR" sz="2800" dirty="0" smtClean="0"/>
              <a:t>διότι:</a:t>
            </a:r>
            <a:endParaRPr lang="en-US" sz="2800" dirty="0" smtClean="0"/>
          </a:p>
          <a:p>
            <a:pPr eaLnBrk="1" hangingPunct="1"/>
            <a:endParaRPr lang="el-GR" sz="2800" dirty="0" smtClean="0"/>
          </a:p>
          <a:p>
            <a:pPr eaLnBrk="1" hangingPunct="1"/>
            <a:r>
              <a:rPr lang="el-GR" sz="2800" dirty="0" smtClean="0"/>
              <a:t>Ρ(Α)=4/52=1/13,            Ρ(Β) = 26/52=1/2</a:t>
            </a:r>
          </a:p>
          <a:p>
            <a:r>
              <a:rPr lang="en-US" sz="2800" dirty="0" smtClean="0"/>
              <a:t>P(A </a:t>
            </a:r>
            <a:r>
              <a:rPr lang="en-US" sz="2800" dirty="0" smtClean="0">
                <a:sym typeface="Symbol" pitchFamily="18" charset="2"/>
              </a:rPr>
              <a:t></a:t>
            </a:r>
            <a:r>
              <a:rPr lang="en-US" sz="2800" dirty="0" smtClean="0"/>
              <a:t>  B) </a:t>
            </a:r>
            <a:r>
              <a:rPr lang="el-GR" sz="2800" dirty="0" smtClean="0"/>
              <a:t>= Ρ(επιλογή κόκκινης ντάμας) = 2/52 =1/26</a:t>
            </a:r>
          </a:p>
          <a:p>
            <a:pPr>
              <a:buNone/>
            </a:pPr>
            <a:r>
              <a:rPr lang="el-GR" sz="2800" dirty="0" smtClean="0"/>
              <a:t>     οπότε </a:t>
            </a:r>
            <a:r>
              <a:rPr lang="en-US" sz="2800" dirty="0" smtClean="0"/>
              <a:t>P(A </a:t>
            </a:r>
            <a:r>
              <a:rPr lang="en-US" sz="2800" dirty="0" smtClean="0">
                <a:sym typeface="Symbol" pitchFamily="18" charset="2"/>
              </a:rPr>
              <a:t></a:t>
            </a:r>
            <a:r>
              <a:rPr lang="en-US" sz="2800" dirty="0" smtClean="0"/>
              <a:t>  B) </a:t>
            </a:r>
            <a:r>
              <a:rPr lang="el-GR" sz="2800" dirty="0" smtClean="0"/>
              <a:t>= Ρ(Α)* Ρ(Β)</a:t>
            </a:r>
          </a:p>
          <a:p>
            <a:pPr eaLnBrk="1" hangingPunct="1"/>
            <a:r>
              <a:rPr lang="el-GR" sz="2800" dirty="0" smtClean="0">
                <a:solidFill>
                  <a:srgbClr val="C00000"/>
                </a:solidFill>
              </a:rPr>
              <a:t>Επίσης Ρ(Α|Β)=2/26=1/13</a:t>
            </a:r>
            <a:r>
              <a:rPr lang="en-US" sz="2800" dirty="0" smtClean="0">
                <a:solidFill>
                  <a:srgbClr val="C00000"/>
                </a:solidFill>
              </a:rPr>
              <a:t> </a:t>
            </a:r>
            <a:r>
              <a:rPr lang="el-GR" sz="2800" dirty="0" smtClean="0">
                <a:solidFill>
                  <a:srgbClr val="C00000"/>
                </a:solidFill>
              </a:rPr>
              <a:t>=</a:t>
            </a:r>
            <a:r>
              <a:rPr lang="en-US" sz="2800" dirty="0" smtClean="0">
                <a:solidFill>
                  <a:srgbClr val="C00000"/>
                </a:solidFill>
              </a:rPr>
              <a:t> </a:t>
            </a:r>
            <a:r>
              <a:rPr lang="el-GR" sz="2800" dirty="0" smtClean="0">
                <a:solidFill>
                  <a:srgbClr val="C00000"/>
                </a:solidFill>
              </a:rPr>
              <a:t>Ρ(Α), και</a:t>
            </a:r>
            <a:endParaRPr lang="en-US" sz="2800" dirty="0" smtClean="0">
              <a:solidFill>
                <a:srgbClr val="C00000"/>
              </a:solidFill>
            </a:endParaRPr>
          </a:p>
          <a:p>
            <a:pPr marL="0" indent="0" eaLnBrk="1" hangingPunct="1">
              <a:buNone/>
            </a:pPr>
            <a:r>
              <a:rPr lang="en-US" sz="2800" dirty="0" smtClean="0">
                <a:solidFill>
                  <a:srgbClr val="C00000"/>
                </a:solidFill>
              </a:rPr>
              <a:t>               </a:t>
            </a:r>
            <a:r>
              <a:rPr lang="el-GR" sz="2800" dirty="0" smtClean="0">
                <a:solidFill>
                  <a:srgbClr val="C00000"/>
                </a:solidFill>
              </a:rPr>
              <a:t> Ρ(Β|Α)=2/4=1/2</a:t>
            </a:r>
            <a:r>
              <a:rPr lang="en-US" sz="2800" dirty="0" smtClean="0">
                <a:solidFill>
                  <a:srgbClr val="C00000"/>
                </a:solidFill>
              </a:rPr>
              <a:t> </a:t>
            </a:r>
            <a:r>
              <a:rPr lang="el-GR" sz="2800" dirty="0" smtClean="0">
                <a:solidFill>
                  <a:srgbClr val="C00000"/>
                </a:solidFill>
              </a:rPr>
              <a:t>=</a:t>
            </a:r>
            <a:r>
              <a:rPr lang="en-US" sz="2800" dirty="0" smtClean="0">
                <a:solidFill>
                  <a:srgbClr val="C00000"/>
                </a:solidFill>
              </a:rPr>
              <a:t> </a:t>
            </a:r>
            <a:r>
              <a:rPr lang="el-GR" sz="2800" dirty="0" smtClean="0">
                <a:solidFill>
                  <a:srgbClr val="C00000"/>
                </a:solidFill>
              </a:rPr>
              <a:t>Ρ(Β)</a:t>
            </a:r>
          </a:p>
        </p:txBody>
      </p:sp>
      <p:sp>
        <p:nvSpPr>
          <p:cNvPr id="2" name="Θέση αριθμού διαφάνειας 1"/>
          <p:cNvSpPr>
            <a:spLocks noGrp="1"/>
          </p:cNvSpPr>
          <p:nvPr>
            <p:ph type="sldNum" sz="quarter" idx="12"/>
          </p:nvPr>
        </p:nvSpPr>
        <p:spPr/>
        <p:txBody>
          <a:bodyPr/>
          <a:lstStyle/>
          <a:p>
            <a:fld id="{7BD527D1-110A-4D70-8085-40A9D712030E}" type="slidenum">
              <a:rPr lang="en-US" altLang="el-GR" smtClean="0">
                <a:solidFill>
                  <a:srgbClr val="000000"/>
                </a:solidFill>
              </a:rPr>
              <a:pPr/>
              <a:t>80</a:t>
            </a:fld>
            <a:endParaRPr lang="en-US" altLang="el-GR">
              <a:solidFill>
                <a:srgbClr val="000000"/>
              </a:solidFill>
            </a:endParaRPr>
          </a:p>
        </p:txBody>
      </p:sp>
    </p:spTree>
    <p:extLst>
      <p:ext uri="{BB962C8B-B14F-4D97-AF65-F5344CB8AC3E}">
        <p14:creationId xmlns:p14="http://schemas.microsoft.com/office/powerpoint/2010/main" xmlns="" val="8905512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Ορθογώνιο 1"/>
          <p:cNvSpPr/>
          <p:nvPr/>
        </p:nvSpPr>
        <p:spPr>
          <a:xfrm>
            <a:off x="107504" y="1844824"/>
            <a:ext cx="9036496" cy="1200329"/>
          </a:xfrm>
          <a:prstGeom prst="rect">
            <a:avLst/>
          </a:prstGeom>
          <a:noFill/>
        </p:spPr>
        <p:txBody>
          <a:bodyPr wrap="square" lIns="91440" tIns="45720" rIns="91440" bIns="45720">
            <a:spAutoFit/>
          </a:bodyPr>
          <a:lstStyle/>
          <a:p>
            <a:pPr algn="ctr"/>
            <a:r>
              <a:rPr lang="el-GR" sz="3600" b="1" dirty="0" smtClean="0">
                <a:ln w="22225">
                  <a:solidFill>
                    <a:schemeClr val="accent2"/>
                  </a:solidFill>
                  <a:prstDash val="solid"/>
                </a:ln>
                <a:solidFill>
                  <a:schemeClr val="accent2">
                    <a:lumMod val="40000"/>
                    <a:lumOff val="60000"/>
                  </a:schemeClr>
                </a:solidFill>
              </a:rPr>
              <a:t>Θεώρημα ολικής πιθανότητας και </a:t>
            </a:r>
          </a:p>
          <a:p>
            <a:pPr algn="ctr"/>
            <a:r>
              <a:rPr lang="el-GR" sz="3600" b="1" dirty="0" smtClean="0">
                <a:ln w="22225">
                  <a:solidFill>
                    <a:schemeClr val="accent2"/>
                  </a:solidFill>
                  <a:prstDash val="solid"/>
                </a:ln>
                <a:solidFill>
                  <a:schemeClr val="accent2">
                    <a:lumMod val="40000"/>
                    <a:lumOff val="60000"/>
                  </a:schemeClr>
                </a:solidFill>
              </a:rPr>
              <a:t>Θεώρημα </a:t>
            </a:r>
            <a:r>
              <a:rPr lang="en-US" sz="3600" b="1" dirty="0" smtClean="0">
                <a:ln w="22225">
                  <a:solidFill>
                    <a:schemeClr val="accent2"/>
                  </a:solidFill>
                  <a:prstDash val="solid"/>
                </a:ln>
                <a:solidFill>
                  <a:schemeClr val="accent2">
                    <a:lumMod val="40000"/>
                    <a:lumOff val="60000"/>
                  </a:schemeClr>
                </a:solidFill>
              </a:rPr>
              <a:t>Bayes</a:t>
            </a:r>
            <a:endParaRPr lang="el-GR" sz="3600" b="1" dirty="0">
              <a:ln w="22225">
                <a:solidFill>
                  <a:schemeClr val="accent2"/>
                </a:solidFill>
                <a:prstDash val="solid"/>
              </a:ln>
              <a:solidFill>
                <a:schemeClr val="accent2">
                  <a:lumMod val="40000"/>
                  <a:lumOff val="60000"/>
                </a:schemeClr>
              </a:solidFill>
            </a:endParaRPr>
          </a:p>
        </p:txBody>
      </p:sp>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81</a:t>
            </a:fld>
            <a:endParaRPr lang="en-US" altLang="el-GR">
              <a:solidFill>
                <a:srgbClr val="000000"/>
              </a:solidFill>
            </a:endParaRPr>
          </a:p>
        </p:txBody>
      </p:sp>
    </p:spTree>
    <p:extLst>
      <p:ext uri="{BB962C8B-B14F-4D97-AF65-F5344CB8AC3E}">
        <p14:creationId xmlns:p14="http://schemas.microsoft.com/office/powerpoint/2010/main" xmlns="" val="24643965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type="body" sz="half" idx="1"/>
          </p:nvPr>
        </p:nvSpPr>
        <p:spPr>
          <a:xfrm>
            <a:off x="0" y="0"/>
            <a:ext cx="9144000" cy="6858000"/>
          </a:xfrm>
          <a:noFill/>
        </p:spPr>
        <p:txBody>
          <a:bodyPr/>
          <a:lstStyle/>
          <a:p>
            <a:pPr marL="0" indent="0" algn="ctr">
              <a:buNone/>
            </a:pPr>
            <a:r>
              <a:rPr lang="el-GR" altLang="el-GR" b="1" dirty="0">
                <a:effectLst/>
              </a:rPr>
              <a:t>Διαμέριση ενός συνόλου </a:t>
            </a:r>
            <a:r>
              <a:rPr lang="el-GR" altLang="el-GR" b="1" dirty="0" smtClean="0">
                <a:effectLst/>
              </a:rPr>
              <a:t>Ω   </a:t>
            </a:r>
          </a:p>
          <a:p>
            <a:pPr marL="0" indent="0">
              <a:buNone/>
            </a:pPr>
            <a:r>
              <a:rPr lang="el-GR" altLang="el-GR" dirty="0" smtClean="0">
                <a:effectLst/>
              </a:rPr>
              <a:t>Είναι </a:t>
            </a:r>
            <a:r>
              <a:rPr lang="el-GR" altLang="el-GR" dirty="0">
                <a:effectLst/>
              </a:rPr>
              <a:t>μια </a:t>
            </a:r>
            <a:r>
              <a:rPr lang="el-GR" altLang="el-GR" dirty="0" smtClean="0">
                <a:effectLst/>
              </a:rPr>
              <a:t>συλλογή  </a:t>
            </a:r>
            <a:r>
              <a:rPr lang="el-GR" altLang="el-GR" dirty="0">
                <a:effectLst/>
              </a:rPr>
              <a:t>		</a:t>
            </a:r>
            <a:r>
              <a:rPr lang="el-GR" altLang="el-GR" dirty="0" smtClean="0">
                <a:effectLst/>
              </a:rPr>
              <a:t>	 από </a:t>
            </a:r>
            <a:r>
              <a:rPr lang="el-GR" altLang="el-GR" dirty="0">
                <a:effectLst/>
              </a:rPr>
              <a:t>υποσύνολα του Ω που ικανοποιούν τις συνθήκες:</a:t>
            </a:r>
            <a:r>
              <a:rPr lang="el-GR" altLang="el-GR" u="sng" dirty="0">
                <a:effectLst/>
              </a:rPr>
              <a:t> </a:t>
            </a:r>
          </a:p>
          <a:p>
            <a:pPr marL="0" indent="0">
              <a:buNone/>
            </a:pPr>
            <a:endParaRPr lang="en-GB" altLang="el-GR" u="sng" dirty="0">
              <a:effectLst/>
            </a:endParaRPr>
          </a:p>
          <a:p>
            <a:endParaRPr lang="en-GB" altLang="el-GR" u="sng" dirty="0">
              <a:effectLst/>
            </a:endParaRPr>
          </a:p>
          <a:p>
            <a:endParaRPr lang="en-GB" altLang="el-GR" u="sng" dirty="0">
              <a:effectLst/>
            </a:endParaRPr>
          </a:p>
          <a:p>
            <a:endParaRPr lang="en-GB" altLang="el-GR" u="sng" dirty="0">
              <a:effectLst/>
            </a:endParaRPr>
          </a:p>
        </p:txBody>
      </p:sp>
      <p:graphicFrame>
        <p:nvGraphicFramePr>
          <p:cNvPr id="100356" name="Object 4"/>
          <p:cNvGraphicFramePr>
            <a:graphicFrameLocks noGrp="1" noChangeAspect="1"/>
          </p:cNvGraphicFramePr>
          <p:nvPr>
            <p:ph sz="quarter" idx="2"/>
            <p:extLst>
              <p:ext uri="{D42A27DB-BD31-4B8C-83A1-F6EECF244321}">
                <p14:modId xmlns:p14="http://schemas.microsoft.com/office/powerpoint/2010/main" xmlns="" val="2777138936"/>
              </p:ext>
            </p:extLst>
          </p:nvPr>
        </p:nvGraphicFramePr>
        <p:xfrm>
          <a:off x="3203848" y="711481"/>
          <a:ext cx="2261558" cy="432048"/>
        </p:xfrm>
        <a:graphic>
          <a:graphicData uri="http://schemas.openxmlformats.org/presentationml/2006/ole">
            <p:oleObj spid="_x0000_s24780" name="Equation" r:id="rId3" imgW="990000" imgH="292680" progId="">
              <p:embed/>
            </p:oleObj>
          </a:graphicData>
        </a:graphic>
      </p:graphicFrame>
      <p:pic>
        <p:nvPicPr>
          <p:cNvPr id="3" name="Εικόνα 2"/>
          <p:cNvPicPr>
            <a:picLocks noChangeAspect="1"/>
          </p:cNvPicPr>
          <p:nvPr/>
        </p:nvPicPr>
        <p:blipFill>
          <a:blip r:embed="rId4"/>
          <a:stretch>
            <a:fillRect/>
          </a:stretch>
        </p:blipFill>
        <p:spPr>
          <a:xfrm>
            <a:off x="206925" y="1747412"/>
            <a:ext cx="5517204" cy="2761708"/>
          </a:xfrm>
          <a:prstGeom prst="rect">
            <a:avLst/>
          </a:prstGeom>
        </p:spPr>
      </p:pic>
      <p:pic>
        <p:nvPicPr>
          <p:cNvPr id="5" name="Εικόνα 4"/>
          <p:cNvPicPr>
            <a:picLocks noChangeAspect="1"/>
          </p:cNvPicPr>
          <p:nvPr/>
        </p:nvPicPr>
        <p:blipFill>
          <a:blip r:embed="rId5"/>
          <a:stretch>
            <a:fillRect/>
          </a:stretch>
        </p:blipFill>
        <p:spPr>
          <a:xfrm>
            <a:off x="206924" y="3525684"/>
            <a:ext cx="5400600" cy="2171700"/>
          </a:xfrm>
          <a:prstGeom prst="rect">
            <a:avLst/>
          </a:prstGeom>
          <a:ln>
            <a:solidFill>
              <a:schemeClr val="accent5">
                <a:lumMod val="50000"/>
              </a:schemeClr>
            </a:solidFill>
          </a:ln>
        </p:spPr>
      </p:pic>
      <p:sp>
        <p:nvSpPr>
          <p:cNvPr id="2" name="TextBox 1"/>
          <p:cNvSpPr txBox="1"/>
          <p:nvPr/>
        </p:nvSpPr>
        <p:spPr>
          <a:xfrm>
            <a:off x="206924" y="5933449"/>
            <a:ext cx="7920880" cy="707886"/>
          </a:xfrm>
          <a:prstGeom prst="rect">
            <a:avLst/>
          </a:prstGeom>
          <a:noFill/>
        </p:spPr>
        <p:txBody>
          <a:bodyPr wrap="square" rtlCol="0">
            <a:spAutoFit/>
          </a:bodyPr>
          <a:lstStyle/>
          <a:p>
            <a:r>
              <a:rPr lang="el-GR" sz="2000" b="1" dirty="0" smtClean="0"/>
              <a:t>Για να έχω διαμέριση  τα υποσύνολα θα πρέπει να είναι ξένα μεταξύ τους και η ένωσή τους να μας δίνει  το δειγματικό χώρο</a:t>
            </a:r>
            <a:endParaRPr lang="el-GR" sz="2000" b="1" dirty="0"/>
          </a:p>
        </p:txBody>
      </p:sp>
      <p:sp>
        <p:nvSpPr>
          <p:cNvPr id="6" name="Θέση αριθμού διαφάνειας 5"/>
          <p:cNvSpPr>
            <a:spLocks noGrp="1"/>
          </p:cNvSpPr>
          <p:nvPr>
            <p:ph type="sldNum" sz="quarter" idx="12"/>
          </p:nvPr>
        </p:nvSpPr>
        <p:spPr/>
        <p:txBody>
          <a:bodyPr/>
          <a:lstStyle/>
          <a:p>
            <a:fld id="{344E84B1-C539-4D61-B33D-03D1E1D18CFB}" type="slidenum">
              <a:rPr lang="en-US" altLang="el-GR" smtClean="0"/>
              <a:pPr/>
              <a:t>82</a:t>
            </a:fld>
            <a:endParaRPr lang="en-US" altLang="el-GR"/>
          </a:p>
        </p:txBody>
      </p:sp>
    </p:spTree>
    <p:extLst>
      <p:ext uri="{BB962C8B-B14F-4D97-AF65-F5344CB8AC3E}">
        <p14:creationId xmlns:p14="http://schemas.microsoft.com/office/powerpoint/2010/main" xmlns="" val="2872405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half" idx="1"/>
          </p:nvPr>
        </p:nvSpPr>
        <p:spPr>
          <a:xfrm>
            <a:off x="0" y="152400"/>
            <a:ext cx="9144000" cy="6705600"/>
          </a:xfrm>
          <a:noFill/>
        </p:spPr>
        <p:txBody>
          <a:bodyPr/>
          <a:lstStyle/>
          <a:p>
            <a:pPr marL="0" indent="0" algn="ctr">
              <a:buNone/>
            </a:pPr>
            <a:r>
              <a:rPr lang="en-US" altLang="el-GR" b="1" dirty="0">
                <a:effectLst/>
              </a:rPr>
              <a:t>Θεώρημα Ολικής Πιθανότητας: </a:t>
            </a:r>
            <a:endParaRPr lang="en-US" altLang="el-GR" b="1" dirty="0" smtClean="0">
              <a:effectLst/>
            </a:endParaRPr>
          </a:p>
          <a:p>
            <a:pPr marL="0" indent="0">
              <a:buNone/>
            </a:pPr>
            <a:r>
              <a:rPr lang="en-US" altLang="el-GR" sz="2800" dirty="0" smtClean="0">
                <a:effectLst/>
              </a:rPr>
              <a:t> </a:t>
            </a:r>
            <a:r>
              <a:rPr lang="en-US" altLang="el-GR" sz="2800" dirty="0" smtClean="0"/>
              <a:t>E</a:t>
            </a:r>
            <a:r>
              <a:rPr lang="en-US" altLang="el-GR" sz="2800" dirty="0" smtClean="0">
                <a:effectLst/>
              </a:rPr>
              <a:t>στω </a:t>
            </a:r>
            <a:r>
              <a:rPr lang="en-US" altLang="el-GR" dirty="0">
                <a:effectLst/>
              </a:rPr>
              <a:t>				</a:t>
            </a:r>
            <a:r>
              <a:rPr lang="el-GR" altLang="el-GR" dirty="0"/>
              <a:t>μ</a:t>
            </a:r>
            <a:r>
              <a:rPr lang="en-US" altLang="el-GR" sz="2800" dirty="0" smtClean="0">
                <a:effectLst/>
              </a:rPr>
              <a:t>ια </a:t>
            </a:r>
            <a:r>
              <a:rPr lang="en-US" altLang="el-GR" sz="2800" dirty="0">
                <a:effectLst/>
              </a:rPr>
              <a:t>διαμέριση ενός </a:t>
            </a:r>
            <a:r>
              <a:rPr lang="en-US" altLang="el-GR" sz="2800" dirty="0" smtClean="0">
                <a:effectLst/>
              </a:rPr>
              <a:t>  δειγματικού </a:t>
            </a:r>
            <a:r>
              <a:rPr lang="en-US" altLang="el-GR" sz="2800" dirty="0">
                <a:effectLst/>
              </a:rPr>
              <a:t>χώρου Ω με 		  . Έστω ένα ενδεχόμενο Ε. </a:t>
            </a:r>
            <a:r>
              <a:rPr lang="en-US" altLang="el-GR" sz="2800" dirty="0" smtClean="0">
                <a:effectLst/>
              </a:rPr>
              <a:t>   Η </a:t>
            </a:r>
            <a:r>
              <a:rPr lang="en-US" altLang="el-GR" sz="2800" dirty="0">
                <a:effectLst/>
              </a:rPr>
              <a:t>π</a:t>
            </a:r>
            <a:r>
              <a:rPr lang="en-US" altLang="el-GR" sz="2800" dirty="0" err="1">
                <a:effectLst/>
              </a:rPr>
              <a:t>ιθ</a:t>
            </a:r>
            <a:r>
              <a:rPr lang="en-US" altLang="el-GR" sz="2800" dirty="0">
                <a:effectLst/>
              </a:rPr>
              <a:t>ανότητα του Ε υπολογίζεται μέσω των δεσμευμένων πιθανοτήτων του Ε σε σχέση με τα στοιχεία της διαμέρισης:					</a:t>
            </a:r>
            <a:r>
              <a:rPr lang="en-US" altLang="el-GR" dirty="0">
                <a:effectLst/>
              </a:rPr>
              <a:t>																     		</a:t>
            </a:r>
            <a:endParaRPr lang="en-US" altLang="el-GR" u="sng" dirty="0">
              <a:effectLst/>
            </a:endParaRPr>
          </a:p>
        </p:txBody>
      </p:sp>
      <p:graphicFrame>
        <p:nvGraphicFramePr>
          <p:cNvPr id="101381" name="Object 5"/>
          <p:cNvGraphicFramePr>
            <a:graphicFrameLocks noGrp="1" noChangeAspect="1"/>
          </p:cNvGraphicFramePr>
          <p:nvPr>
            <p:ph sz="quarter" idx="3"/>
            <p:extLst>
              <p:ext uri="{D42A27DB-BD31-4B8C-83A1-F6EECF244321}">
                <p14:modId xmlns:p14="http://schemas.microsoft.com/office/powerpoint/2010/main" xmlns="" val="1620236913"/>
              </p:ext>
            </p:extLst>
          </p:nvPr>
        </p:nvGraphicFramePr>
        <p:xfrm>
          <a:off x="3635897" y="1319353"/>
          <a:ext cx="1224136" cy="385654"/>
        </p:xfrm>
        <a:graphic>
          <a:graphicData uri="http://schemas.openxmlformats.org/presentationml/2006/ole">
            <p:oleObj spid="_x0000_s27370" name="Equation" r:id="rId3" imgW="799560" imgH="292680" progId="">
              <p:embed/>
            </p:oleObj>
          </a:graphicData>
        </a:graphic>
      </p:graphicFrame>
      <p:graphicFrame>
        <p:nvGraphicFramePr>
          <p:cNvPr id="101382" name="Object 6"/>
          <p:cNvGraphicFramePr>
            <a:graphicFrameLocks noChangeAspect="1"/>
          </p:cNvGraphicFramePr>
          <p:nvPr>
            <p:extLst>
              <p:ext uri="{D42A27DB-BD31-4B8C-83A1-F6EECF244321}">
                <p14:modId xmlns:p14="http://schemas.microsoft.com/office/powerpoint/2010/main" xmlns="" val="2467399821"/>
              </p:ext>
            </p:extLst>
          </p:nvPr>
        </p:nvGraphicFramePr>
        <p:xfrm>
          <a:off x="1223628" y="826828"/>
          <a:ext cx="3096344" cy="432318"/>
        </p:xfrm>
        <a:graphic>
          <a:graphicData uri="http://schemas.openxmlformats.org/presentationml/2006/ole">
            <p:oleObj spid="_x0000_s27371" name="Equation" r:id="rId4" imgW="990000" imgH="292680" progId="">
              <p:embed/>
            </p:oleObj>
          </a:graphicData>
        </a:graphic>
      </p:graphicFrame>
      <p:graphicFrame>
        <p:nvGraphicFramePr>
          <p:cNvPr id="101384" name="Object 8"/>
          <p:cNvGraphicFramePr>
            <a:graphicFrameLocks noChangeAspect="1"/>
          </p:cNvGraphicFramePr>
          <p:nvPr>
            <p:extLst>
              <p:ext uri="{D42A27DB-BD31-4B8C-83A1-F6EECF244321}">
                <p14:modId xmlns:p14="http://schemas.microsoft.com/office/powerpoint/2010/main" xmlns="" val="2923754672"/>
              </p:ext>
            </p:extLst>
          </p:nvPr>
        </p:nvGraphicFramePr>
        <p:xfrm>
          <a:off x="1619672" y="2911514"/>
          <a:ext cx="5040560" cy="2348643"/>
        </p:xfrm>
        <a:graphic>
          <a:graphicData uri="http://schemas.openxmlformats.org/presentationml/2006/ole">
            <p:oleObj spid="_x0000_s27372" name="Bitmap Image" r:id="rId5" imgW="4258269" imgH="2914286" progId="PBrush">
              <p:embed/>
            </p:oleObj>
          </a:graphicData>
        </a:graphic>
      </p:graphicFrame>
      <p:graphicFrame>
        <p:nvGraphicFramePr>
          <p:cNvPr id="101385" name="Object 9"/>
          <p:cNvGraphicFramePr>
            <a:graphicFrameLocks noChangeAspect="1"/>
          </p:cNvGraphicFramePr>
          <p:nvPr>
            <p:extLst>
              <p:ext uri="{D42A27DB-BD31-4B8C-83A1-F6EECF244321}">
                <p14:modId xmlns:p14="http://schemas.microsoft.com/office/powerpoint/2010/main" xmlns="" val="59106368"/>
              </p:ext>
            </p:extLst>
          </p:nvPr>
        </p:nvGraphicFramePr>
        <p:xfrm>
          <a:off x="1619672" y="5682180"/>
          <a:ext cx="5040560" cy="915171"/>
        </p:xfrm>
        <a:graphic>
          <a:graphicData uri="http://schemas.openxmlformats.org/presentationml/2006/ole">
            <p:oleObj spid="_x0000_s27373" name="Equation" r:id="rId6" imgW="2106720" imgH="559800" progId="">
              <p:embed/>
            </p:oleObj>
          </a:graphicData>
        </a:graphic>
      </p:graphicFrame>
      <p:sp>
        <p:nvSpPr>
          <p:cNvPr id="3" name="Θέση αριθμού διαφάνειας 2"/>
          <p:cNvSpPr>
            <a:spLocks noGrp="1"/>
          </p:cNvSpPr>
          <p:nvPr>
            <p:ph type="sldNum" sz="quarter" idx="12"/>
          </p:nvPr>
        </p:nvSpPr>
        <p:spPr/>
        <p:txBody>
          <a:bodyPr/>
          <a:lstStyle/>
          <a:p>
            <a:fld id="{344E84B1-C539-4D61-B33D-03D1E1D18CFB}" type="slidenum">
              <a:rPr lang="en-US" altLang="el-GR" smtClean="0"/>
              <a:pPr/>
              <a:t>83</a:t>
            </a:fld>
            <a:endParaRPr lang="en-US" altLang="el-GR"/>
          </a:p>
        </p:txBody>
      </p:sp>
    </p:spTree>
    <p:extLst>
      <p:ext uri="{BB962C8B-B14F-4D97-AF65-F5344CB8AC3E}">
        <p14:creationId xmlns:p14="http://schemas.microsoft.com/office/powerpoint/2010/main" xmlns="" val="7756819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3"/>
          <p:cNvSpPr>
            <a:spLocks noGrp="1" noChangeArrowheads="1"/>
          </p:cNvSpPr>
          <p:nvPr>
            <p:ph type="body" sz="half" idx="1"/>
          </p:nvPr>
        </p:nvSpPr>
        <p:spPr>
          <a:xfrm>
            <a:off x="0" y="0"/>
            <a:ext cx="9086850" cy="6606540"/>
          </a:xfrm>
          <a:noFill/>
        </p:spPr>
        <p:txBody>
          <a:bodyPr/>
          <a:lstStyle/>
          <a:p>
            <a:pPr marL="0" indent="0" algn="ctr">
              <a:buNone/>
            </a:pPr>
            <a:r>
              <a:rPr lang="en-US" altLang="el-GR" sz="3600" b="1" dirty="0">
                <a:effectLst/>
              </a:rPr>
              <a:t>Θεώρημα </a:t>
            </a:r>
            <a:r>
              <a:rPr lang="en-US" altLang="el-GR" sz="3600" b="1" dirty="0" smtClean="0">
                <a:effectLst/>
              </a:rPr>
              <a:t>Bayes</a:t>
            </a:r>
            <a:r>
              <a:rPr lang="el-GR" altLang="el-GR" sz="3600" b="1" dirty="0" smtClean="0">
                <a:effectLst/>
              </a:rPr>
              <a:t> </a:t>
            </a:r>
            <a:endParaRPr lang="el-GR" altLang="el-GR" sz="3600" b="1" dirty="0" smtClean="0"/>
          </a:p>
          <a:p>
            <a:pPr marL="0" indent="0">
              <a:lnSpc>
                <a:spcPct val="150000"/>
              </a:lnSpc>
              <a:buNone/>
            </a:pPr>
            <a:r>
              <a:rPr lang="el-GR" altLang="el-GR" sz="2800" dirty="0" smtClean="0"/>
              <a:t>Έστω </a:t>
            </a:r>
            <a:r>
              <a:rPr lang="en-US" altLang="el-GR" sz="2800" dirty="0" smtClean="0">
                <a:effectLst/>
              </a:rPr>
              <a:t> </a:t>
            </a:r>
            <a:r>
              <a:rPr lang="en-US" altLang="el-GR" sz="2800" dirty="0">
                <a:effectLst/>
              </a:rPr>
              <a:t>	</a:t>
            </a:r>
            <a:r>
              <a:rPr lang="en-US" altLang="el-GR" sz="2800" dirty="0" smtClean="0">
                <a:effectLst/>
              </a:rPr>
              <a:t>   </a:t>
            </a:r>
            <a:r>
              <a:rPr lang="el-GR" altLang="el-GR" sz="2800" dirty="0" smtClean="0">
                <a:effectLst/>
              </a:rPr>
              <a:t>             </a:t>
            </a:r>
            <a:r>
              <a:rPr lang="en-US" altLang="el-GR" sz="2800" dirty="0" err="1" smtClean="0">
                <a:effectLst/>
              </a:rPr>
              <a:t>μι</a:t>
            </a:r>
            <a:r>
              <a:rPr lang="en-US" altLang="el-GR" sz="2800" dirty="0" smtClean="0">
                <a:effectLst/>
              </a:rPr>
              <a:t>α </a:t>
            </a:r>
            <a:r>
              <a:rPr lang="en-US" altLang="el-GR" sz="2800" dirty="0">
                <a:effectLst/>
              </a:rPr>
              <a:t>διαμέριση </a:t>
            </a:r>
            <a:r>
              <a:rPr lang="en-US" altLang="el-GR" sz="2800" dirty="0" smtClean="0">
                <a:effectLst/>
              </a:rPr>
              <a:t>ενός</a:t>
            </a:r>
            <a:r>
              <a:rPr lang="el-GR" altLang="el-GR" sz="2800" dirty="0" smtClean="0">
                <a:effectLst/>
              </a:rPr>
              <a:t> </a:t>
            </a:r>
            <a:r>
              <a:rPr lang="en-US" altLang="el-GR" sz="2800" dirty="0" smtClean="0">
                <a:effectLst/>
              </a:rPr>
              <a:t>δειγμα</a:t>
            </a:r>
            <a:r>
              <a:rPr lang="el-GR" altLang="el-GR" sz="2800" dirty="0" smtClean="0">
                <a:effectLst/>
              </a:rPr>
              <a:t>τικού </a:t>
            </a:r>
            <a:r>
              <a:rPr lang="en-US" altLang="el-GR" sz="2800" dirty="0" smtClean="0">
                <a:effectLst/>
              </a:rPr>
              <a:t>χώρου </a:t>
            </a:r>
            <a:r>
              <a:rPr lang="en-US" altLang="el-GR" sz="2800" dirty="0">
                <a:effectLst/>
              </a:rPr>
              <a:t>Ω με 		   . </a:t>
            </a:r>
            <a:endParaRPr lang="el-GR" altLang="el-GR" sz="2800" dirty="0" smtClean="0">
              <a:effectLst/>
            </a:endParaRPr>
          </a:p>
          <a:p>
            <a:pPr marL="0" indent="0">
              <a:buNone/>
            </a:pPr>
            <a:endParaRPr lang="el-GR" altLang="el-GR" sz="2800" dirty="0" smtClean="0">
              <a:effectLst/>
            </a:endParaRPr>
          </a:p>
          <a:p>
            <a:pPr marL="0" indent="0">
              <a:buNone/>
            </a:pPr>
            <a:r>
              <a:rPr lang="en-US" altLang="el-GR" sz="2800" dirty="0" smtClean="0">
                <a:effectLst/>
              </a:rPr>
              <a:t>Έστω </a:t>
            </a:r>
            <a:r>
              <a:rPr lang="en-US" altLang="el-GR" sz="2800" dirty="0">
                <a:effectLst/>
              </a:rPr>
              <a:t>ένα ενδεχόμενο Ε. Η </a:t>
            </a:r>
            <a:r>
              <a:rPr lang="el-GR" altLang="el-GR" sz="2800" dirty="0" err="1" smtClean="0">
                <a:effectLst/>
              </a:rPr>
              <a:t>πιθ</a:t>
            </a:r>
            <a:r>
              <a:rPr lang="en-US" altLang="el-GR" sz="2800" dirty="0" smtClean="0">
                <a:effectLst/>
              </a:rPr>
              <a:t>α</a:t>
            </a:r>
            <a:r>
              <a:rPr lang="en-US" altLang="el-GR" sz="2800" dirty="0" err="1" smtClean="0">
                <a:effectLst/>
              </a:rPr>
              <a:t>νότητ</a:t>
            </a:r>
            <a:r>
              <a:rPr lang="en-US" altLang="el-GR" sz="2800" dirty="0" smtClean="0">
                <a:effectLst/>
              </a:rPr>
              <a:t>α </a:t>
            </a:r>
            <a:r>
              <a:rPr lang="en-US" altLang="el-GR" sz="2800" dirty="0">
                <a:effectLst/>
              </a:rPr>
              <a:t>του ενδεχομένου  </a:t>
            </a:r>
            <a:r>
              <a:rPr lang="el-GR" altLang="el-GR" sz="2800" dirty="0" smtClean="0">
                <a:effectLst/>
              </a:rPr>
              <a:t>	</a:t>
            </a:r>
            <a:r>
              <a:rPr lang="en-US" altLang="el-GR" sz="2800" dirty="0" smtClean="0">
                <a:effectLst/>
              </a:rPr>
              <a:t>μέσω </a:t>
            </a:r>
            <a:r>
              <a:rPr lang="en-US" altLang="el-GR" sz="2800" dirty="0">
                <a:effectLst/>
              </a:rPr>
              <a:t>των </a:t>
            </a:r>
            <a:r>
              <a:rPr lang="en-US" altLang="el-GR" sz="2800" dirty="0" smtClean="0">
                <a:effectLst/>
              </a:rPr>
              <a:t>τομών </a:t>
            </a:r>
            <a:r>
              <a:rPr lang="en-US" altLang="el-GR" sz="2800" dirty="0">
                <a:effectLst/>
              </a:rPr>
              <a:t>του ενδεχομένου </a:t>
            </a:r>
            <a:r>
              <a:rPr lang="en-US" altLang="el-GR" sz="2800" dirty="0" smtClean="0">
                <a:effectLst/>
              </a:rPr>
              <a:t>Ε</a:t>
            </a:r>
            <a:r>
              <a:rPr lang="el-GR" altLang="el-GR" sz="2800" dirty="0" smtClean="0">
                <a:effectLst/>
              </a:rPr>
              <a:t> ,</a:t>
            </a:r>
            <a:r>
              <a:rPr lang="en-US" altLang="el-GR" sz="2800" dirty="0" smtClean="0">
                <a:effectLst/>
              </a:rPr>
              <a:t> </a:t>
            </a:r>
            <a:r>
              <a:rPr lang="en-US" altLang="el-GR" sz="2800" dirty="0">
                <a:effectLst/>
              </a:rPr>
              <a:t>(P(E)&gt;0) </a:t>
            </a:r>
            <a:r>
              <a:rPr lang="el-GR" altLang="el-GR" sz="2800" dirty="0">
                <a:effectLst/>
              </a:rPr>
              <a:t>και των στοιχείων της διαμέρισης είναι:</a:t>
            </a:r>
          </a:p>
          <a:p>
            <a:pPr marL="0" indent="0">
              <a:buNone/>
            </a:pPr>
            <a:endParaRPr lang="en-US" altLang="el-GR" dirty="0">
              <a:effectLst/>
            </a:endParaRPr>
          </a:p>
        </p:txBody>
      </p:sp>
      <p:graphicFrame>
        <p:nvGraphicFramePr>
          <p:cNvPr id="104453" name="Object 5"/>
          <p:cNvGraphicFramePr>
            <a:graphicFrameLocks noGrp="1" noChangeAspect="1"/>
          </p:cNvGraphicFramePr>
          <p:nvPr>
            <p:ph sz="quarter" idx="3"/>
            <p:extLst>
              <p:ext uri="{D42A27DB-BD31-4B8C-83A1-F6EECF244321}">
                <p14:modId xmlns:p14="http://schemas.microsoft.com/office/powerpoint/2010/main" xmlns="" val="3265455139"/>
              </p:ext>
            </p:extLst>
          </p:nvPr>
        </p:nvGraphicFramePr>
        <p:xfrm>
          <a:off x="251520" y="2996952"/>
          <a:ext cx="648072" cy="464996"/>
        </p:xfrm>
        <a:graphic>
          <a:graphicData uri="http://schemas.openxmlformats.org/presentationml/2006/ole">
            <p:oleObj spid="_x0000_s28374" name="Equation" r:id="rId3" imgW="241200" imgH="292680" progId="">
              <p:embed/>
            </p:oleObj>
          </a:graphicData>
        </a:graphic>
      </p:graphicFrame>
      <p:graphicFrame>
        <p:nvGraphicFramePr>
          <p:cNvPr id="104454" name="Object 6"/>
          <p:cNvGraphicFramePr>
            <a:graphicFrameLocks noChangeAspect="1"/>
          </p:cNvGraphicFramePr>
          <p:nvPr>
            <p:extLst>
              <p:ext uri="{D42A27DB-BD31-4B8C-83A1-F6EECF244321}">
                <p14:modId xmlns:p14="http://schemas.microsoft.com/office/powerpoint/2010/main" xmlns="" val="2528143959"/>
              </p:ext>
            </p:extLst>
          </p:nvPr>
        </p:nvGraphicFramePr>
        <p:xfrm>
          <a:off x="971600" y="1556792"/>
          <a:ext cx="1656184" cy="372894"/>
        </p:xfrm>
        <a:graphic>
          <a:graphicData uri="http://schemas.openxmlformats.org/presentationml/2006/ole">
            <p:oleObj spid="_x0000_s28375" name="Equation" r:id="rId4" imgW="799560" imgH="292680" progId="">
              <p:embed/>
            </p:oleObj>
          </a:graphicData>
        </a:graphic>
      </p:graphicFrame>
      <p:graphicFrame>
        <p:nvGraphicFramePr>
          <p:cNvPr id="104455" name="Object 7"/>
          <p:cNvGraphicFramePr>
            <a:graphicFrameLocks noChangeAspect="1"/>
          </p:cNvGraphicFramePr>
          <p:nvPr>
            <p:extLst>
              <p:ext uri="{D42A27DB-BD31-4B8C-83A1-F6EECF244321}">
                <p14:modId xmlns:p14="http://schemas.microsoft.com/office/powerpoint/2010/main" xmlns="" val="3362024905"/>
              </p:ext>
            </p:extLst>
          </p:nvPr>
        </p:nvGraphicFramePr>
        <p:xfrm>
          <a:off x="971600" y="836712"/>
          <a:ext cx="2304256" cy="454438"/>
        </p:xfrm>
        <a:graphic>
          <a:graphicData uri="http://schemas.openxmlformats.org/presentationml/2006/ole">
            <p:oleObj spid="_x0000_s28376" name="Equation" r:id="rId5" imgW="990000" imgH="292680" progId="">
              <p:embed/>
            </p:oleObj>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xmlns="" val="2088358615"/>
              </p:ext>
            </p:extLst>
          </p:nvPr>
        </p:nvGraphicFramePr>
        <p:xfrm>
          <a:off x="965109" y="4293096"/>
          <a:ext cx="6048672" cy="1429275"/>
        </p:xfrm>
        <a:graphic>
          <a:graphicData uri="http://schemas.openxmlformats.org/presentationml/2006/ole">
            <p:oleObj spid="_x0000_s28377" name="Equation" r:id="rId6" imgW="2563560" imgH="813960" progId="">
              <p:embed/>
            </p:oleObj>
          </a:graphicData>
        </a:graphic>
      </p:graphicFrame>
      <p:sp>
        <p:nvSpPr>
          <p:cNvPr id="3" name="Θέση αριθμού διαφάνειας 2"/>
          <p:cNvSpPr>
            <a:spLocks noGrp="1"/>
          </p:cNvSpPr>
          <p:nvPr>
            <p:ph type="sldNum" sz="quarter" idx="12"/>
          </p:nvPr>
        </p:nvSpPr>
        <p:spPr/>
        <p:txBody>
          <a:bodyPr/>
          <a:lstStyle/>
          <a:p>
            <a:fld id="{344E84B1-C539-4D61-B33D-03D1E1D18CFB}" type="slidenum">
              <a:rPr lang="en-US" altLang="el-GR" smtClean="0"/>
              <a:pPr/>
              <a:t>84</a:t>
            </a:fld>
            <a:endParaRPr lang="en-US" altLang="el-GR"/>
          </a:p>
        </p:txBody>
      </p:sp>
    </p:spTree>
    <p:extLst>
      <p:ext uri="{BB962C8B-B14F-4D97-AF65-F5344CB8AC3E}">
        <p14:creationId xmlns:p14="http://schemas.microsoft.com/office/powerpoint/2010/main" xmlns="" val="30279695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sz="half" idx="1"/>
          </p:nvPr>
        </p:nvSpPr>
        <p:spPr>
          <a:xfrm>
            <a:off x="0" y="0"/>
            <a:ext cx="9144000" cy="6850225"/>
          </a:xfrm>
          <a:noFill/>
        </p:spPr>
        <p:txBody>
          <a:bodyPr/>
          <a:lstStyle/>
          <a:p>
            <a:pPr marL="0" indent="0" algn="ctr" eaLnBrk="1" hangingPunct="1">
              <a:buNone/>
            </a:pPr>
            <a:r>
              <a:rPr lang="el-GR" altLang="el-GR" dirty="0" smtClean="0">
                <a:solidFill>
                  <a:srgbClr val="C00000"/>
                </a:solidFill>
                <a:effectLst/>
              </a:rPr>
              <a:t> </a:t>
            </a:r>
          </a:p>
          <a:p>
            <a:pPr marL="0" indent="0" eaLnBrk="1" hangingPunct="1">
              <a:buNone/>
            </a:pPr>
            <a:r>
              <a:rPr lang="el-GR" altLang="el-GR" b="1" dirty="0" smtClean="0">
                <a:effectLst/>
                <a:latin typeface="Angsana New" panose="02020603050405020304" pitchFamily="18" charset="-34"/>
                <a:cs typeface="Angsana New" panose="02020603050405020304" pitchFamily="18" charset="-34"/>
              </a:rPr>
              <a:t>                                       </a:t>
            </a:r>
            <a:r>
              <a:rPr lang="en-US" altLang="el-GR" b="1" dirty="0" smtClean="0">
                <a:effectLst/>
                <a:latin typeface="Angsana New" panose="02020603050405020304" pitchFamily="18" charset="-34"/>
                <a:cs typeface="Angsana New" panose="02020603050405020304" pitchFamily="18" charset="-34"/>
              </a:rPr>
              <a:t>Πα</a:t>
            </a:r>
            <a:r>
              <a:rPr lang="en-US" altLang="el-GR" b="1" dirty="0" err="1" smtClean="0">
                <a:effectLst/>
                <a:latin typeface="Angsana New" panose="02020603050405020304" pitchFamily="18" charset="-34"/>
                <a:cs typeface="Angsana New" panose="02020603050405020304" pitchFamily="18" charset="-34"/>
              </a:rPr>
              <a:t>ράδειγμ</a:t>
            </a:r>
            <a:r>
              <a:rPr lang="en-US" altLang="el-GR" b="1" dirty="0" smtClean="0">
                <a:effectLst/>
                <a:latin typeface="Angsana New" panose="02020603050405020304" pitchFamily="18" charset="-34"/>
                <a:cs typeface="Angsana New" panose="02020603050405020304" pitchFamily="18" charset="-34"/>
              </a:rPr>
              <a:t>α</a:t>
            </a:r>
          </a:p>
          <a:p>
            <a:pPr marL="174625" indent="0" eaLnBrk="1" hangingPunct="1">
              <a:buNone/>
            </a:pPr>
            <a:r>
              <a:rPr lang="en-US" altLang="el-GR" sz="2400" dirty="0" smtClean="0">
                <a:effectLst/>
              </a:rPr>
              <a:t> </a:t>
            </a:r>
            <a:r>
              <a:rPr lang="el-GR" altLang="el-GR" sz="2400" b="1" dirty="0" smtClean="0">
                <a:effectLst/>
              </a:rPr>
              <a:t>α).</a:t>
            </a:r>
            <a:r>
              <a:rPr lang="el-GR" altLang="el-GR" sz="2400" dirty="0" smtClean="0"/>
              <a:t>Δ</a:t>
            </a:r>
            <a:r>
              <a:rPr lang="en-US" altLang="el-GR" sz="2400" dirty="0" err="1" smtClean="0">
                <a:effectLst/>
              </a:rPr>
              <a:t>υο</a:t>
            </a:r>
            <a:r>
              <a:rPr lang="en-US" altLang="el-GR" sz="2400" dirty="0" smtClean="0">
                <a:effectLst/>
              </a:rPr>
              <a:t> μηχανές εργοστασίου παράγουν το 10% και το </a:t>
            </a:r>
            <a:r>
              <a:rPr lang="el-GR" altLang="el-GR" sz="2400" dirty="0" smtClean="0">
                <a:effectLst/>
              </a:rPr>
              <a:t>    </a:t>
            </a:r>
            <a:r>
              <a:rPr lang="en-US" altLang="el-GR" sz="2400" dirty="0" smtClean="0">
                <a:effectLst/>
              </a:rPr>
              <a:t>90% αντίστοιχα της παραγωγής ενός προϊόντος.</a:t>
            </a:r>
            <a:r>
              <a:rPr lang="el-GR" altLang="el-GR" sz="2400" dirty="0" smtClean="0">
                <a:effectLst/>
              </a:rPr>
              <a:t> </a:t>
            </a:r>
            <a:r>
              <a:rPr lang="en-US" altLang="el-GR" sz="2400" dirty="0" smtClean="0">
                <a:effectLst/>
              </a:rPr>
              <a:t>Η πρώτη πα</a:t>
            </a:r>
            <a:r>
              <a:rPr lang="en-US" altLang="el-GR" sz="2400" dirty="0" err="1" smtClean="0">
                <a:effectLst/>
              </a:rPr>
              <a:t>ράγει</a:t>
            </a:r>
            <a:r>
              <a:rPr lang="en-US" altLang="el-GR" sz="2400" dirty="0" smtClean="0">
                <a:effectLst/>
              </a:rPr>
              <a:t> </a:t>
            </a:r>
            <a:r>
              <a:rPr lang="en-US" altLang="el-GR" sz="2400" dirty="0" err="1" smtClean="0">
                <a:effectLst/>
              </a:rPr>
              <a:t>με</a:t>
            </a:r>
            <a:r>
              <a:rPr lang="en-US" altLang="el-GR" sz="2400" dirty="0" smtClean="0">
                <a:effectLst/>
              </a:rPr>
              <a:t> π</a:t>
            </a:r>
            <a:r>
              <a:rPr lang="en-US" altLang="el-GR" sz="2400" dirty="0" err="1" smtClean="0">
                <a:effectLst/>
              </a:rPr>
              <a:t>ιθ</a:t>
            </a:r>
            <a:r>
              <a:rPr lang="en-US" altLang="el-GR" sz="2400" dirty="0" smtClean="0">
                <a:effectLst/>
              </a:rPr>
              <a:t>ανότητα 0,01 ελαττωματικό προϊόν και η δεύτερη με 0,0</a:t>
            </a:r>
            <a:r>
              <a:rPr lang="el-GR" altLang="el-GR" sz="2400" dirty="0" smtClean="0">
                <a:effectLst/>
              </a:rPr>
              <a:t>.</a:t>
            </a:r>
            <a:r>
              <a:rPr lang="en-US" altLang="el-GR" sz="2400" dirty="0" smtClean="0">
                <a:effectLst/>
              </a:rPr>
              <a:t>5 </a:t>
            </a:r>
            <a:r>
              <a:rPr lang="en-US" altLang="el-GR" sz="2400" dirty="0" err="1" smtClean="0">
                <a:effectLst/>
              </a:rPr>
              <a:t>Αν</a:t>
            </a:r>
            <a:r>
              <a:rPr lang="en-US" altLang="el-GR" sz="2400" dirty="0" smtClean="0">
                <a:effectLst/>
              </a:rPr>
              <a:t> </a:t>
            </a:r>
            <a:r>
              <a:rPr lang="el-GR" altLang="el-GR" sz="2400" dirty="0" smtClean="0">
                <a:effectLst/>
              </a:rPr>
              <a:t> </a:t>
            </a:r>
            <a:r>
              <a:rPr lang="en-US" altLang="el-GR" sz="2400" dirty="0" err="1" smtClean="0">
                <a:effectLst/>
              </a:rPr>
              <a:t>έν</a:t>
            </a:r>
            <a:r>
              <a:rPr lang="en-US" altLang="el-GR" sz="2400" dirty="0" smtClean="0">
                <a:effectLst/>
              </a:rPr>
              <a:t>α αντικείμενο επιλεγεί στην τύχη, ποιά η πιθανότητα να είναι ελαττωματικό;</a:t>
            </a:r>
            <a:r>
              <a:rPr lang="el-GR" altLang="el-GR" sz="2400" dirty="0" smtClean="0">
                <a:effectLst/>
              </a:rPr>
              <a:t> </a:t>
            </a:r>
          </a:p>
          <a:p>
            <a:pPr marL="446088" indent="0" eaLnBrk="1" hangingPunct="1">
              <a:buNone/>
            </a:pPr>
            <a:r>
              <a:rPr lang="en-US" altLang="el-GR" sz="2800" i="1" dirty="0" smtClean="0">
                <a:solidFill>
                  <a:srgbClr val="002060"/>
                </a:solidFill>
                <a:effectLst/>
              </a:rPr>
              <a:t>Α: το π</a:t>
            </a:r>
            <a:r>
              <a:rPr lang="en-US" altLang="el-GR" sz="2800" i="1" dirty="0" err="1" smtClean="0">
                <a:solidFill>
                  <a:srgbClr val="002060"/>
                </a:solidFill>
                <a:effectLst/>
              </a:rPr>
              <a:t>ροϊόν</a:t>
            </a:r>
            <a:r>
              <a:rPr lang="en-US" altLang="el-GR" sz="2800" i="1" dirty="0" smtClean="0">
                <a:solidFill>
                  <a:srgbClr val="002060"/>
                </a:solidFill>
                <a:effectLst/>
              </a:rPr>
              <a:t> πα</a:t>
            </a:r>
            <a:r>
              <a:rPr lang="en-US" altLang="el-GR" sz="2800" i="1" dirty="0" err="1" smtClean="0">
                <a:solidFill>
                  <a:srgbClr val="002060"/>
                </a:solidFill>
                <a:effectLst/>
              </a:rPr>
              <a:t>ράγετ</a:t>
            </a:r>
            <a:r>
              <a:rPr lang="en-US" altLang="el-GR" sz="2800" i="1" dirty="0" smtClean="0">
                <a:solidFill>
                  <a:srgbClr val="002060"/>
                </a:solidFill>
                <a:effectLst/>
              </a:rPr>
              <a:t>αι από την πρώτη μηχανή</a:t>
            </a:r>
          </a:p>
          <a:p>
            <a:pPr marL="446088" indent="0" eaLnBrk="1" hangingPunct="1">
              <a:buNone/>
            </a:pPr>
            <a:r>
              <a:rPr lang="en-US" altLang="el-GR" sz="2800" i="1" dirty="0" smtClean="0">
                <a:solidFill>
                  <a:srgbClr val="002060"/>
                </a:solidFill>
                <a:effectLst/>
              </a:rPr>
              <a:t>Β: </a:t>
            </a:r>
            <a:r>
              <a:rPr lang="en-US" altLang="el-GR" sz="2800" i="1" dirty="0" err="1" smtClean="0">
                <a:solidFill>
                  <a:srgbClr val="002060"/>
                </a:solidFill>
                <a:effectLst/>
              </a:rPr>
              <a:t>το</a:t>
            </a:r>
            <a:r>
              <a:rPr lang="en-US" altLang="el-GR" sz="2800" i="1" dirty="0" smtClean="0">
                <a:solidFill>
                  <a:srgbClr val="002060"/>
                </a:solidFill>
                <a:effectLst/>
              </a:rPr>
              <a:t> π</a:t>
            </a:r>
            <a:r>
              <a:rPr lang="en-US" altLang="el-GR" sz="2800" i="1" dirty="0" err="1" smtClean="0">
                <a:solidFill>
                  <a:srgbClr val="002060"/>
                </a:solidFill>
                <a:effectLst/>
              </a:rPr>
              <a:t>ροϊόν</a:t>
            </a:r>
            <a:r>
              <a:rPr lang="en-US" altLang="el-GR" sz="2800" i="1" dirty="0" smtClean="0">
                <a:solidFill>
                  <a:srgbClr val="002060"/>
                </a:solidFill>
                <a:effectLst/>
              </a:rPr>
              <a:t> πα</a:t>
            </a:r>
            <a:r>
              <a:rPr lang="en-US" altLang="el-GR" sz="2800" i="1" dirty="0" err="1" smtClean="0">
                <a:solidFill>
                  <a:srgbClr val="002060"/>
                </a:solidFill>
                <a:effectLst/>
              </a:rPr>
              <a:t>ράγετ</a:t>
            </a:r>
            <a:r>
              <a:rPr lang="en-US" altLang="el-GR" sz="2800" i="1" dirty="0" smtClean="0">
                <a:solidFill>
                  <a:srgbClr val="002060"/>
                </a:solidFill>
                <a:effectLst/>
              </a:rPr>
              <a:t>αι από τη δεύτερη μηχανή</a:t>
            </a:r>
          </a:p>
          <a:p>
            <a:pPr marL="446088" indent="0" eaLnBrk="1" hangingPunct="1">
              <a:buNone/>
            </a:pPr>
            <a:r>
              <a:rPr lang="en-US" altLang="el-GR" sz="2800" i="1" dirty="0" smtClean="0">
                <a:solidFill>
                  <a:srgbClr val="002060"/>
                </a:solidFill>
                <a:effectLst/>
              </a:rPr>
              <a:t>Ε: το π</a:t>
            </a:r>
            <a:r>
              <a:rPr lang="en-US" altLang="el-GR" sz="2800" i="1" dirty="0" err="1" smtClean="0">
                <a:solidFill>
                  <a:srgbClr val="002060"/>
                </a:solidFill>
                <a:effectLst/>
              </a:rPr>
              <a:t>ροϊόν</a:t>
            </a:r>
            <a:r>
              <a:rPr lang="en-US" altLang="el-GR" sz="2800" i="1" dirty="0" smtClean="0">
                <a:solidFill>
                  <a:srgbClr val="002060"/>
                </a:solidFill>
                <a:effectLst/>
              </a:rPr>
              <a:t> </a:t>
            </a:r>
            <a:r>
              <a:rPr lang="en-US" altLang="el-GR" sz="2800" i="1" dirty="0" err="1" smtClean="0">
                <a:solidFill>
                  <a:srgbClr val="002060"/>
                </a:solidFill>
                <a:effectLst/>
              </a:rPr>
              <a:t>είν</a:t>
            </a:r>
            <a:r>
              <a:rPr lang="en-US" altLang="el-GR" sz="2800" i="1" dirty="0" smtClean="0">
                <a:solidFill>
                  <a:srgbClr val="002060"/>
                </a:solidFill>
                <a:effectLst/>
              </a:rPr>
              <a:t>αι ελαττωματικό</a:t>
            </a:r>
            <a:endParaRPr lang="en-US" altLang="el-GR" sz="2800" i="1" u="sng" dirty="0" smtClean="0">
              <a:solidFill>
                <a:srgbClr val="002060"/>
              </a:solidFill>
              <a:effectLst/>
            </a:endParaRPr>
          </a:p>
        </p:txBody>
      </p:sp>
      <p:sp>
        <p:nvSpPr>
          <p:cNvPr id="2" name="Ορθογώνιο 1"/>
          <p:cNvSpPr/>
          <p:nvPr/>
        </p:nvSpPr>
        <p:spPr>
          <a:xfrm>
            <a:off x="251520" y="5085184"/>
            <a:ext cx="7488832" cy="954107"/>
          </a:xfrm>
          <a:prstGeom prst="rect">
            <a:avLst/>
          </a:prstGeom>
        </p:spPr>
        <p:txBody>
          <a:bodyPr wrap="square">
            <a:spAutoFit/>
          </a:bodyPr>
          <a:lstStyle/>
          <a:p>
            <a:r>
              <a:rPr lang="el-GR" altLang="el-GR" sz="2800" b="1" dirty="0" smtClean="0"/>
              <a:t>β). </a:t>
            </a:r>
            <a:r>
              <a:rPr lang="el-GR" altLang="el-GR" sz="2800" dirty="0" smtClean="0"/>
              <a:t>Το προιόν  να </a:t>
            </a:r>
            <a:r>
              <a:rPr lang="en-US" altLang="el-GR" sz="2800" dirty="0" err="1" smtClean="0"/>
              <a:t>είν</a:t>
            </a:r>
            <a:r>
              <a:rPr lang="en-US" altLang="el-GR" sz="2800" dirty="0" smtClean="0"/>
              <a:t>αι ελαττωματικό</a:t>
            </a:r>
            <a:r>
              <a:rPr lang="el-GR" altLang="el-GR" sz="2800" dirty="0" smtClean="0"/>
              <a:t> και να </a:t>
            </a:r>
            <a:r>
              <a:rPr lang="en-US" altLang="el-GR" sz="2800" dirty="0" smtClean="0"/>
              <a:t>π</a:t>
            </a:r>
            <a:r>
              <a:rPr lang="en-US" altLang="el-GR" sz="2800" dirty="0" err="1" smtClean="0"/>
              <a:t>ροέρχετ</a:t>
            </a:r>
            <a:r>
              <a:rPr lang="en-US" altLang="el-GR" sz="2800" dirty="0" smtClean="0"/>
              <a:t>αι </a:t>
            </a:r>
            <a:r>
              <a:rPr lang="en-US" altLang="el-GR" sz="2800" dirty="0"/>
              <a:t>από τη δεύτερη μηχανή;</a:t>
            </a:r>
          </a:p>
        </p:txBody>
      </p:sp>
      <p:sp>
        <p:nvSpPr>
          <p:cNvPr id="4" name="Θέση αριθμού διαφάνειας 3"/>
          <p:cNvSpPr>
            <a:spLocks noGrp="1"/>
          </p:cNvSpPr>
          <p:nvPr>
            <p:ph type="sldNum" sz="quarter" idx="12"/>
          </p:nvPr>
        </p:nvSpPr>
        <p:spPr/>
        <p:txBody>
          <a:bodyPr/>
          <a:lstStyle/>
          <a:p>
            <a:fld id="{344E84B1-C539-4D61-B33D-03D1E1D18CFB}" type="slidenum">
              <a:rPr lang="en-US" altLang="el-GR" smtClean="0"/>
              <a:pPr/>
              <a:t>85</a:t>
            </a:fld>
            <a:endParaRPr lang="en-US" altLang="el-GR"/>
          </a:p>
        </p:txBody>
      </p:sp>
    </p:spTree>
    <p:extLst>
      <p:ext uri="{BB962C8B-B14F-4D97-AF65-F5344CB8AC3E}">
        <p14:creationId xmlns:p14="http://schemas.microsoft.com/office/powerpoint/2010/main" xmlns="" val="145694975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type="body" sz="half" idx="1"/>
          </p:nvPr>
        </p:nvSpPr>
        <p:spPr>
          <a:xfrm>
            <a:off x="0" y="0"/>
            <a:ext cx="9144000" cy="6770370"/>
          </a:xfrm>
          <a:noFill/>
        </p:spPr>
        <p:txBody>
          <a:bodyPr/>
          <a:lstStyle/>
          <a:p>
            <a:pPr marL="0" indent="0" eaLnBrk="1" hangingPunct="1">
              <a:buNone/>
            </a:pPr>
            <a:r>
              <a:rPr lang="el-GR" altLang="el-GR" dirty="0" smtClean="0">
                <a:effectLst/>
              </a:rPr>
              <a:t>  </a:t>
            </a:r>
            <a:r>
              <a:rPr lang="en-US" altLang="el-GR" dirty="0" smtClean="0">
                <a:effectLst/>
              </a:rPr>
              <a:t>Ισχύει:</a:t>
            </a:r>
          </a:p>
          <a:p>
            <a:pPr eaLnBrk="1" hangingPunct="1"/>
            <a:endParaRPr lang="en-US" altLang="el-GR" dirty="0" smtClean="0">
              <a:effectLst/>
            </a:endParaRPr>
          </a:p>
          <a:p>
            <a:pPr eaLnBrk="1" hangingPunct="1"/>
            <a:endParaRPr lang="en-US" altLang="el-GR" dirty="0" smtClean="0">
              <a:effectLst/>
            </a:endParaRPr>
          </a:p>
          <a:p>
            <a:pPr eaLnBrk="1" hangingPunct="1"/>
            <a:endParaRPr lang="en-US" altLang="el-GR" dirty="0" smtClean="0">
              <a:effectLst/>
            </a:endParaRPr>
          </a:p>
          <a:p>
            <a:pPr marL="0" indent="0" eaLnBrk="1" hangingPunct="1">
              <a:buNone/>
            </a:pPr>
            <a:r>
              <a:rPr lang="el-GR" altLang="el-GR" dirty="0" smtClean="0">
                <a:effectLst/>
              </a:rPr>
              <a:t>   </a:t>
            </a:r>
            <a:r>
              <a:rPr lang="en-US" altLang="el-GR" dirty="0" smtClean="0">
                <a:effectLst/>
              </a:rPr>
              <a:t>Από το Θεώρημα Ολικής Πιθανότητας:</a:t>
            </a:r>
          </a:p>
          <a:p>
            <a:pPr eaLnBrk="1" hangingPunct="1"/>
            <a:endParaRPr lang="en-US" altLang="el-GR" dirty="0" smtClean="0">
              <a:effectLst/>
            </a:endParaRPr>
          </a:p>
          <a:p>
            <a:pPr eaLnBrk="1" hangingPunct="1"/>
            <a:endParaRPr lang="en-US" altLang="el-GR" dirty="0" smtClean="0">
              <a:effectLst/>
            </a:endParaRPr>
          </a:p>
          <a:p>
            <a:pPr eaLnBrk="1" hangingPunct="1"/>
            <a:r>
              <a:rPr lang="en-US" altLang="el-GR" dirty="0"/>
              <a:t>Από το Θεώρημα </a:t>
            </a:r>
            <a:r>
              <a:rPr lang="en-US" altLang="el-GR" dirty="0" smtClean="0"/>
              <a:t>Bayes:</a:t>
            </a:r>
            <a:endParaRPr lang="en-US" altLang="el-GR" dirty="0" smtClean="0">
              <a:effectLst/>
            </a:endParaRPr>
          </a:p>
        </p:txBody>
      </p:sp>
      <p:graphicFrame>
        <p:nvGraphicFramePr>
          <p:cNvPr id="53251" name="Object 4"/>
          <p:cNvGraphicFramePr>
            <a:graphicFrameLocks noGrp="1" noChangeAspect="1"/>
          </p:cNvGraphicFramePr>
          <p:nvPr>
            <p:ph sz="quarter" idx="2"/>
          </p:nvPr>
        </p:nvGraphicFramePr>
        <p:xfrm>
          <a:off x="3318113" y="980728"/>
          <a:ext cx="4896544" cy="1110747"/>
        </p:xfrm>
        <a:graphic>
          <a:graphicData uri="http://schemas.openxmlformats.org/presentationml/2006/ole">
            <p:oleObj spid="_x0000_s31422" name="Equation" r:id="rId3" imgW="2677680" imgH="546840" progId="">
              <p:embed/>
            </p:oleObj>
          </a:graphicData>
        </a:graphic>
      </p:graphicFrame>
      <p:graphicFrame>
        <p:nvGraphicFramePr>
          <p:cNvPr id="53252" name="Object 5"/>
          <p:cNvGraphicFramePr>
            <a:graphicFrameLocks noGrp="1" noChangeAspect="1"/>
          </p:cNvGraphicFramePr>
          <p:nvPr>
            <p:ph sz="quarter" idx="3"/>
          </p:nvPr>
        </p:nvGraphicFramePr>
        <p:xfrm>
          <a:off x="389112" y="3072202"/>
          <a:ext cx="7776864" cy="932862"/>
        </p:xfrm>
        <a:graphic>
          <a:graphicData uri="http://schemas.openxmlformats.org/presentationml/2006/ole">
            <p:oleObj spid="_x0000_s31423" name="Equation" r:id="rId4" imgW="3388320" imgH="546840" progId="">
              <p:embed/>
            </p:oleObj>
          </a:graphicData>
        </a:graphic>
      </p:graphicFrame>
      <p:graphicFrame>
        <p:nvGraphicFramePr>
          <p:cNvPr id="53253" name="Object 6"/>
          <p:cNvGraphicFramePr>
            <a:graphicFrameLocks noChangeAspect="1"/>
          </p:cNvGraphicFramePr>
          <p:nvPr/>
        </p:nvGraphicFramePr>
        <p:xfrm>
          <a:off x="467544" y="718704"/>
          <a:ext cx="2425824" cy="1634794"/>
        </p:xfrm>
        <a:graphic>
          <a:graphicData uri="http://schemas.openxmlformats.org/presentationml/2006/ole">
            <p:oleObj spid="_x0000_s31424" name="Bitmap Image" r:id="rId5" imgW="2715004" imgH="2104762" progId="PBrush">
              <p:embed/>
            </p:oleObj>
          </a:graphicData>
        </a:graphic>
      </p:graphicFrame>
      <p:graphicFrame>
        <p:nvGraphicFramePr>
          <p:cNvPr id="6" name="Object 4"/>
          <p:cNvGraphicFramePr>
            <a:graphicFrameLocks noChangeAspect="1"/>
          </p:cNvGraphicFramePr>
          <p:nvPr/>
        </p:nvGraphicFramePr>
        <p:xfrm>
          <a:off x="368186" y="4797152"/>
          <a:ext cx="7797790" cy="1512168"/>
        </p:xfrm>
        <a:graphic>
          <a:graphicData uri="http://schemas.openxmlformats.org/presentationml/2006/ole">
            <p:oleObj spid="_x0000_s31425" name="Equation" r:id="rId6" imgW="3680280" imgH="1132200" progId="">
              <p:embed/>
            </p:oleObj>
          </a:graphicData>
        </a:graphic>
      </p:graphicFrame>
      <p:sp>
        <p:nvSpPr>
          <p:cNvPr id="3" name="Θέση αριθμού διαφάνειας 2"/>
          <p:cNvSpPr>
            <a:spLocks noGrp="1"/>
          </p:cNvSpPr>
          <p:nvPr>
            <p:ph type="sldNum" sz="quarter" idx="12"/>
          </p:nvPr>
        </p:nvSpPr>
        <p:spPr/>
        <p:txBody>
          <a:bodyPr/>
          <a:lstStyle/>
          <a:p>
            <a:fld id="{344E84B1-C539-4D61-B33D-03D1E1D18CFB}" type="slidenum">
              <a:rPr lang="en-US" altLang="el-GR" smtClean="0"/>
              <a:pPr/>
              <a:t>86</a:t>
            </a:fld>
            <a:endParaRPr lang="en-US" altLang="el-GR"/>
          </a:p>
        </p:txBody>
      </p:sp>
    </p:spTree>
    <p:extLst>
      <p:ext uri="{BB962C8B-B14F-4D97-AF65-F5344CB8AC3E}">
        <p14:creationId xmlns:p14="http://schemas.microsoft.com/office/powerpoint/2010/main" xmlns="" val="330603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AutoShape 4"/>
          <p:cNvSpPr>
            <a:spLocks noChangeArrowheads="1"/>
          </p:cNvSpPr>
          <p:nvPr/>
        </p:nvSpPr>
        <p:spPr bwMode="auto">
          <a:xfrm>
            <a:off x="-46249" y="61788"/>
            <a:ext cx="9252520" cy="6858000"/>
          </a:xfrm>
          <a:prstGeom prst="foldedCorner">
            <a:avLst>
              <a:gd name="adj" fmla="val 12500"/>
            </a:avLst>
          </a:prstGeom>
          <a:solidFill>
            <a:schemeClr val="accent5">
              <a:alpha val="10000"/>
            </a:schemeClr>
          </a:solidFill>
          <a:ln w="9525">
            <a:solidFill>
              <a:srgbClr val="000000"/>
            </a:solidFill>
            <a:round/>
            <a:headEnd/>
            <a:tailEnd/>
          </a:ln>
        </p:spPr>
        <p:txBody>
          <a:bodyPr/>
          <a:lstStyle/>
          <a:p>
            <a:endParaRPr lang="el-GR" dirty="0"/>
          </a:p>
        </p:txBody>
      </p:sp>
      <p:sp>
        <p:nvSpPr>
          <p:cNvPr id="167941" name="Text Box 5"/>
          <p:cNvSpPr txBox="1">
            <a:spLocks noChangeArrowheads="1"/>
          </p:cNvSpPr>
          <p:nvPr/>
        </p:nvSpPr>
        <p:spPr bwMode="auto">
          <a:xfrm>
            <a:off x="47326" y="61788"/>
            <a:ext cx="9145016" cy="2861531"/>
          </a:xfrm>
          <a:prstGeom prst="rect">
            <a:avLst/>
          </a:prstGeom>
          <a:noFill/>
          <a:ln w="9525">
            <a:noFill/>
            <a:miter lim="800000"/>
            <a:headEnd/>
            <a:tailEnd/>
          </a:ln>
          <a:extLst>
            <a:ext uri="{909E8E84-426E-40DD-AFC4-6F175D3DCCD1}">
              <a14:hiddenFill xmlns:a14="http://schemas.microsoft.com/office/drawing/2010/main" xmlns="">
                <a:solidFill>
                  <a:srgbClr val="333300"/>
                </a:solidFill>
              </a14:hiddenFill>
            </a:ext>
          </a:extLst>
        </p:spPr>
        <p:txBody>
          <a:bodyPr/>
          <a:lstStyle>
            <a:lvl1pPr>
              <a:defRPr>
                <a:solidFill>
                  <a:schemeClr val="tx1"/>
                </a:solidFill>
                <a:latin typeface="Arial" panose="020B0604020202020204" pitchFamily="34" charset="0"/>
              </a:defRPr>
            </a:lvl1pPr>
            <a:lvl2pPr marL="877888" indent="-342900">
              <a:defRPr>
                <a:solidFill>
                  <a:schemeClr val="tx1"/>
                </a:solidFill>
                <a:latin typeface="Arial" panose="020B0604020202020204" pitchFamily="34" charset="0"/>
              </a:defRPr>
            </a:lvl2pPr>
            <a:lvl3pPr marL="1400175" indent="-342900">
              <a:defRPr>
                <a:solidFill>
                  <a:schemeClr val="tx1"/>
                </a:solidFill>
                <a:latin typeface="Arial" panose="020B0604020202020204" pitchFamily="34" charset="0"/>
              </a:defRPr>
            </a:lvl3pPr>
            <a:lvl4pPr marL="1922463" indent="-342900">
              <a:defRPr>
                <a:solidFill>
                  <a:schemeClr val="tx1"/>
                </a:solidFill>
                <a:latin typeface="Arial" panose="020B0604020202020204" pitchFamily="34" charset="0"/>
              </a:defRPr>
            </a:lvl4pPr>
            <a:lvl5pPr marL="2444750" indent="-342900">
              <a:defRPr>
                <a:solidFill>
                  <a:schemeClr val="tx1"/>
                </a:solidFill>
                <a:latin typeface="Arial" panose="020B0604020202020204" pitchFamily="34" charset="0"/>
              </a:defRPr>
            </a:lvl5pPr>
            <a:lvl6pPr marL="2901950" indent="-342900" fontAlgn="base">
              <a:spcBef>
                <a:spcPct val="0"/>
              </a:spcBef>
              <a:spcAft>
                <a:spcPct val="0"/>
              </a:spcAft>
              <a:defRPr>
                <a:solidFill>
                  <a:schemeClr val="tx1"/>
                </a:solidFill>
                <a:latin typeface="Arial" panose="020B0604020202020204" pitchFamily="34" charset="0"/>
              </a:defRPr>
            </a:lvl6pPr>
            <a:lvl7pPr marL="3359150" indent="-342900" fontAlgn="base">
              <a:spcBef>
                <a:spcPct val="0"/>
              </a:spcBef>
              <a:spcAft>
                <a:spcPct val="0"/>
              </a:spcAft>
              <a:defRPr>
                <a:solidFill>
                  <a:schemeClr val="tx1"/>
                </a:solidFill>
                <a:latin typeface="Arial" panose="020B0604020202020204" pitchFamily="34" charset="0"/>
              </a:defRPr>
            </a:lvl7pPr>
            <a:lvl8pPr marL="3816350" indent="-342900" fontAlgn="base">
              <a:spcBef>
                <a:spcPct val="0"/>
              </a:spcBef>
              <a:spcAft>
                <a:spcPct val="0"/>
              </a:spcAft>
              <a:defRPr>
                <a:solidFill>
                  <a:schemeClr val="tx1"/>
                </a:solidFill>
                <a:latin typeface="Arial" panose="020B0604020202020204" pitchFamily="34" charset="0"/>
              </a:defRPr>
            </a:lvl8pPr>
            <a:lvl9pPr marL="4273550" indent="-342900" fontAlgn="base">
              <a:spcBef>
                <a:spcPct val="0"/>
              </a:spcBef>
              <a:spcAft>
                <a:spcPct val="0"/>
              </a:spcAft>
              <a:defRPr>
                <a:solidFill>
                  <a:schemeClr val="tx1"/>
                </a:solidFill>
                <a:latin typeface="Arial" panose="020B0604020202020204" pitchFamily="34" charset="0"/>
              </a:defRPr>
            </a:lvl9pPr>
          </a:lstStyle>
          <a:p>
            <a:r>
              <a:rPr lang="el-GR" altLang="el-GR" b="1" dirty="0">
                <a:solidFill>
                  <a:srgbClr val="CC0000"/>
                </a:solidFill>
                <a:latin typeface="Comic Sans MS" panose="030F0702030302020204" pitchFamily="66" charset="0"/>
              </a:rPr>
              <a:t>Παράδειγμα:</a:t>
            </a:r>
            <a:endParaRPr lang="el-GR" altLang="el-GR" b="1" dirty="0">
              <a:latin typeface="Comic Sans MS" panose="030F0702030302020204" pitchFamily="66" charset="0"/>
            </a:endParaRPr>
          </a:p>
          <a:p>
            <a:pPr>
              <a:buFont typeface="Wingdings" panose="05000000000000000000" pitchFamily="2" charset="2"/>
              <a:buChar char="ü"/>
            </a:pPr>
            <a:r>
              <a:rPr lang="el-GR" altLang="el-GR" dirty="0">
                <a:effectLst>
                  <a:outerShdw blurRad="38100" dist="38100" dir="2700000" algn="tl">
                    <a:srgbClr val="C0C0C0"/>
                  </a:outerShdw>
                </a:effectLst>
                <a:latin typeface="Comic Sans MS" panose="030F0702030302020204" pitchFamily="66" charset="0"/>
              </a:rPr>
              <a:t> </a:t>
            </a:r>
            <a:r>
              <a:rPr lang="el-GR" altLang="el-GR" b="1" dirty="0">
                <a:latin typeface="Comic Sans MS" panose="030F0702030302020204" pitchFamily="66" charset="0"/>
              </a:rPr>
              <a:t>Οι σπουδαστές του ΤΕΙ είναι 40% άνδρες και 60% γυναίκες. Το 50% των σπουδαστών και το 30% των σπουδαστριών είναι καπνιστές. Ποια είναι η πιθανότητα αν επιλεγεί ένας καπνιστής να είναι άνδρας;</a:t>
            </a:r>
          </a:p>
          <a:p>
            <a:pPr>
              <a:buFont typeface="Wingdings" panose="05000000000000000000" pitchFamily="2" charset="2"/>
              <a:buChar char="ü"/>
            </a:pPr>
            <a:endParaRPr lang="el-GR" altLang="el-GR" b="1" dirty="0">
              <a:latin typeface="Comic Sans MS" panose="030F0702030302020204" pitchFamily="66" charset="0"/>
            </a:endParaRPr>
          </a:p>
          <a:p>
            <a:pPr>
              <a:buFont typeface="Wingdings" panose="05000000000000000000" pitchFamily="2" charset="2"/>
              <a:buNone/>
            </a:pPr>
            <a:r>
              <a:rPr lang="el-GR" altLang="el-GR" b="1" dirty="0">
                <a:latin typeface="Comic Sans MS" panose="030F0702030302020204" pitchFamily="66" charset="0"/>
              </a:rPr>
              <a:t>Έστω  Α το ενδεχόμενο επιλογής σπουδαστή και Γ σπουδάστριας. Έστω  Κ το ενδεχόμενο επιλογής </a:t>
            </a:r>
            <a:r>
              <a:rPr lang="el-GR" altLang="el-GR" b="1" dirty="0" smtClean="0">
                <a:latin typeface="Comic Sans MS" panose="030F0702030302020204" pitchFamily="66" charset="0"/>
              </a:rPr>
              <a:t>καπνιστή.</a:t>
            </a:r>
            <a:endParaRPr lang="el-GR" altLang="el-GR" b="1" dirty="0">
              <a:latin typeface="Comic Sans MS" panose="030F0702030302020204" pitchFamily="66" charset="0"/>
            </a:endParaRPr>
          </a:p>
          <a:p>
            <a:pPr>
              <a:buFont typeface="Wingdings" panose="05000000000000000000" pitchFamily="2" charset="2"/>
              <a:buNone/>
            </a:pPr>
            <a:r>
              <a:rPr lang="el-GR" altLang="el-GR" b="1" dirty="0">
                <a:latin typeface="Comic Sans MS" panose="030F0702030302020204" pitchFamily="66" charset="0"/>
              </a:rPr>
              <a:t>Τότε</a:t>
            </a:r>
          </a:p>
          <a:p>
            <a:pPr>
              <a:buFont typeface="Wingdings" panose="05000000000000000000" pitchFamily="2" charset="2"/>
              <a:buNone/>
            </a:pPr>
            <a:r>
              <a:rPr lang="el-GR" altLang="el-GR" b="1" dirty="0">
                <a:latin typeface="Comic Sans MS" panose="030F0702030302020204" pitchFamily="66" charset="0"/>
              </a:rPr>
              <a:t>Ρ(Κ│Α)=0.5, Ρ(Κ│Γ)=0.3, Ρ(Α)=0.4, Ρ(Γ)=0.6</a:t>
            </a:r>
          </a:p>
          <a:p>
            <a:pPr>
              <a:buFont typeface="Wingdings" panose="05000000000000000000" pitchFamily="2" charset="2"/>
              <a:buNone/>
            </a:pPr>
            <a:r>
              <a:rPr lang="el-GR" altLang="el-GR" b="1" dirty="0">
                <a:latin typeface="Comic Sans MS" panose="030F0702030302020204" pitchFamily="66" charset="0"/>
              </a:rPr>
              <a:t>Πρέπει να υπολογιστεί η Ρ(Α│Κ).</a:t>
            </a:r>
          </a:p>
          <a:p>
            <a:pPr>
              <a:buFont typeface="Wingdings" panose="05000000000000000000" pitchFamily="2" charset="2"/>
              <a:buNone/>
            </a:pPr>
            <a:endParaRPr lang="el-GR" altLang="el-GR" b="1" dirty="0">
              <a:latin typeface="Comic Sans MS" panose="030F0702030302020204" pitchFamily="66" charset="0"/>
            </a:endParaRPr>
          </a:p>
          <a:p>
            <a:pPr>
              <a:buFont typeface="Wingdings" panose="05000000000000000000" pitchFamily="2" charset="2"/>
              <a:buNone/>
            </a:pPr>
            <a:r>
              <a:rPr lang="el-GR" altLang="el-GR" b="1" dirty="0" smtClean="0">
                <a:solidFill>
                  <a:srgbClr val="C00000"/>
                </a:solidFill>
                <a:latin typeface="Comic Sans MS" panose="030F0702030302020204" pitchFamily="66" charset="0"/>
              </a:rPr>
              <a:t>Λύση 1</a:t>
            </a:r>
            <a:r>
              <a:rPr lang="en-US" altLang="el-GR" b="1" dirty="0" smtClean="0">
                <a:solidFill>
                  <a:srgbClr val="C00000"/>
                </a:solidFill>
                <a:latin typeface="Comic Sans MS" panose="030F0702030302020204" pitchFamily="66" charset="0"/>
              </a:rPr>
              <a:t> (</a:t>
            </a:r>
            <a:r>
              <a:rPr lang="el-GR" altLang="el-GR" b="1" dirty="0" smtClean="0">
                <a:solidFill>
                  <a:srgbClr val="C00000"/>
                </a:solidFill>
                <a:latin typeface="Comic Sans MS" panose="030F0702030302020204" pitchFamily="66" charset="0"/>
              </a:rPr>
              <a:t>χωρίς εφαρμογή των θεωρημάτων)</a:t>
            </a:r>
            <a:endParaRPr lang="en-US" altLang="el-GR" b="1" dirty="0" smtClean="0">
              <a:solidFill>
                <a:srgbClr val="C00000"/>
              </a:solidFill>
              <a:latin typeface="Comic Sans MS" panose="030F0702030302020204" pitchFamily="66" charset="0"/>
            </a:endParaRPr>
          </a:p>
          <a:p>
            <a:pPr>
              <a:buFont typeface="Wingdings" panose="05000000000000000000" pitchFamily="2" charset="2"/>
              <a:buNone/>
            </a:pPr>
            <a:r>
              <a:rPr lang="en-US" altLang="el-GR" b="1" dirty="0" smtClean="0">
                <a:solidFill>
                  <a:srgbClr val="002060"/>
                </a:solidFill>
                <a:latin typeface="Comic Sans MS" panose="030F0702030302020204" pitchFamily="66" charset="0"/>
              </a:rPr>
              <a:t> </a:t>
            </a:r>
            <a:endParaRPr lang="en-US" altLang="el-GR" b="1" dirty="0" smtClean="0">
              <a:solidFill>
                <a:srgbClr val="C00000"/>
              </a:solidFill>
              <a:latin typeface="Comic Sans MS" panose="030F0702030302020204" pitchFamily="66" charset="0"/>
            </a:endParaRPr>
          </a:p>
          <a:p>
            <a:pPr>
              <a:buFont typeface="Wingdings" panose="05000000000000000000" pitchFamily="2" charset="2"/>
              <a:buNone/>
            </a:pPr>
            <a:endParaRPr lang="el-GR" altLang="el-GR" b="1" u="sng" dirty="0">
              <a:solidFill>
                <a:srgbClr val="C00000"/>
              </a:solidFill>
              <a:latin typeface="Comic Sans MS" panose="030F0702030302020204" pitchFamily="66" charset="0"/>
            </a:endParaRPr>
          </a:p>
          <a:p>
            <a:endParaRPr lang="en-US" altLang="el-GR" b="1" dirty="0" smtClean="0">
              <a:latin typeface="Comic Sans MS" panose="030F0702030302020204" pitchFamily="66" charset="0"/>
            </a:endParaRPr>
          </a:p>
          <a:p>
            <a:endParaRPr lang="en-US" altLang="el-GR" b="1" dirty="0">
              <a:latin typeface="Comic Sans MS" panose="030F0702030302020204" pitchFamily="66" charset="0"/>
            </a:endParaRPr>
          </a:p>
          <a:p>
            <a:r>
              <a:rPr lang="el-GR" altLang="el-GR" b="1" dirty="0" smtClean="0">
                <a:latin typeface="Comic Sans MS" panose="030F0702030302020204" pitchFamily="66" charset="0"/>
              </a:rPr>
              <a:t>		</a:t>
            </a:r>
            <a:r>
              <a:rPr lang="el-GR" altLang="el-GR" b="1" dirty="0">
                <a:latin typeface="Comic Sans MS" panose="030F0702030302020204" pitchFamily="66" charset="0"/>
              </a:rPr>
              <a:t>	</a:t>
            </a:r>
          </a:p>
        </p:txBody>
      </p:sp>
      <p:grpSp>
        <p:nvGrpSpPr>
          <p:cNvPr id="167973" name="Group 37"/>
          <p:cNvGrpSpPr>
            <a:grpSpLocks/>
          </p:cNvGrpSpPr>
          <p:nvPr/>
        </p:nvGrpSpPr>
        <p:grpSpPr bwMode="auto">
          <a:xfrm>
            <a:off x="251520" y="3895053"/>
            <a:ext cx="8035925" cy="2706284"/>
            <a:chOff x="240" y="2300"/>
            <a:chExt cx="5062" cy="1647"/>
          </a:xfrm>
        </p:grpSpPr>
        <p:graphicFrame>
          <p:nvGraphicFramePr>
            <p:cNvPr id="167956" name="Object 20"/>
            <p:cNvGraphicFramePr>
              <a:graphicFrameLocks noChangeAspect="1"/>
            </p:cNvGraphicFramePr>
            <p:nvPr>
              <p:extLst>
                <p:ext uri="{D42A27DB-BD31-4B8C-83A1-F6EECF244321}">
                  <p14:modId xmlns:p14="http://schemas.microsoft.com/office/powerpoint/2010/main" xmlns="" val="2194604658"/>
                </p:ext>
              </p:extLst>
            </p:nvPr>
          </p:nvGraphicFramePr>
          <p:xfrm>
            <a:off x="310" y="2300"/>
            <a:ext cx="1515" cy="430"/>
          </p:xfrm>
          <a:graphic>
            <a:graphicData uri="http://schemas.openxmlformats.org/presentationml/2006/ole">
              <p:oleObj spid="_x0000_s50230" name="Εξίσωση" r:id="rId3" imgW="1193760" imgH="431640" progId="Equation.3">
                <p:embed/>
              </p:oleObj>
            </a:graphicData>
          </a:graphic>
        </p:graphicFrame>
        <p:graphicFrame>
          <p:nvGraphicFramePr>
            <p:cNvPr id="167958" name="Object 22"/>
            <p:cNvGraphicFramePr>
              <a:graphicFrameLocks noChangeAspect="1"/>
            </p:cNvGraphicFramePr>
            <p:nvPr>
              <p:extLst>
                <p:ext uri="{D42A27DB-BD31-4B8C-83A1-F6EECF244321}">
                  <p14:modId xmlns:p14="http://schemas.microsoft.com/office/powerpoint/2010/main" xmlns="" val="1586519959"/>
                </p:ext>
              </p:extLst>
            </p:nvPr>
          </p:nvGraphicFramePr>
          <p:xfrm>
            <a:off x="310" y="2742"/>
            <a:ext cx="3456" cy="266"/>
          </p:xfrm>
          <a:graphic>
            <a:graphicData uri="http://schemas.openxmlformats.org/presentationml/2006/ole">
              <p:oleObj spid="_x0000_s50231" name="Equation" r:id="rId4" imgW="3289300" imgH="254000" progId="Equation.3">
                <p:embed/>
              </p:oleObj>
            </a:graphicData>
          </a:graphic>
        </p:graphicFrame>
        <p:graphicFrame>
          <p:nvGraphicFramePr>
            <p:cNvPr id="167964" name="Object 28"/>
            <p:cNvGraphicFramePr>
              <a:graphicFrameLocks noChangeAspect="1"/>
            </p:cNvGraphicFramePr>
            <p:nvPr>
              <p:extLst>
                <p:ext uri="{D42A27DB-BD31-4B8C-83A1-F6EECF244321}">
                  <p14:modId xmlns:p14="http://schemas.microsoft.com/office/powerpoint/2010/main" xmlns="" val="881399410"/>
                </p:ext>
              </p:extLst>
            </p:nvPr>
          </p:nvGraphicFramePr>
          <p:xfrm>
            <a:off x="310" y="3348"/>
            <a:ext cx="4992" cy="237"/>
          </p:xfrm>
          <a:graphic>
            <a:graphicData uri="http://schemas.openxmlformats.org/presentationml/2006/ole">
              <p:oleObj spid="_x0000_s50232" name="Equation" r:id="rId5" imgW="5346700" imgH="254000" progId="">
                <p:embed/>
              </p:oleObj>
            </a:graphicData>
          </a:graphic>
        </p:graphicFrame>
        <p:graphicFrame>
          <p:nvGraphicFramePr>
            <p:cNvPr id="167969" name="Object 33"/>
            <p:cNvGraphicFramePr>
              <a:graphicFrameLocks noChangeAspect="1"/>
            </p:cNvGraphicFramePr>
            <p:nvPr/>
          </p:nvGraphicFramePr>
          <p:xfrm>
            <a:off x="240" y="3696"/>
            <a:ext cx="1680" cy="251"/>
          </p:xfrm>
          <a:graphic>
            <a:graphicData uri="http://schemas.openxmlformats.org/presentationml/2006/ole">
              <p:oleObj spid="_x0000_s50233" name="Equation" r:id="rId6" imgW="1701800" imgH="254000" progId="Equation.3">
                <p:embed/>
              </p:oleObj>
            </a:graphicData>
          </a:graphic>
        </p:graphicFrame>
      </p:grpSp>
      <p:sp>
        <p:nvSpPr>
          <p:cNvPr id="2" name="TextBox 1"/>
          <p:cNvSpPr txBox="1"/>
          <p:nvPr/>
        </p:nvSpPr>
        <p:spPr>
          <a:xfrm>
            <a:off x="388404" y="5103236"/>
            <a:ext cx="2880320" cy="369332"/>
          </a:xfrm>
          <a:prstGeom prst="rect">
            <a:avLst/>
          </a:prstGeom>
          <a:noFill/>
        </p:spPr>
        <p:txBody>
          <a:bodyPr wrap="square" rtlCol="0">
            <a:spAutoFit/>
          </a:bodyPr>
          <a:lstStyle/>
          <a:p>
            <a:r>
              <a:rPr lang="el-GR" altLang="el-GR" b="1" dirty="0">
                <a:latin typeface="Comic Sans MS" panose="030F0702030302020204" pitchFamily="66" charset="0"/>
              </a:rPr>
              <a:t>Κ= (Κ</a:t>
            </a:r>
            <a:r>
              <a:rPr lang="el-GR" altLang="el-GR" b="1" dirty="0">
                <a:latin typeface="Comic Sans MS" panose="030F0702030302020204" pitchFamily="66" charset="0"/>
                <a:sym typeface="Symbol" panose="05050102010706020507" pitchFamily="18" charset="2"/>
              </a:rPr>
              <a:t>  Α</a:t>
            </a:r>
            <a:r>
              <a:rPr lang="el-GR" altLang="el-GR" b="1" dirty="0" smtClean="0">
                <a:latin typeface="Comic Sans MS" panose="030F0702030302020204" pitchFamily="66" charset="0"/>
                <a:sym typeface="Symbol" panose="05050102010706020507" pitchFamily="18" charset="2"/>
              </a:rPr>
              <a:t>) + (</a:t>
            </a:r>
            <a:r>
              <a:rPr lang="el-GR" altLang="el-GR" b="1" dirty="0">
                <a:latin typeface="Comic Sans MS" panose="030F0702030302020204" pitchFamily="66" charset="0"/>
                <a:sym typeface="Symbol" panose="05050102010706020507" pitchFamily="18" charset="2"/>
              </a:rPr>
              <a:t>Κ </a:t>
            </a:r>
            <a:r>
              <a:rPr lang="en-US" altLang="el-GR" b="1" dirty="0">
                <a:latin typeface="Comic Sans MS" panose="030F0702030302020204" pitchFamily="66" charset="0"/>
                <a:sym typeface="Symbol" panose="05050102010706020507" pitchFamily="18" charset="2"/>
              </a:rPr>
              <a:t> </a:t>
            </a:r>
            <a:r>
              <a:rPr lang="el-GR" altLang="el-GR" b="1" dirty="0">
                <a:latin typeface="Comic Sans MS" panose="030F0702030302020204" pitchFamily="66" charset="0"/>
                <a:sym typeface="Symbol" panose="05050102010706020507" pitchFamily="18" charset="2"/>
              </a:rPr>
              <a:t>Γ)</a:t>
            </a:r>
            <a:endParaRPr lang="el-GR" altLang="el-GR" b="1" dirty="0">
              <a:latin typeface="Comic Sans MS" panose="030F0702030302020204" pitchFamily="66" charset="0"/>
            </a:endParaRPr>
          </a:p>
        </p:txBody>
      </p:sp>
      <p:cxnSp>
        <p:nvCxnSpPr>
          <p:cNvPr id="4" name="Ευθύγραμμο βέλος σύνδεσης 3"/>
          <p:cNvCxnSpPr/>
          <p:nvPr/>
        </p:nvCxnSpPr>
        <p:spPr>
          <a:xfrm flipH="1" flipV="1">
            <a:off x="2195736" y="5966298"/>
            <a:ext cx="2921412" cy="681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40542" y="6416671"/>
            <a:ext cx="1080120" cy="369332"/>
          </a:xfrm>
          <a:prstGeom prst="rect">
            <a:avLst/>
          </a:prstGeom>
          <a:noFill/>
        </p:spPr>
        <p:txBody>
          <a:bodyPr wrap="square" rtlCol="0">
            <a:spAutoFit/>
          </a:bodyPr>
          <a:lstStyle/>
          <a:p>
            <a:r>
              <a:rPr lang="el-GR" b="1" i="1" dirty="0">
                <a:solidFill>
                  <a:srgbClr val="C00000"/>
                </a:solidFill>
              </a:rPr>
              <a:t>γ</a:t>
            </a:r>
            <a:r>
              <a:rPr lang="el-GR" b="1" i="1" dirty="0" smtClean="0">
                <a:solidFill>
                  <a:srgbClr val="C00000"/>
                </a:solidFill>
              </a:rPr>
              <a:t>ιατί</a:t>
            </a:r>
            <a:r>
              <a:rPr lang="en-US" b="1" i="1" dirty="0" smtClean="0">
                <a:solidFill>
                  <a:srgbClr val="C00000"/>
                </a:solidFill>
              </a:rPr>
              <a:t>:</a:t>
            </a:r>
            <a:endParaRPr lang="el-GR" b="1" i="1" dirty="0">
              <a:solidFill>
                <a:srgbClr val="C00000"/>
              </a:solidFill>
            </a:endParaRPr>
          </a:p>
        </p:txBody>
      </p:sp>
      <p:sp>
        <p:nvSpPr>
          <p:cNvPr id="5" name="Θέση αριθμού διαφάνειας 4"/>
          <p:cNvSpPr>
            <a:spLocks noGrp="1"/>
          </p:cNvSpPr>
          <p:nvPr>
            <p:ph type="sldNum" sz="quarter" idx="12"/>
          </p:nvPr>
        </p:nvSpPr>
        <p:spPr/>
        <p:txBody>
          <a:bodyPr/>
          <a:lstStyle/>
          <a:p>
            <a:fld id="{C201CD28-E257-4951-A5C1-6ADAB4A3741E}" type="slidenum">
              <a:rPr lang="en-US" altLang="el-GR" smtClean="0"/>
              <a:pPr/>
              <a:t>87</a:t>
            </a:fld>
            <a:endParaRPr lang="en-US" altLang="el-GR"/>
          </a:p>
        </p:txBody>
      </p:sp>
    </p:spTree>
    <p:extLst>
      <p:ext uri="{BB962C8B-B14F-4D97-AF65-F5344CB8AC3E}">
        <p14:creationId xmlns:p14="http://schemas.microsoft.com/office/powerpoint/2010/main" xmlns="" val="766215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7973"/>
                                        </p:tgtEl>
                                        <p:attrNameLst>
                                          <p:attrName>style.visibility</p:attrName>
                                        </p:attrNameLst>
                                      </p:cBhvr>
                                      <p:to>
                                        <p:strVal val="visible"/>
                                      </p:to>
                                    </p:set>
                                    <p:animEffect transition="in" filter="blinds(horizontal)">
                                      <p:cBhvr>
                                        <p:cTn id="7" dur="500"/>
                                        <p:tgtEl>
                                          <p:spTgt spid="167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429" y="377889"/>
            <a:ext cx="4148352" cy="461665"/>
          </a:xfrm>
          <a:prstGeom prst="rect">
            <a:avLst/>
          </a:prstGeom>
          <a:solidFill>
            <a:schemeClr val="accent1"/>
          </a:solidFill>
        </p:spPr>
        <p:txBody>
          <a:bodyPr wrap="square" rtlCol="0">
            <a:spAutoFit/>
          </a:bodyPr>
          <a:lstStyle/>
          <a:p>
            <a:r>
              <a:rPr lang="el-GR" sz="2400" b="1" dirty="0" smtClean="0"/>
              <a:t> Λύση με το Θεώρημα </a:t>
            </a:r>
            <a:r>
              <a:rPr lang="en-US" sz="2400" b="1" dirty="0" smtClean="0"/>
              <a:t>Bayes</a:t>
            </a:r>
            <a:r>
              <a:rPr lang="el-GR" dirty="0" smtClean="0"/>
              <a:t>. </a:t>
            </a:r>
            <a:endParaRPr lang="el-GR" dirty="0"/>
          </a:p>
        </p:txBody>
      </p:sp>
      <p:sp>
        <p:nvSpPr>
          <p:cNvPr id="3" name="Ορθογώνιο 2"/>
          <p:cNvSpPr/>
          <p:nvPr/>
        </p:nvSpPr>
        <p:spPr>
          <a:xfrm>
            <a:off x="353818" y="995713"/>
            <a:ext cx="3502882" cy="369332"/>
          </a:xfrm>
          <a:prstGeom prst="rect">
            <a:avLst/>
          </a:prstGeom>
        </p:spPr>
        <p:txBody>
          <a:bodyPr wrap="none">
            <a:spAutoFit/>
          </a:bodyPr>
          <a:lstStyle/>
          <a:p>
            <a:pPr>
              <a:buFont typeface="Wingdings" panose="05000000000000000000" pitchFamily="2" charset="2"/>
              <a:buNone/>
            </a:pPr>
            <a:r>
              <a:rPr lang="el-GR" altLang="el-GR" b="1" dirty="0">
                <a:solidFill>
                  <a:srgbClr val="002060"/>
                </a:solidFill>
                <a:latin typeface="Comic Sans MS" panose="030F0702030302020204" pitchFamily="66" charset="0"/>
              </a:rPr>
              <a:t>Τα Α,Γ είναι  διαμέριση του Ω</a:t>
            </a:r>
            <a:endParaRPr lang="en-US" altLang="el-GR" b="1" dirty="0">
              <a:solidFill>
                <a:srgbClr val="002060"/>
              </a:solidFill>
              <a:latin typeface="Comic Sans MS" panose="030F0702030302020204" pitchFamily="66" charset="0"/>
            </a:endParaRPr>
          </a:p>
        </p:txBody>
      </p:sp>
      <p:pic>
        <p:nvPicPr>
          <p:cNvPr id="4" name="Εικόνα 3"/>
          <p:cNvPicPr>
            <a:picLocks noChangeAspect="1"/>
          </p:cNvPicPr>
          <p:nvPr/>
        </p:nvPicPr>
        <p:blipFill>
          <a:blip r:embed="rId2"/>
          <a:stretch>
            <a:fillRect/>
          </a:stretch>
        </p:blipFill>
        <p:spPr>
          <a:xfrm>
            <a:off x="1370233" y="2398873"/>
            <a:ext cx="2448272" cy="1645442"/>
          </a:xfrm>
          <a:prstGeom prst="rect">
            <a:avLst/>
          </a:prstGeom>
        </p:spPr>
      </p:pic>
      <p:pic>
        <p:nvPicPr>
          <p:cNvPr id="5" name="Εικόνα 4"/>
          <p:cNvPicPr>
            <a:picLocks noChangeAspect="1"/>
          </p:cNvPicPr>
          <p:nvPr/>
        </p:nvPicPr>
        <p:blipFill>
          <a:blip r:embed="rId3"/>
          <a:stretch>
            <a:fillRect/>
          </a:stretch>
        </p:blipFill>
        <p:spPr>
          <a:xfrm>
            <a:off x="5089361" y="2402151"/>
            <a:ext cx="2592288" cy="1649638"/>
          </a:xfrm>
          <a:prstGeom prst="rect">
            <a:avLst/>
          </a:prstGeom>
        </p:spPr>
      </p:pic>
      <p:pic>
        <p:nvPicPr>
          <p:cNvPr id="6" name="Εικόνα 5"/>
          <p:cNvPicPr>
            <a:picLocks noChangeAspect="1"/>
          </p:cNvPicPr>
          <p:nvPr/>
        </p:nvPicPr>
        <p:blipFill>
          <a:blip r:embed="rId4"/>
          <a:stretch>
            <a:fillRect/>
          </a:stretch>
        </p:blipFill>
        <p:spPr>
          <a:xfrm>
            <a:off x="5094862" y="587575"/>
            <a:ext cx="2506030" cy="1617367"/>
          </a:xfrm>
          <a:prstGeom prst="rect">
            <a:avLst/>
          </a:prstGeom>
          <a:ln>
            <a:solidFill>
              <a:schemeClr val="tx1"/>
            </a:solidFill>
          </a:ln>
        </p:spPr>
      </p:pic>
      <p:sp>
        <p:nvSpPr>
          <p:cNvPr id="7" name="TextBox 6"/>
          <p:cNvSpPr txBox="1"/>
          <p:nvPr/>
        </p:nvSpPr>
        <p:spPr>
          <a:xfrm>
            <a:off x="374835" y="1438418"/>
            <a:ext cx="3502882" cy="400110"/>
          </a:xfrm>
          <a:prstGeom prst="rect">
            <a:avLst/>
          </a:prstGeom>
          <a:noFill/>
        </p:spPr>
        <p:txBody>
          <a:bodyPr wrap="square" rtlCol="0">
            <a:spAutoFit/>
          </a:bodyPr>
          <a:lstStyle/>
          <a:p>
            <a:r>
              <a:rPr lang="el-GR" sz="2000" b="1" dirty="0" smtClean="0"/>
              <a:t>Διότι Α</a:t>
            </a:r>
            <a:r>
              <a:rPr lang="el-GR" altLang="el-GR" sz="2000" b="1" dirty="0" smtClean="0">
                <a:solidFill>
                  <a:srgbClr val="002060"/>
                </a:solidFill>
                <a:sym typeface="Symbol" panose="05050102010706020507" pitchFamily="18" charset="2"/>
              </a:rPr>
              <a:t>  Γ=</a:t>
            </a:r>
            <a:r>
              <a:rPr lang="en-US" altLang="el-GR" sz="2000" b="1" dirty="0">
                <a:solidFill>
                  <a:srgbClr val="000000"/>
                </a:solidFill>
                <a:sym typeface="Symbol" panose="05050102010706020507" pitchFamily="18" charset="2"/>
              </a:rPr>
              <a:t> </a:t>
            </a:r>
            <a:r>
              <a:rPr lang="en-US" altLang="el-GR" sz="2000" b="1" dirty="0" smtClean="0">
                <a:solidFill>
                  <a:srgbClr val="000000"/>
                </a:solidFill>
                <a:sym typeface="Symbol" panose="05050102010706020507" pitchFamily="18" charset="2"/>
              </a:rPr>
              <a:t></a:t>
            </a:r>
            <a:r>
              <a:rPr lang="el-GR" altLang="el-GR" sz="2000" b="1" dirty="0">
                <a:solidFill>
                  <a:srgbClr val="000000"/>
                </a:solidFill>
                <a:sym typeface="Symbol" panose="05050102010706020507" pitchFamily="18" charset="2"/>
              </a:rPr>
              <a:t> </a:t>
            </a:r>
            <a:r>
              <a:rPr lang="el-GR" altLang="el-GR" sz="2000" b="1" dirty="0" smtClean="0">
                <a:solidFill>
                  <a:srgbClr val="000000"/>
                </a:solidFill>
                <a:sym typeface="Symbol" panose="05050102010706020507" pitchFamily="18" charset="2"/>
              </a:rPr>
              <a:t>και Α</a:t>
            </a:r>
            <a:r>
              <a:rPr lang="en-US" altLang="el-GR" sz="2000" b="1" dirty="0">
                <a:solidFill>
                  <a:srgbClr val="000000"/>
                </a:solidFill>
                <a:sym typeface="Symbol" panose="05050102010706020507" pitchFamily="18" charset="2"/>
              </a:rPr>
              <a:t> </a:t>
            </a:r>
            <a:r>
              <a:rPr lang="en-US" altLang="el-GR" sz="2000" b="1" dirty="0" smtClean="0">
                <a:solidFill>
                  <a:srgbClr val="000000"/>
                </a:solidFill>
                <a:sym typeface="Symbol" panose="05050102010706020507" pitchFamily="18" charset="2"/>
              </a:rPr>
              <a:t></a:t>
            </a:r>
            <a:r>
              <a:rPr lang="el-GR" altLang="el-GR" sz="2000" b="1" dirty="0" smtClean="0">
                <a:solidFill>
                  <a:srgbClr val="000000"/>
                </a:solidFill>
                <a:sym typeface="Symbol" panose="05050102010706020507" pitchFamily="18" charset="2"/>
              </a:rPr>
              <a:t> Γ = Ω</a:t>
            </a:r>
            <a:endParaRPr lang="el-GR" sz="2000" b="1" dirty="0"/>
          </a:p>
        </p:txBody>
      </p:sp>
      <p:sp>
        <p:nvSpPr>
          <p:cNvPr id="8" name="TextBox 7"/>
          <p:cNvSpPr txBox="1"/>
          <p:nvPr/>
        </p:nvSpPr>
        <p:spPr>
          <a:xfrm>
            <a:off x="4729321" y="470222"/>
            <a:ext cx="360040" cy="369332"/>
          </a:xfrm>
          <a:prstGeom prst="rect">
            <a:avLst/>
          </a:prstGeom>
          <a:noFill/>
        </p:spPr>
        <p:txBody>
          <a:bodyPr wrap="square" rtlCol="0">
            <a:spAutoFit/>
          </a:bodyPr>
          <a:lstStyle/>
          <a:p>
            <a:r>
              <a:rPr lang="el-GR" dirty="0"/>
              <a:t>Ω</a:t>
            </a:r>
          </a:p>
        </p:txBody>
      </p:sp>
      <p:sp>
        <p:nvSpPr>
          <p:cNvPr id="9" name="TextBox 8"/>
          <p:cNvSpPr txBox="1"/>
          <p:nvPr/>
        </p:nvSpPr>
        <p:spPr>
          <a:xfrm>
            <a:off x="4768969" y="2322295"/>
            <a:ext cx="360040" cy="369332"/>
          </a:xfrm>
          <a:prstGeom prst="rect">
            <a:avLst/>
          </a:prstGeom>
          <a:noFill/>
        </p:spPr>
        <p:txBody>
          <a:bodyPr wrap="square" rtlCol="0">
            <a:spAutoFit/>
          </a:bodyPr>
          <a:lstStyle/>
          <a:p>
            <a:r>
              <a:rPr lang="el-GR" dirty="0"/>
              <a:t>Ω</a:t>
            </a:r>
          </a:p>
        </p:txBody>
      </p:sp>
      <p:sp>
        <p:nvSpPr>
          <p:cNvPr id="10" name="TextBox 9"/>
          <p:cNvSpPr txBox="1"/>
          <p:nvPr/>
        </p:nvSpPr>
        <p:spPr>
          <a:xfrm>
            <a:off x="1010193" y="2398873"/>
            <a:ext cx="360040" cy="369332"/>
          </a:xfrm>
          <a:prstGeom prst="rect">
            <a:avLst/>
          </a:prstGeom>
          <a:noFill/>
        </p:spPr>
        <p:txBody>
          <a:bodyPr wrap="square" rtlCol="0">
            <a:spAutoFit/>
          </a:bodyPr>
          <a:lstStyle/>
          <a:p>
            <a:r>
              <a:rPr lang="el-GR" dirty="0"/>
              <a:t>Ω</a:t>
            </a:r>
          </a:p>
        </p:txBody>
      </p:sp>
      <p:sp>
        <p:nvSpPr>
          <p:cNvPr id="11" name="TextBox 10"/>
          <p:cNvSpPr txBox="1"/>
          <p:nvPr/>
        </p:nvSpPr>
        <p:spPr>
          <a:xfrm>
            <a:off x="170113" y="4731741"/>
            <a:ext cx="8856984" cy="707886"/>
          </a:xfrm>
          <a:prstGeom prst="rect">
            <a:avLst/>
          </a:prstGeom>
          <a:noFill/>
        </p:spPr>
        <p:txBody>
          <a:bodyPr wrap="square" rtlCol="0">
            <a:spAutoFit/>
          </a:bodyPr>
          <a:lstStyle/>
          <a:p>
            <a:r>
              <a:rPr lang="el-GR" sz="2000" dirty="0" smtClean="0"/>
              <a:t>Για το ενδεχόμενο  Κ είναι γνωστές  οι πιθανότητες  </a:t>
            </a:r>
            <a:r>
              <a:rPr lang="en-US" sz="2000" dirty="0" smtClean="0"/>
              <a:t>P(</a:t>
            </a:r>
            <a:r>
              <a:rPr lang="el-GR" sz="2000" dirty="0" smtClean="0"/>
              <a:t>Κ/Α)</a:t>
            </a:r>
            <a:r>
              <a:rPr lang="en-US" sz="2000" dirty="0" smtClean="0"/>
              <a:t> =</a:t>
            </a:r>
            <a:r>
              <a:rPr lang="el-GR" sz="2000" dirty="0" smtClean="0"/>
              <a:t> </a:t>
            </a:r>
            <a:r>
              <a:rPr lang="en-US" sz="2000" dirty="0" smtClean="0"/>
              <a:t> 0.5 </a:t>
            </a:r>
            <a:r>
              <a:rPr lang="el-GR" sz="2000" dirty="0" smtClean="0"/>
              <a:t> και </a:t>
            </a:r>
            <a:r>
              <a:rPr lang="en-US" sz="2000" dirty="0" smtClean="0"/>
              <a:t>P(</a:t>
            </a:r>
            <a:r>
              <a:rPr lang="el-GR" sz="2000" dirty="0" smtClean="0"/>
              <a:t>Κ/Γ)</a:t>
            </a:r>
            <a:r>
              <a:rPr lang="en-US" sz="2000" dirty="0" smtClean="0"/>
              <a:t> = 0.3</a:t>
            </a:r>
            <a:r>
              <a:rPr lang="el-GR" sz="2000" dirty="0" smtClean="0"/>
              <a:t>0</a:t>
            </a:r>
            <a:r>
              <a:rPr lang="en-US" sz="2000" dirty="0" smtClean="0"/>
              <a:t> </a:t>
            </a:r>
            <a:r>
              <a:rPr lang="el-GR" sz="2000" dirty="0" smtClean="0"/>
              <a:t>άρα εφαρμόζεται ο νόμος του </a:t>
            </a:r>
            <a:r>
              <a:rPr lang="en-US" sz="2000" dirty="0" smtClean="0"/>
              <a:t>Bayes</a:t>
            </a:r>
            <a:r>
              <a:rPr lang="el-GR" sz="2000" dirty="0" smtClean="0"/>
              <a:t>  </a:t>
            </a:r>
            <a:r>
              <a:rPr lang="el-GR" sz="2000" i="1" dirty="0" smtClean="0"/>
              <a:t>( όπου Α</a:t>
            </a:r>
            <a:r>
              <a:rPr lang="el-GR" sz="2000" i="1" baseline="-25000" dirty="0" smtClean="0"/>
              <a:t>1 </a:t>
            </a:r>
            <a:r>
              <a:rPr lang="el-GR" sz="2000" i="1" dirty="0" smtClean="0"/>
              <a:t>= Α και Α</a:t>
            </a:r>
            <a:r>
              <a:rPr lang="el-GR" sz="2000" i="1" baseline="-25000" dirty="0" smtClean="0"/>
              <a:t>2</a:t>
            </a:r>
            <a:r>
              <a:rPr lang="el-GR" sz="2000" i="1" dirty="0" smtClean="0"/>
              <a:t> =Γ και Ε=Κ</a:t>
            </a:r>
            <a:r>
              <a:rPr lang="el-GR" sz="2000" dirty="0" smtClean="0"/>
              <a:t>)</a:t>
            </a:r>
            <a:endParaRPr lang="el-GR" sz="2000" baseline="-25000" dirty="0"/>
          </a:p>
        </p:txBody>
      </p:sp>
      <p:sp>
        <p:nvSpPr>
          <p:cNvPr id="12" name="TextBox 11"/>
          <p:cNvSpPr txBox="1"/>
          <p:nvPr/>
        </p:nvSpPr>
        <p:spPr>
          <a:xfrm>
            <a:off x="5796136" y="3343705"/>
            <a:ext cx="694131" cy="369332"/>
          </a:xfrm>
          <a:prstGeom prst="rect">
            <a:avLst/>
          </a:prstGeom>
          <a:noFill/>
        </p:spPr>
        <p:txBody>
          <a:bodyPr wrap="square" rtlCol="0">
            <a:spAutoFit/>
          </a:bodyPr>
          <a:lstStyle/>
          <a:p>
            <a:r>
              <a:rPr lang="en-US" dirty="0" smtClean="0"/>
              <a:t>50%</a:t>
            </a:r>
            <a:endParaRPr lang="el-GR" dirty="0"/>
          </a:p>
        </p:txBody>
      </p:sp>
      <p:sp>
        <p:nvSpPr>
          <p:cNvPr id="13" name="TextBox 12"/>
          <p:cNvSpPr txBox="1"/>
          <p:nvPr/>
        </p:nvSpPr>
        <p:spPr>
          <a:xfrm>
            <a:off x="6299925" y="2837145"/>
            <a:ext cx="694131" cy="369332"/>
          </a:xfrm>
          <a:prstGeom prst="rect">
            <a:avLst/>
          </a:prstGeom>
          <a:noFill/>
        </p:spPr>
        <p:txBody>
          <a:bodyPr wrap="square" rtlCol="0">
            <a:spAutoFit/>
          </a:bodyPr>
          <a:lstStyle/>
          <a:p>
            <a:r>
              <a:rPr lang="en-US" dirty="0" smtClean="0"/>
              <a:t>30%</a:t>
            </a:r>
            <a:endParaRPr lang="el-GR" dirty="0"/>
          </a:p>
        </p:txBody>
      </p:sp>
      <p:sp>
        <p:nvSpPr>
          <p:cNvPr id="14" name="TextBox 13"/>
          <p:cNvSpPr txBox="1"/>
          <p:nvPr/>
        </p:nvSpPr>
        <p:spPr>
          <a:xfrm>
            <a:off x="203919" y="5571638"/>
            <a:ext cx="6096005" cy="369332"/>
          </a:xfrm>
          <a:prstGeom prst="rect">
            <a:avLst/>
          </a:prstGeom>
          <a:noFill/>
        </p:spPr>
        <p:txBody>
          <a:bodyPr wrap="square" rtlCol="0">
            <a:spAutoFit/>
          </a:bodyPr>
          <a:lstStyle/>
          <a:p>
            <a:r>
              <a:rPr lang="en-US" b="1" dirty="0" smtClean="0"/>
              <a:t>P(A/K) = P(K/A)*P(A)</a:t>
            </a:r>
            <a:r>
              <a:rPr lang="el-GR" b="1" dirty="0" smtClean="0"/>
              <a:t> </a:t>
            </a:r>
            <a:r>
              <a:rPr lang="en-US" b="1" dirty="0" smtClean="0"/>
              <a:t>/ [ P(K/A*P(A) + P(K/</a:t>
            </a:r>
            <a:r>
              <a:rPr lang="el-GR" b="1" dirty="0" smtClean="0"/>
              <a:t>Γ)*</a:t>
            </a:r>
            <a:r>
              <a:rPr lang="en-US" b="1" dirty="0" smtClean="0"/>
              <a:t>P(</a:t>
            </a:r>
            <a:r>
              <a:rPr lang="el-GR" b="1" dirty="0" smtClean="0"/>
              <a:t>Γ)]</a:t>
            </a:r>
            <a:endParaRPr lang="el-GR" b="1" dirty="0"/>
          </a:p>
        </p:txBody>
      </p:sp>
      <p:sp>
        <p:nvSpPr>
          <p:cNvPr id="15" name="Ορθογώνιο 14"/>
          <p:cNvSpPr/>
          <p:nvPr/>
        </p:nvSpPr>
        <p:spPr>
          <a:xfrm>
            <a:off x="172750" y="6118331"/>
            <a:ext cx="5448200" cy="646331"/>
          </a:xfrm>
          <a:prstGeom prst="rect">
            <a:avLst/>
          </a:prstGeom>
        </p:spPr>
        <p:txBody>
          <a:bodyPr wrap="square">
            <a:spAutoFit/>
          </a:bodyPr>
          <a:lstStyle/>
          <a:p>
            <a:r>
              <a:rPr lang="en-US" b="1" dirty="0"/>
              <a:t>P(A/K</a:t>
            </a:r>
            <a:r>
              <a:rPr lang="en-US" b="1" dirty="0" smtClean="0"/>
              <a:t>) = </a:t>
            </a:r>
            <a:r>
              <a:rPr lang="el-GR" b="1" dirty="0" smtClean="0"/>
              <a:t>0.0,5 *0.4 /0,5*0,4+0,3*0,6 = 0,2 / 0,38 = 0,53</a:t>
            </a:r>
          </a:p>
          <a:p>
            <a:endParaRPr lang="el-GR" dirty="0"/>
          </a:p>
        </p:txBody>
      </p:sp>
      <p:sp>
        <p:nvSpPr>
          <p:cNvPr id="17" name="Θέση αριθμού διαφάνειας 16"/>
          <p:cNvSpPr>
            <a:spLocks noGrp="1"/>
          </p:cNvSpPr>
          <p:nvPr>
            <p:ph type="sldNum" sz="quarter" idx="12"/>
          </p:nvPr>
        </p:nvSpPr>
        <p:spPr/>
        <p:txBody>
          <a:bodyPr/>
          <a:lstStyle/>
          <a:p>
            <a:fld id="{FC53442B-9059-4995-AD00-11B44EEE6C23}" type="slidenum">
              <a:rPr lang="en-US" altLang="el-GR" smtClean="0">
                <a:solidFill>
                  <a:srgbClr val="000000"/>
                </a:solidFill>
              </a:rPr>
              <a:pPr/>
              <a:t>88</a:t>
            </a:fld>
            <a:endParaRPr lang="en-US" altLang="el-GR">
              <a:solidFill>
                <a:srgbClr val="000000"/>
              </a:solidFill>
            </a:endParaRPr>
          </a:p>
        </p:txBody>
      </p:sp>
    </p:spTree>
    <p:extLst>
      <p:ext uri="{BB962C8B-B14F-4D97-AF65-F5344CB8AC3E}">
        <p14:creationId xmlns:p14="http://schemas.microsoft.com/office/powerpoint/2010/main" xmlns="" val="39801447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28533" y="548680"/>
            <a:ext cx="7772400" cy="1143000"/>
          </a:xfrm>
        </p:spPr>
        <p:txBody>
          <a:bodyPr/>
          <a:lstStyle/>
          <a:p>
            <a:r>
              <a:rPr lang="el-GR" altLang="el-GR" dirty="0" smtClean="0"/>
              <a:t>Άσκηση</a:t>
            </a:r>
            <a:endParaRPr lang="el-GR" altLang="el-GR" dirty="0"/>
          </a:p>
        </p:txBody>
      </p:sp>
      <p:sp>
        <p:nvSpPr>
          <p:cNvPr id="66563" name="Rectangle 3"/>
          <p:cNvSpPr>
            <a:spLocks noGrp="1" noChangeArrowheads="1"/>
          </p:cNvSpPr>
          <p:nvPr>
            <p:ph type="body" idx="1"/>
          </p:nvPr>
        </p:nvSpPr>
        <p:spPr>
          <a:xfrm>
            <a:off x="323528" y="1835533"/>
            <a:ext cx="8062913" cy="4616450"/>
          </a:xfrm>
        </p:spPr>
        <p:txBody>
          <a:bodyPr/>
          <a:lstStyle/>
          <a:p>
            <a:pPr>
              <a:lnSpc>
                <a:spcPct val="80000"/>
              </a:lnSpc>
            </a:pPr>
            <a:r>
              <a:rPr lang="el-GR" altLang="el-GR" sz="2800" dirty="0"/>
              <a:t> Σε μια </a:t>
            </a:r>
            <a:r>
              <a:rPr lang="el-GR" altLang="el-GR" sz="2800" dirty="0" smtClean="0"/>
              <a:t>πόλη </a:t>
            </a:r>
            <a:r>
              <a:rPr lang="el-GR" altLang="el-GR" sz="2800" dirty="0"/>
              <a:t>τρεις </a:t>
            </a:r>
            <a:r>
              <a:rPr lang="el-GR" altLang="el-GR" sz="2800" dirty="0" smtClean="0"/>
              <a:t>μάρκες αυτοκίνητων, </a:t>
            </a:r>
            <a:r>
              <a:rPr lang="el-GR" altLang="el-GR" sz="2800" dirty="0"/>
              <a:t>A, B and C </a:t>
            </a:r>
            <a:r>
              <a:rPr lang="el-GR" altLang="el-GR" sz="2800" dirty="0" smtClean="0"/>
              <a:t>κατέχουν  </a:t>
            </a:r>
            <a:r>
              <a:rPr lang="el-GR" altLang="el-GR" sz="2800" dirty="0"/>
              <a:t>το 20%, 30% και 50% της </a:t>
            </a:r>
            <a:r>
              <a:rPr lang="el-GR" altLang="el-GR" sz="2800" dirty="0" smtClean="0"/>
              <a:t>αγοράς, αντίστοιχα.</a:t>
            </a:r>
            <a:endParaRPr lang="el-GR" altLang="el-GR" sz="2800" dirty="0"/>
          </a:p>
          <a:p>
            <a:pPr>
              <a:lnSpc>
                <a:spcPct val="80000"/>
              </a:lnSpc>
            </a:pPr>
            <a:r>
              <a:rPr lang="el-GR" altLang="el-GR" sz="2800" dirty="0"/>
              <a:t>Η </a:t>
            </a:r>
            <a:r>
              <a:rPr lang="el-GR" altLang="el-GR" sz="2800" dirty="0" smtClean="0"/>
              <a:t>πιθανότητα </a:t>
            </a:r>
            <a:r>
              <a:rPr lang="el-GR" altLang="el-GR" sz="2800" dirty="0"/>
              <a:t>να </a:t>
            </a:r>
            <a:r>
              <a:rPr lang="el-GR" altLang="el-GR" sz="2800" dirty="0" smtClean="0"/>
              <a:t>χρειασθεί ένα αμάξι επισκευή </a:t>
            </a:r>
            <a:r>
              <a:rPr lang="el-GR" altLang="el-GR" sz="2800" dirty="0"/>
              <a:t>τον </a:t>
            </a:r>
            <a:r>
              <a:rPr lang="el-GR" altLang="el-GR" sz="2800" dirty="0" smtClean="0"/>
              <a:t>πρώτο χρόνο κυκλοφορίας </a:t>
            </a:r>
            <a:r>
              <a:rPr lang="el-GR" altLang="el-GR" sz="2800" dirty="0"/>
              <a:t>του </a:t>
            </a:r>
            <a:r>
              <a:rPr lang="el-GR" altLang="el-GR" sz="2800" dirty="0" smtClean="0"/>
              <a:t>είναι </a:t>
            </a:r>
            <a:r>
              <a:rPr lang="el-GR" altLang="el-GR" sz="2800" dirty="0"/>
              <a:t>5%, 10% και 15%, </a:t>
            </a:r>
            <a:r>
              <a:rPr lang="el-GR" altLang="el-GR" sz="2800" dirty="0" smtClean="0"/>
              <a:t>αντίστοιχα.</a:t>
            </a:r>
            <a:endParaRPr lang="el-GR" altLang="el-GR" sz="2800" dirty="0"/>
          </a:p>
          <a:p>
            <a:pPr>
              <a:lnSpc>
                <a:spcPct val="80000"/>
              </a:lnSpc>
            </a:pPr>
            <a:endParaRPr lang="el-GR" altLang="el-GR" sz="2800" dirty="0"/>
          </a:p>
          <a:p>
            <a:pPr>
              <a:lnSpc>
                <a:spcPct val="80000"/>
              </a:lnSpc>
            </a:pPr>
            <a:r>
              <a:rPr lang="el-GR" altLang="el-GR" sz="2800" dirty="0"/>
              <a:t>(a) Ποια </a:t>
            </a:r>
            <a:r>
              <a:rPr lang="el-GR" altLang="el-GR" sz="2800" dirty="0" smtClean="0"/>
              <a:t>είναι </a:t>
            </a:r>
            <a:r>
              <a:rPr lang="el-GR" altLang="el-GR" sz="2800" dirty="0"/>
              <a:t>η </a:t>
            </a:r>
            <a:r>
              <a:rPr lang="el-GR" altLang="el-GR" sz="2800" dirty="0" smtClean="0"/>
              <a:t>πιθανότητα επισκευής ενός αμαξιού </a:t>
            </a:r>
            <a:r>
              <a:rPr lang="el-GR" altLang="el-GR" sz="2800" dirty="0"/>
              <a:t>τον </a:t>
            </a:r>
            <a:r>
              <a:rPr lang="el-GR" altLang="el-GR" sz="2800" dirty="0" smtClean="0"/>
              <a:t>πρώτο χρόνο κυκλοφορίας </a:t>
            </a:r>
            <a:r>
              <a:rPr lang="el-GR" altLang="el-GR" sz="2800" dirty="0"/>
              <a:t>του??</a:t>
            </a:r>
          </a:p>
          <a:p>
            <a:pPr>
              <a:lnSpc>
                <a:spcPct val="80000"/>
              </a:lnSpc>
            </a:pPr>
            <a:r>
              <a:rPr lang="el-GR" altLang="el-GR" sz="2800" dirty="0"/>
              <a:t>(b) Αν </a:t>
            </a:r>
            <a:r>
              <a:rPr lang="el-GR" altLang="el-GR" sz="2800" dirty="0" smtClean="0"/>
              <a:t>ένα αμάξι έχει ανάγκη επισκευής </a:t>
            </a:r>
            <a:r>
              <a:rPr lang="el-GR" altLang="el-GR" sz="2800" dirty="0"/>
              <a:t>τον </a:t>
            </a:r>
            <a:r>
              <a:rPr lang="el-GR" altLang="el-GR" sz="2800" dirty="0" smtClean="0"/>
              <a:t>πρώτο χρόνο </a:t>
            </a:r>
            <a:r>
              <a:rPr lang="el-GR" altLang="el-GR" sz="2800" dirty="0"/>
              <a:t>ποια </a:t>
            </a:r>
            <a:r>
              <a:rPr lang="el-GR" altLang="el-GR" sz="2800" dirty="0" smtClean="0"/>
              <a:t>είναι </a:t>
            </a:r>
            <a:r>
              <a:rPr lang="el-GR" altLang="el-GR" sz="2800" dirty="0"/>
              <a:t>η </a:t>
            </a:r>
            <a:r>
              <a:rPr lang="el-GR" altLang="el-GR" sz="2800" dirty="0" smtClean="0"/>
              <a:t>πιθανότητα </a:t>
            </a:r>
            <a:r>
              <a:rPr lang="el-GR" altLang="el-GR" sz="2800" dirty="0"/>
              <a:t>να </a:t>
            </a:r>
            <a:r>
              <a:rPr lang="el-GR" altLang="el-GR" sz="2800" dirty="0" smtClean="0"/>
              <a:t>είναι μάρκας </a:t>
            </a:r>
            <a:r>
              <a:rPr lang="el-GR" altLang="el-GR" sz="2800" dirty="0"/>
              <a:t>Α?</a:t>
            </a:r>
          </a:p>
          <a:p>
            <a:pPr>
              <a:lnSpc>
                <a:spcPct val="80000"/>
              </a:lnSpc>
            </a:pPr>
            <a:endParaRPr lang="el-GR" altLang="el-GR" sz="2800" dirty="0"/>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89</a:t>
            </a:fld>
            <a:endParaRPr lang="en-US" altLang="el-GR">
              <a:solidFill>
                <a:srgbClr val="000000"/>
              </a:solidFill>
            </a:endParaRPr>
          </a:p>
        </p:txBody>
      </p:sp>
    </p:spTree>
    <p:extLst>
      <p:ext uri="{BB962C8B-B14F-4D97-AF65-F5344CB8AC3E}">
        <p14:creationId xmlns:p14="http://schemas.microsoft.com/office/powerpoint/2010/main" xmlns="" val="1057929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741368"/>
          </a:xfrm>
          <a:prstGeom prst="rect">
            <a:avLst/>
          </a:prstGeom>
          <a:ln>
            <a:noFill/>
          </a:ln>
          <a:effectLst>
            <a:softEdge rad="112500"/>
          </a:effectLst>
        </p:spPr>
      </p:pic>
      <p:sp>
        <p:nvSpPr>
          <p:cNvPr id="3" name="Θέση αριθμού διαφάνειας 2"/>
          <p:cNvSpPr>
            <a:spLocks noGrp="1"/>
          </p:cNvSpPr>
          <p:nvPr>
            <p:ph type="sldNum" sz="quarter" idx="12"/>
          </p:nvPr>
        </p:nvSpPr>
        <p:spPr/>
        <p:txBody>
          <a:bodyPr/>
          <a:lstStyle/>
          <a:p>
            <a:fld id="{FC53442B-9059-4995-AD00-11B44EEE6C23}" type="slidenum">
              <a:rPr lang="en-US" altLang="el-GR" smtClean="0">
                <a:solidFill>
                  <a:srgbClr val="000000"/>
                </a:solidFill>
              </a:rPr>
              <a:pPr/>
              <a:t>9</a:t>
            </a:fld>
            <a:endParaRPr lang="en-US" altLang="el-GR">
              <a:solidFill>
                <a:srgbClr val="000000"/>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p:cNvPicPr>
            <a:picLocks noChangeAspect="1"/>
          </p:cNvPicPr>
          <p:nvPr/>
        </p:nvPicPr>
        <p:blipFill>
          <a:blip r:embed="rId2"/>
          <a:stretch>
            <a:fillRect/>
          </a:stretch>
        </p:blipFill>
        <p:spPr>
          <a:xfrm>
            <a:off x="-17580" y="0"/>
            <a:ext cx="9161579" cy="6858000"/>
          </a:xfrm>
          <a:prstGeom prst="rect">
            <a:avLst/>
          </a:prstGeom>
        </p:spPr>
      </p:pic>
      <p:sp>
        <p:nvSpPr>
          <p:cNvPr id="4" name="Θέση αριθμού διαφάνειας 3"/>
          <p:cNvSpPr>
            <a:spLocks noGrp="1"/>
          </p:cNvSpPr>
          <p:nvPr>
            <p:ph type="sldNum" sz="quarter" idx="12"/>
          </p:nvPr>
        </p:nvSpPr>
        <p:spPr/>
        <p:txBody>
          <a:bodyPr/>
          <a:lstStyle/>
          <a:p>
            <a:fld id="{FC53442B-9059-4995-AD00-11B44EEE6C23}" type="slidenum">
              <a:rPr lang="en-US" altLang="el-GR" smtClean="0">
                <a:solidFill>
                  <a:srgbClr val="000000"/>
                </a:solidFill>
              </a:rPr>
              <a:pPr/>
              <a:t>90</a:t>
            </a:fld>
            <a:endParaRPr lang="en-US" altLang="el-GR">
              <a:solidFill>
                <a:srgbClr val="000000"/>
              </a:solidFill>
            </a:endParaRPr>
          </a:p>
        </p:txBody>
      </p:sp>
    </p:spTree>
    <p:extLst>
      <p:ext uri="{BB962C8B-B14F-4D97-AF65-F5344CB8AC3E}">
        <p14:creationId xmlns:p14="http://schemas.microsoft.com/office/powerpoint/2010/main" xmlns="" val="5267932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a:xfrm>
            <a:off x="251520" y="1045351"/>
            <a:ext cx="8569200" cy="2146300"/>
          </a:xfrm>
        </p:spPr>
        <p:txBody>
          <a:bodyPr/>
          <a:lstStyle/>
          <a:p>
            <a:pPr eaLnBrk="1" hangingPunct="1"/>
            <a:r>
              <a:rPr lang="el-GR" altLang="el-GR" b="1" dirty="0" smtClean="0">
                <a:solidFill>
                  <a:srgbClr val="002060"/>
                </a:solidFill>
              </a:rPr>
              <a:t>ΚΑΤΑΝΟΜΕΣ ΠΙΘΑΝΟΤΗΤΩΝ </a:t>
            </a:r>
            <a:r>
              <a:rPr lang="el-GR" altLang="el-GR" sz="4000" b="1" dirty="0" smtClean="0">
                <a:solidFill>
                  <a:srgbClr val="002060"/>
                </a:solidFill>
              </a:rPr>
              <a:t>ΔΙΑΚΡΙΤΩΝ ΚΑΙ ΣΥΝΕΧΩΝ ΤΥΧΑΙΩΝ ΜΕΤΑΒΛΗΤΩΝ</a:t>
            </a:r>
          </a:p>
        </p:txBody>
      </p:sp>
      <p:sp>
        <p:nvSpPr>
          <p:cNvPr id="4" name="Ορθογώνιο 3"/>
          <p:cNvSpPr/>
          <p:nvPr/>
        </p:nvSpPr>
        <p:spPr>
          <a:xfrm>
            <a:off x="751036" y="3726701"/>
            <a:ext cx="7570167" cy="1795171"/>
          </a:xfrm>
          <a:prstGeom prst="rect">
            <a:avLst/>
          </a:prstGeom>
        </p:spPr>
        <p:txBody>
          <a:bodyPr wrap="square">
            <a:spAutoFit/>
          </a:bodyPr>
          <a:lstStyle/>
          <a:p>
            <a:pPr algn="just">
              <a:lnSpc>
                <a:spcPct val="105000"/>
              </a:lnSpc>
              <a:spcBef>
                <a:spcPct val="35000"/>
              </a:spcBef>
              <a:buFontTx/>
              <a:buChar char="•"/>
            </a:pPr>
            <a:r>
              <a:rPr lang="el-GR" altLang="el-GR" sz="2000" i="1" dirty="0">
                <a:solidFill>
                  <a:srgbClr val="002060"/>
                </a:solidFill>
              </a:rPr>
              <a:t>Οι κατανομές πιθανότητας που καταρτίζονται βάσει των παρατηρήσεων που προκύπτουν από πραγματικές μετρήσεις ονομάζονται εμπειρικές κατανομές </a:t>
            </a:r>
            <a:r>
              <a:rPr lang="el-GR" altLang="el-GR" sz="2000" i="1" dirty="0" smtClean="0">
                <a:solidFill>
                  <a:srgbClr val="002060"/>
                </a:solidFill>
              </a:rPr>
              <a:t>πιθανότητας</a:t>
            </a:r>
            <a:r>
              <a:rPr lang="en-US" altLang="el-GR" sz="2000" i="1" dirty="0" smtClean="0">
                <a:solidFill>
                  <a:srgbClr val="002060"/>
                </a:solidFill>
              </a:rPr>
              <a:t> </a:t>
            </a:r>
            <a:endParaRPr lang="el-GR" altLang="el-GR" sz="2000" i="1" dirty="0">
              <a:solidFill>
                <a:srgbClr val="002060"/>
              </a:solidFill>
            </a:endParaRPr>
          </a:p>
          <a:p>
            <a:pPr algn="just">
              <a:lnSpc>
                <a:spcPct val="105000"/>
              </a:lnSpc>
              <a:spcBef>
                <a:spcPct val="35000"/>
              </a:spcBef>
              <a:buFontTx/>
              <a:buChar char="•"/>
            </a:pPr>
            <a:r>
              <a:rPr lang="el-GR" altLang="el-GR" sz="2000" i="1" dirty="0">
                <a:solidFill>
                  <a:srgbClr val="002060"/>
                </a:solidFill>
              </a:rPr>
              <a:t>Οι κατανομές πιθανότητας που ακολουθούν κάποιο γνωστό θεωρητικό υπόδειγμα ονομάζονται θεωρητικές κατανομές πιθανότητας</a:t>
            </a:r>
            <a:endParaRPr lang="en-US" altLang="el-GR" sz="2000" i="1" dirty="0">
              <a:solidFill>
                <a:srgbClr val="002060"/>
              </a:solidFill>
            </a:endParaRPr>
          </a:p>
        </p:txBody>
      </p:sp>
      <p:sp>
        <p:nvSpPr>
          <p:cNvPr id="3" name="Θέση αριθμού διαφάνειας 2"/>
          <p:cNvSpPr>
            <a:spLocks noGrp="1"/>
          </p:cNvSpPr>
          <p:nvPr>
            <p:ph type="sldNum" sz="quarter" idx="12"/>
          </p:nvPr>
        </p:nvSpPr>
        <p:spPr/>
        <p:txBody>
          <a:bodyPr/>
          <a:lstStyle/>
          <a:p>
            <a:fld id="{91CF8699-DEF0-4253-874C-485846F459C7}" type="slidenum">
              <a:rPr lang="en-US" altLang="el-GR" smtClean="0">
                <a:solidFill>
                  <a:srgbClr val="000000"/>
                </a:solidFill>
              </a:rPr>
              <a:pPr/>
              <a:t>91</a:t>
            </a:fld>
            <a:endParaRPr lang="en-US" altLang="el-GR">
              <a:solidFill>
                <a:srgbClr val="000000"/>
              </a:solidFill>
            </a:endParaRPr>
          </a:p>
        </p:txBody>
      </p:sp>
    </p:spTree>
    <p:extLst>
      <p:ext uri="{BB962C8B-B14F-4D97-AF65-F5344CB8AC3E}">
        <p14:creationId xmlns:p14="http://schemas.microsoft.com/office/powerpoint/2010/main" xmlns="" val="116892869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ctrTitle"/>
          </p:nvPr>
        </p:nvSpPr>
        <p:spPr>
          <a:xfrm>
            <a:off x="115913" y="-71710"/>
            <a:ext cx="8892480" cy="980728"/>
          </a:xfrm>
        </p:spPr>
        <p:txBody>
          <a:bodyPr/>
          <a:lstStyle/>
          <a:p>
            <a:pPr eaLnBrk="1" hangingPunct="1"/>
            <a:r>
              <a:rPr lang="el-GR" altLang="el-GR" sz="3600" b="1" dirty="0" smtClean="0">
                <a:solidFill>
                  <a:srgbClr val="002060"/>
                </a:solidFill>
              </a:rPr>
              <a:t>Τυχαίες Μεταβλητές</a:t>
            </a:r>
            <a:r>
              <a:rPr lang="en-US" altLang="el-GR" sz="3600" b="1" dirty="0" smtClean="0">
                <a:solidFill>
                  <a:srgbClr val="002060"/>
                </a:solidFill>
              </a:rPr>
              <a:t> </a:t>
            </a:r>
            <a:r>
              <a:rPr lang="el-GR" altLang="el-GR" sz="3600" b="1" dirty="0" smtClean="0">
                <a:solidFill>
                  <a:srgbClr val="002060"/>
                </a:solidFill>
              </a:rPr>
              <a:t>(</a:t>
            </a:r>
            <a:r>
              <a:rPr lang="en-US" altLang="el-GR" sz="3600" b="1" dirty="0" smtClean="0">
                <a:solidFill>
                  <a:srgbClr val="002060"/>
                </a:solidFill>
              </a:rPr>
              <a:t>random </a:t>
            </a:r>
            <a:r>
              <a:rPr lang="en-US" altLang="el-GR" sz="3600" b="1" dirty="0">
                <a:solidFill>
                  <a:srgbClr val="002060"/>
                </a:solidFill>
              </a:rPr>
              <a:t>variables</a:t>
            </a:r>
            <a:r>
              <a:rPr lang="el-GR" altLang="el-GR" sz="3600" b="1" dirty="0">
                <a:solidFill>
                  <a:srgbClr val="002060"/>
                </a:solidFill>
              </a:rPr>
              <a:t>)</a:t>
            </a:r>
            <a:endParaRPr lang="el-GR" altLang="el-GR" sz="3600" b="1" dirty="0" smtClean="0">
              <a:solidFill>
                <a:srgbClr val="002060"/>
              </a:solidFill>
            </a:endParaRPr>
          </a:p>
        </p:txBody>
      </p:sp>
      <p:sp>
        <p:nvSpPr>
          <p:cNvPr id="5123" name="Rectangle 5"/>
          <p:cNvSpPr>
            <a:spLocks noGrp="1" noChangeArrowheads="1"/>
          </p:cNvSpPr>
          <p:nvPr>
            <p:ph type="subTitle" idx="1"/>
          </p:nvPr>
        </p:nvSpPr>
        <p:spPr>
          <a:xfrm>
            <a:off x="529680" y="1052289"/>
            <a:ext cx="8064946" cy="792683"/>
          </a:xfrm>
        </p:spPr>
        <p:txBody>
          <a:bodyPr/>
          <a:lstStyle/>
          <a:p>
            <a:pPr algn="just" eaLnBrk="1" hangingPunct="1">
              <a:spcBef>
                <a:spcPct val="35000"/>
              </a:spcBef>
            </a:pPr>
            <a:r>
              <a:rPr lang="el-GR" altLang="el-GR" sz="2200" dirty="0" smtClean="0"/>
              <a:t>Ως </a:t>
            </a:r>
            <a:r>
              <a:rPr lang="el-GR" altLang="el-GR" sz="2200" b="1" dirty="0" smtClean="0"/>
              <a:t>τυχαία</a:t>
            </a:r>
            <a:r>
              <a:rPr lang="el-GR" altLang="el-GR" sz="2200" dirty="0" smtClean="0"/>
              <a:t> ορίζεται η </a:t>
            </a:r>
            <a:r>
              <a:rPr lang="el-GR" altLang="el-GR" sz="2200" b="1" dirty="0" smtClean="0"/>
              <a:t>μεταβλητή</a:t>
            </a:r>
            <a:r>
              <a:rPr lang="el-GR" altLang="el-GR" sz="2200" dirty="0" smtClean="0"/>
              <a:t> που περιλαμβάνει τιμές, οι οποίες προέρχονται από μια τυχαία διαδικασία</a:t>
            </a:r>
            <a:r>
              <a:rPr lang="en-US" altLang="el-GR" sz="2200" dirty="0" smtClean="0"/>
              <a:t>.</a:t>
            </a:r>
            <a:endParaRPr lang="el-GR" altLang="el-GR" sz="2200" dirty="0" smtClean="0"/>
          </a:p>
          <a:p>
            <a:pPr algn="just">
              <a:spcBef>
                <a:spcPct val="35000"/>
              </a:spcBef>
            </a:pPr>
            <a:r>
              <a:rPr lang="el-GR" altLang="el-GR" sz="2200" dirty="0"/>
              <a:t>Οι τιμές που προκύπτουν από την τυχαία αυτή διαδικασία ονομάζονται </a:t>
            </a:r>
            <a:r>
              <a:rPr lang="el-GR" altLang="el-GR" sz="2200" b="1" dirty="0"/>
              <a:t>παρατηρήσεις ή μετρήσεις.</a:t>
            </a:r>
          </a:p>
        </p:txBody>
      </p:sp>
      <p:sp>
        <p:nvSpPr>
          <p:cNvPr id="5" name="Rectangle 3"/>
          <p:cNvSpPr txBox="1">
            <a:spLocks noChangeArrowheads="1"/>
          </p:cNvSpPr>
          <p:nvPr/>
        </p:nvSpPr>
        <p:spPr bwMode="auto">
          <a:xfrm>
            <a:off x="421693" y="2708920"/>
            <a:ext cx="8280920" cy="4392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None/>
              <a:defRPr sz="2400" kern="1200">
                <a:solidFill>
                  <a:schemeClr val="tx1"/>
                </a:solidFill>
                <a:latin typeface="+mn-lt"/>
                <a:ea typeface="+mn-ea"/>
                <a:cs typeface="+mn-cs"/>
              </a:defRPr>
            </a:lvl1pPr>
            <a:lvl2pPr marL="457200" indent="0" algn="ctr" rtl="0" fontAlgn="base">
              <a:spcBef>
                <a:spcPct val="20000"/>
              </a:spcBef>
              <a:spcAft>
                <a:spcPct val="0"/>
              </a:spcAft>
              <a:buNone/>
              <a:defRPr sz="2000" kern="1200">
                <a:solidFill>
                  <a:schemeClr val="tx1"/>
                </a:solidFill>
                <a:latin typeface="+mn-lt"/>
                <a:ea typeface="+mn-ea"/>
                <a:cs typeface="+mn-cs"/>
              </a:defRPr>
            </a:lvl2pPr>
            <a:lvl3pPr marL="914400" indent="0" algn="ctr" rtl="0" fontAlgn="base">
              <a:spcBef>
                <a:spcPct val="20000"/>
              </a:spcBef>
              <a:spcAft>
                <a:spcPct val="0"/>
              </a:spcAft>
              <a:buNone/>
              <a:defRPr sz="1800" kern="1200">
                <a:solidFill>
                  <a:schemeClr val="tx1"/>
                </a:solidFill>
                <a:latin typeface="+mn-lt"/>
                <a:ea typeface="+mn-ea"/>
                <a:cs typeface="+mn-cs"/>
              </a:defRPr>
            </a:lvl3pPr>
            <a:lvl4pPr marL="1371600" indent="0" algn="ctr" rtl="0" fontAlgn="base">
              <a:spcBef>
                <a:spcPct val="20000"/>
              </a:spcBef>
              <a:spcAft>
                <a:spcPct val="0"/>
              </a:spcAft>
              <a:buNone/>
              <a:defRPr sz="1600" kern="1200">
                <a:solidFill>
                  <a:schemeClr val="tx1"/>
                </a:solidFill>
                <a:latin typeface="+mn-lt"/>
                <a:ea typeface="+mn-ea"/>
                <a:cs typeface="+mn-cs"/>
              </a:defRPr>
            </a:lvl4pPr>
            <a:lvl5pPr marL="1828800" indent="0" algn="ctr" rtl="0" fontAlgn="base">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90000"/>
              </a:lnSpc>
            </a:pPr>
            <a:r>
              <a:rPr lang="el-GR" altLang="el-GR" sz="2800" dirty="0"/>
              <a:t>Μια </a:t>
            </a:r>
            <a:r>
              <a:rPr lang="el-GR" altLang="el-GR" sz="2800" dirty="0" smtClean="0"/>
              <a:t>τυχαία μεταβλητή  </a:t>
            </a:r>
            <a:r>
              <a:rPr lang="en-US" altLang="el-GR" sz="2000" dirty="0"/>
              <a:t>X(s) </a:t>
            </a:r>
            <a:r>
              <a:rPr lang="el-GR" altLang="el-GR" sz="2000" dirty="0" smtClean="0"/>
              <a:t>είναι </a:t>
            </a:r>
            <a:r>
              <a:rPr lang="el-GR" altLang="el-GR" sz="2000" dirty="0"/>
              <a:t>μια </a:t>
            </a:r>
            <a:r>
              <a:rPr lang="el-GR" altLang="el-GR" sz="2000" dirty="0" smtClean="0"/>
              <a:t>πραγματική συνάρτηση με πεδίο ορισμού </a:t>
            </a:r>
            <a:r>
              <a:rPr lang="el-GR" altLang="el-GR" sz="2000" dirty="0"/>
              <a:t>τον </a:t>
            </a:r>
            <a:r>
              <a:rPr lang="el-GR" altLang="el-GR" sz="2000" dirty="0" smtClean="0"/>
              <a:t>χώρο </a:t>
            </a:r>
            <a:r>
              <a:rPr lang="el-GR" altLang="el-GR" sz="2000" dirty="0"/>
              <a:t>των </a:t>
            </a:r>
            <a:r>
              <a:rPr lang="el-GR" altLang="el-GR" sz="2000" dirty="0" smtClean="0"/>
              <a:t>γεγονότων </a:t>
            </a:r>
            <a:r>
              <a:rPr lang="el-GR" altLang="el-GR" sz="2000" dirty="0"/>
              <a:t>Ω</a:t>
            </a:r>
            <a:r>
              <a:rPr lang="en-US" altLang="el-GR" sz="2000" dirty="0"/>
              <a:t>, s </a:t>
            </a:r>
            <a:r>
              <a:rPr lang="en-US" altLang="el-GR" sz="2000" dirty="0" smtClean="0">
                <a:sym typeface="Symbol" panose="05050102010706020507" pitchFamily="18" charset="2"/>
              </a:rPr>
              <a:t></a:t>
            </a:r>
            <a:r>
              <a:rPr lang="el-GR" altLang="el-GR" sz="2000" dirty="0" smtClean="0">
                <a:sym typeface="Symbol" panose="05050102010706020507" pitchFamily="18" charset="2"/>
              </a:rPr>
              <a:t> Ω</a:t>
            </a:r>
            <a:r>
              <a:rPr lang="en-US" altLang="el-GR" sz="2000" dirty="0" smtClean="0">
                <a:sym typeface="Symbol" panose="05050102010706020507" pitchFamily="18" charset="2"/>
              </a:rPr>
              <a:t>.</a:t>
            </a:r>
            <a:endParaRPr lang="en-US" altLang="el-GR" sz="2000" dirty="0">
              <a:sym typeface="Symbol" panose="05050102010706020507" pitchFamily="18" charset="2"/>
            </a:endParaRPr>
          </a:p>
          <a:p>
            <a:pPr algn="l">
              <a:lnSpc>
                <a:spcPct val="90000"/>
              </a:lnSpc>
            </a:pPr>
            <a:r>
              <a:rPr lang="el-GR" altLang="el-GR" sz="2000" dirty="0">
                <a:sym typeface="Symbol" panose="05050102010706020507" pitchFamily="18" charset="2"/>
              </a:rPr>
              <a:t>Μια τυχαία μεταβλητή μπορεί να είναι:</a:t>
            </a:r>
          </a:p>
          <a:p>
            <a:pPr lvl="1" algn="l">
              <a:lnSpc>
                <a:spcPct val="90000"/>
              </a:lnSpc>
            </a:pPr>
            <a:r>
              <a:rPr lang="el-GR" altLang="el-GR" b="1" dirty="0">
                <a:solidFill>
                  <a:srgbClr val="002060"/>
                </a:solidFill>
                <a:sym typeface="Symbol" panose="05050102010706020507" pitchFamily="18" charset="2"/>
              </a:rPr>
              <a:t>Διακριτή/ασυνεχής, ή</a:t>
            </a:r>
          </a:p>
          <a:p>
            <a:pPr lvl="1" algn="l">
              <a:lnSpc>
                <a:spcPct val="90000"/>
              </a:lnSpc>
            </a:pPr>
            <a:r>
              <a:rPr lang="el-GR" altLang="el-GR" b="1" dirty="0">
                <a:solidFill>
                  <a:srgbClr val="002060"/>
                </a:solidFill>
              </a:rPr>
              <a:t>Συνεχής</a:t>
            </a:r>
          </a:p>
          <a:p>
            <a:pPr algn="l">
              <a:lnSpc>
                <a:spcPct val="90000"/>
              </a:lnSpc>
            </a:pPr>
            <a:r>
              <a:rPr lang="el-GR" altLang="el-GR" sz="2000" dirty="0"/>
              <a:t>Μια τυχαία μεταβλητή μπορεί να περιγράφει</a:t>
            </a:r>
            <a:r>
              <a:rPr lang="el-GR" altLang="el-GR" sz="2000" dirty="0" smtClean="0"/>
              <a:t>:</a:t>
            </a:r>
          </a:p>
          <a:p>
            <a:pPr lvl="1" algn="l">
              <a:lnSpc>
                <a:spcPct val="150000"/>
              </a:lnSpc>
            </a:pPr>
            <a:r>
              <a:rPr lang="el-GR" altLang="el-GR" dirty="0" smtClean="0"/>
              <a:t>Με </a:t>
            </a:r>
            <a:r>
              <a:rPr lang="el-GR" altLang="el-GR" dirty="0"/>
              <a:t>το σύμβολό της, π.χ. το </a:t>
            </a:r>
            <a:r>
              <a:rPr lang="el-GR" altLang="el-GR" b="1" dirty="0">
                <a:solidFill>
                  <a:srgbClr val="002060"/>
                </a:solidFill>
              </a:rPr>
              <a:t>Χ (πάντοτε κεφαλαίο)</a:t>
            </a:r>
          </a:p>
          <a:p>
            <a:pPr lvl="1" algn="l">
              <a:lnSpc>
                <a:spcPct val="150000"/>
              </a:lnSpc>
            </a:pPr>
            <a:r>
              <a:rPr lang="el-GR" altLang="el-GR" dirty="0" smtClean="0">
                <a:sym typeface="Symbol" panose="05050102010706020507" pitchFamily="18" charset="2"/>
              </a:rPr>
              <a:t>Με </a:t>
            </a:r>
            <a:r>
              <a:rPr lang="el-GR" altLang="el-GR" dirty="0">
                <a:sym typeface="Symbol" panose="05050102010706020507" pitchFamily="18" charset="2"/>
              </a:rPr>
              <a:t>την περιγραφή της κατανομής των τιμών της </a:t>
            </a:r>
            <a:r>
              <a:rPr lang="en-US" altLang="el-GR" dirty="0">
                <a:sym typeface="Symbol" panose="05050102010706020507" pitchFamily="18" charset="2"/>
              </a:rPr>
              <a:t>x (</a:t>
            </a:r>
            <a:r>
              <a:rPr lang="el-GR" altLang="el-GR" dirty="0">
                <a:sym typeface="Symbol" panose="05050102010706020507" pitchFamily="18" charset="2"/>
              </a:rPr>
              <a:t>οι </a:t>
            </a:r>
            <a:r>
              <a:rPr lang="el-GR" altLang="el-GR" dirty="0" smtClean="0">
                <a:sym typeface="Symbol" panose="05050102010706020507" pitchFamily="18" charset="2"/>
              </a:rPr>
              <a:t>τιμές </a:t>
            </a:r>
            <a:r>
              <a:rPr lang="el-GR" altLang="el-GR" dirty="0">
                <a:sym typeface="Symbol" panose="05050102010706020507" pitchFamily="18" charset="2"/>
              </a:rPr>
              <a:t>που παίρνει η μεταβλητή συμβολίζονται </a:t>
            </a:r>
            <a:r>
              <a:rPr lang="el-GR" altLang="el-GR" b="1" i="1" dirty="0">
                <a:solidFill>
                  <a:srgbClr val="002060"/>
                </a:solidFill>
                <a:sym typeface="Symbol" panose="05050102010706020507" pitchFamily="18" charset="2"/>
              </a:rPr>
              <a:t>με μικρό γράμμα)</a:t>
            </a:r>
          </a:p>
          <a:p>
            <a:pPr>
              <a:lnSpc>
                <a:spcPct val="150000"/>
              </a:lnSpc>
            </a:pPr>
            <a:r>
              <a:rPr lang="el-GR" altLang="el-GR" sz="2000" dirty="0">
                <a:solidFill>
                  <a:srgbClr val="002060"/>
                </a:solidFill>
                <a:sym typeface="Symbol" panose="05050102010706020507" pitchFamily="18" charset="2"/>
              </a:rPr>
              <a:t>Η </a:t>
            </a:r>
            <a:r>
              <a:rPr lang="el-GR" altLang="el-GR" sz="2000" b="1" dirty="0">
                <a:solidFill>
                  <a:srgbClr val="002060"/>
                </a:solidFill>
                <a:sym typeface="Symbol" panose="05050102010706020507" pitchFamily="18" charset="2"/>
              </a:rPr>
              <a:t>σχέση Χ=</a:t>
            </a:r>
            <a:r>
              <a:rPr lang="en-US" altLang="el-GR" sz="2000" b="1" dirty="0">
                <a:solidFill>
                  <a:srgbClr val="002060"/>
                </a:solidFill>
                <a:sym typeface="Symbol" panose="05050102010706020507" pitchFamily="18" charset="2"/>
              </a:rPr>
              <a:t>x</a:t>
            </a:r>
            <a:r>
              <a:rPr lang="el-GR" altLang="el-GR" sz="2000" b="1" dirty="0">
                <a:solidFill>
                  <a:srgbClr val="002060"/>
                </a:solidFill>
                <a:sym typeface="Symbol" panose="05050102010706020507" pitchFamily="18" charset="2"/>
              </a:rPr>
              <a:t> </a:t>
            </a:r>
            <a:r>
              <a:rPr lang="el-GR" altLang="el-GR" sz="2000" dirty="0">
                <a:solidFill>
                  <a:srgbClr val="002060"/>
                </a:solidFill>
                <a:sym typeface="Symbol" panose="05050102010706020507" pitchFamily="18" charset="2"/>
              </a:rPr>
              <a:t>συμβολίζει </a:t>
            </a:r>
            <a:r>
              <a:rPr lang="el-GR" altLang="el-GR" sz="2000" dirty="0">
                <a:sym typeface="Symbol" panose="05050102010706020507" pitchFamily="18" charset="2"/>
              </a:rPr>
              <a:t>το ότι η τυχαία μεταβλητή Χ πήρε την </a:t>
            </a:r>
            <a:r>
              <a:rPr lang="el-GR" altLang="el-GR" sz="2000" dirty="0" smtClean="0">
                <a:sym typeface="Symbol" panose="05050102010706020507" pitchFamily="18" charset="2"/>
              </a:rPr>
              <a:t>τιμή </a:t>
            </a:r>
            <a:r>
              <a:rPr lang="en-US" altLang="el-GR" sz="2000" dirty="0">
                <a:sym typeface="Symbol" panose="05050102010706020507" pitchFamily="18" charset="2"/>
              </a:rPr>
              <a:t>x</a:t>
            </a:r>
            <a:r>
              <a:rPr lang="el-GR" altLang="el-GR" sz="2000" dirty="0">
                <a:sym typeface="Symbol" panose="05050102010706020507" pitchFamily="18" charset="2"/>
              </a:rPr>
              <a:t>  </a:t>
            </a:r>
            <a:endParaRPr lang="en-GB" altLang="el-GR" sz="2000" dirty="0">
              <a:sym typeface="Symbol" panose="05050102010706020507" pitchFamily="18" charset="2"/>
            </a:endParaRPr>
          </a:p>
        </p:txBody>
      </p:sp>
      <p:sp>
        <p:nvSpPr>
          <p:cNvPr id="3" name="Θέση αριθμού διαφάνειας 2"/>
          <p:cNvSpPr>
            <a:spLocks noGrp="1"/>
          </p:cNvSpPr>
          <p:nvPr>
            <p:ph type="sldNum" sz="quarter" idx="12"/>
          </p:nvPr>
        </p:nvSpPr>
        <p:spPr/>
        <p:txBody>
          <a:bodyPr/>
          <a:lstStyle/>
          <a:p>
            <a:fld id="{8A49F2EC-0D2C-4B86-88D1-B8724EED33E7}" type="slidenum">
              <a:rPr lang="en-US" altLang="el-GR" smtClean="0">
                <a:solidFill>
                  <a:srgbClr val="000000"/>
                </a:solidFill>
              </a:rPr>
              <a:pPr/>
              <a:t>92</a:t>
            </a:fld>
            <a:endParaRPr lang="en-US" altLang="el-GR">
              <a:solidFill>
                <a:srgbClr val="000000"/>
              </a:solidFill>
            </a:endParaRPr>
          </a:p>
        </p:txBody>
      </p:sp>
    </p:spTree>
    <p:extLst>
      <p:ext uri="{BB962C8B-B14F-4D97-AF65-F5344CB8AC3E}">
        <p14:creationId xmlns:p14="http://schemas.microsoft.com/office/powerpoint/2010/main" xmlns="" val="39807472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3 - Τίτλος"/>
          <p:cNvSpPr>
            <a:spLocks noGrp="1"/>
          </p:cNvSpPr>
          <p:nvPr>
            <p:ph type="ctrTitle"/>
          </p:nvPr>
        </p:nvSpPr>
        <p:spPr>
          <a:xfrm>
            <a:off x="231210" y="-73748"/>
            <a:ext cx="8302064" cy="1470025"/>
          </a:xfrm>
        </p:spPr>
        <p:txBody>
          <a:bodyPr/>
          <a:lstStyle/>
          <a:p>
            <a:r>
              <a:rPr lang="el-GR" altLang="el-GR" sz="3600" b="1" dirty="0" smtClean="0">
                <a:solidFill>
                  <a:schemeClr val="accent6">
                    <a:lumMod val="75000"/>
                  </a:schemeClr>
                </a:solidFill>
              </a:rPr>
              <a:t>Κατανομή Πιθανότητας Διακριτής Τυχαίας Μεταβλητής</a:t>
            </a:r>
          </a:p>
        </p:txBody>
      </p:sp>
      <p:sp>
        <p:nvSpPr>
          <p:cNvPr id="6147" name="4 - Υπότιτλος"/>
          <p:cNvSpPr>
            <a:spLocks noGrp="1"/>
          </p:cNvSpPr>
          <p:nvPr>
            <p:ph type="subTitle" idx="1"/>
          </p:nvPr>
        </p:nvSpPr>
        <p:spPr>
          <a:xfrm>
            <a:off x="172467" y="1506838"/>
            <a:ext cx="8535780" cy="2570162"/>
          </a:xfrm>
        </p:spPr>
        <p:txBody>
          <a:bodyPr/>
          <a:lstStyle/>
          <a:p>
            <a:pPr algn="just"/>
            <a:r>
              <a:rPr lang="el-GR" altLang="el-GR" dirty="0" smtClean="0"/>
              <a:t>Κατανομή πιθανότητας της διακριτής τυχαίας μεταβλητής Χ είναι ο πίνακας/διάγραμμα/τύπος, ο οποίος σε κάθε τιμή </a:t>
            </a:r>
            <a:r>
              <a:rPr lang="en-US" altLang="el-GR" dirty="0"/>
              <a:t>x</a:t>
            </a:r>
            <a:r>
              <a:rPr lang="en-US" altLang="el-GR" baseline="-25000" dirty="0" smtClean="0"/>
              <a:t>i</a:t>
            </a:r>
            <a:r>
              <a:rPr lang="en-US" altLang="el-GR" dirty="0" smtClean="0"/>
              <a:t>, </a:t>
            </a:r>
            <a:r>
              <a:rPr lang="en-US" altLang="el-GR" dirty="0" err="1" smtClean="0"/>
              <a:t>i</a:t>
            </a:r>
            <a:r>
              <a:rPr lang="en-US" altLang="el-GR" dirty="0" smtClean="0"/>
              <a:t>=1,2,..n </a:t>
            </a:r>
            <a:r>
              <a:rPr lang="el-GR" altLang="el-GR" dirty="0" smtClean="0"/>
              <a:t>της τυχαίας μεταβλητής Χ αντιστοιχίζει την πιθανότητα εμφάνισης της [</a:t>
            </a:r>
            <a:r>
              <a:rPr lang="en-US" altLang="el-GR" dirty="0" smtClean="0"/>
              <a:t>P(X=x</a:t>
            </a:r>
            <a:r>
              <a:rPr lang="en-US" altLang="el-GR" baseline="-25000" dirty="0" smtClean="0"/>
              <a:t>i</a:t>
            </a:r>
            <a:r>
              <a:rPr lang="en-US" altLang="el-GR" dirty="0" smtClean="0"/>
              <a:t>)</a:t>
            </a:r>
            <a:r>
              <a:rPr lang="el-GR" altLang="el-GR" dirty="0" smtClean="0"/>
              <a:t>]</a:t>
            </a:r>
          </a:p>
        </p:txBody>
      </p:sp>
      <p:sp>
        <p:nvSpPr>
          <p:cNvPr id="3" name="Ορθογώνιο 2"/>
          <p:cNvSpPr/>
          <p:nvPr/>
        </p:nvSpPr>
        <p:spPr>
          <a:xfrm>
            <a:off x="136983" y="3052199"/>
            <a:ext cx="9007017" cy="1200329"/>
          </a:xfrm>
          <a:prstGeom prst="rect">
            <a:avLst/>
          </a:prstGeom>
        </p:spPr>
        <p:txBody>
          <a:bodyPr wrap="square">
            <a:spAutoFit/>
          </a:bodyPr>
          <a:lstStyle/>
          <a:p>
            <a:r>
              <a:rPr lang="en-US" sz="2400" dirty="0"/>
              <a:t>H</a:t>
            </a:r>
            <a:r>
              <a:rPr lang="el-GR" sz="2400" dirty="0"/>
              <a:t> κατανομή πιθανότητας μιας τυχαίας </a:t>
            </a:r>
            <a:r>
              <a:rPr lang="el-GR" sz="2400" dirty="0" smtClean="0"/>
              <a:t>διακριτής μεταβλητής</a:t>
            </a:r>
            <a:r>
              <a:rPr lang="en-US" sz="2400" dirty="0" smtClean="0"/>
              <a:t> </a:t>
            </a:r>
            <a:r>
              <a:rPr lang="el-GR" sz="2400" dirty="0" smtClean="0"/>
              <a:t> Χ, χαρακτηρίζεται ή και ονομάζεται   </a:t>
            </a:r>
            <a:r>
              <a:rPr lang="el-GR" sz="2400" b="1" dirty="0" smtClean="0">
                <a:solidFill>
                  <a:schemeClr val="accent6">
                    <a:lumMod val="75000"/>
                  </a:schemeClr>
                </a:solidFill>
              </a:rPr>
              <a:t>συνάρτηση </a:t>
            </a:r>
            <a:r>
              <a:rPr lang="el-GR" sz="2400" b="1" dirty="0">
                <a:solidFill>
                  <a:schemeClr val="accent6">
                    <a:lumMod val="75000"/>
                  </a:schemeClr>
                </a:solidFill>
              </a:rPr>
              <a:t>πιθανότητας</a:t>
            </a:r>
            <a:r>
              <a:rPr lang="en-US" sz="2400" b="1" dirty="0">
                <a:solidFill>
                  <a:schemeClr val="accent6">
                    <a:lumMod val="75000"/>
                  </a:schemeClr>
                </a:solidFill>
              </a:rPr>
              <a:t> </a:t>
            </a:r>
            <a:r>
              <a:rPr lang="el-GR" sz="2400" b="1" dirty="0" smtClean="0">
                <a:solidFill>
                  <a:schemeClr val="accent6">
                    <a:lumMod val="75000"/>
                  </a:schemeClr>
                </a:solidFill>
              </a:rPr>
              <a:t>               </a:t>
            </a:r>
            <a:r>
              <a:rPr lang="en-US" sz="2400" dirty="0" smtClean="0"/>
              <a:t>f(x</a:t>
            </a:r>
            <a:r>
              <a:rPr lang="en-US" sz="2400" baseline="-25000" dirty="0" smtClean="0"/>
              <a:t>i</a:t>
            </a:r>
            <a:r>
              <a:rPr lang="en-US" sz="2400" dirty="0" smtClean="0"/>
              <a:t>) =</a:t>
            </a:r>
            <a:r>
              <a:rPr lang="el-GR" sz="2400" dirty="0" smtClean="0"/>
              <a:t>  </a:t>
            </a:r>
            <a:r>
              <a:rPr lang="en-US" sz="2400" dirty="0" smtClean="0"/>
              <a:t>P(X=x</a:t>
            </a:r>
            <a:r>
              <a:rPr lang="en-US" sz="2400" baseline="-25000" dirty="0" smtClean="0"/>
              <a:t>i</a:t>
            </a:r>
            <a:r>
              <a:rPr lang="en-US" sz="2400" dirty="0" smtClean="0"/>
              <a:t>)</a:t>
            </a:r>
            <a:r>
              <a:rPr lang="el-GR" sz="2400" dirty="0" smtClean="0"/>
              <a:t>  και πρέπει να ικανοποιεί τις σχέσεις</a:t>
            </a:r>
            <a:r>
              <a:rPr lang="en-US" sz="2400" dirty="0" smtClean="0"/>
              <a:t>:</a:t>
            </a:r>
            <a:endParaRPr lang="en-US" sz="2400" dirty="0"/>
          </a:p>
        </p:txBody>
      </p:sp>
      <mc:AlternateContent xmlns:mc="http://schemas.openxmlformats.org/markup-compatibility/2006">
        <mc:Choice xmlns:a14="http://schemas.microsoft.com/office/drawing/2010/main" xmlns="" Requires="a14">
          <p:sp>
            <p:nvSpPr>
              <p:cNvPr id="6" name="TextBox 5"/>
              <p:cNvSpPr txBox="1"/>
              <p:nvPr/>
            </p:nvSpPr>
            <p:spPr>
              <a:xfrm>
                <a:off x="172467" y="4442876"/>
                <a:ext cx="3440090" cy="1181477"/>
              </a:xfrm>
              <a:prstGeom prst="rect">
                <a:avLst/>
              </a:prstGeom>
              <a:solidFill>
                <a:schemeClr val="bg1">
                  <a:lumMod val="85000"/>
                </a:schemeClr>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sz="2800" i="1" smtClean="0">
                              <a:latin typeface="Cambria Math" panose="02040503050406030204" pitchFamily="18" charset="0"/>
                            </a:rPr>
                          </m:ctrlPr>
                        </m:naryPr>
                        <m:sub>
                          <m:r>
                            <a:rPr lang="en-US" sz="2800" b="0" i="1" smtClean="0">
                              <a:latin typeface="Cambria Math" panose="02040503050406030204" pitchFamily="18" charset="0"/>
                            </a:rPr>
                            <m:t>𝑥</m:t>
                          </m:r>
                          <m:r>
                            <a:rPr lang="en-US" sz="2800" b="0" i="1" baseline="-25000" smtClean="0">
                              <a:latin typeface="Cambria Math" panose="02040503050406030204" pitchFamily="18" charset="0"/>
                            </a:rPr>
                            <m:t>𝑖</m:t>
                          </m:r>
                        </m:sub>
                        <m:sup/>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𝑥𝑖</m:t>
                              </m:r>
                            </m:e>
                          </m:d>
                          <m:r>
                            <a:rPr lang="en-US" sz="2800" b="0" i="1" smtClean="0">
                              <a:latin typeface="Cambria Math" panose="02040503050406030204" pitchFamily="18" charset="0"/>
                            </a:rPr>
                            <m:t>=1</m:t>
                          </m:r>
                        </m:e>
                      </m:nary>
                    </m:oMath>
                  </m:oMathPara>
                </a14:m>
                <a:endParaRPr lang="el-GR" sz="2800" dirty="0"/>
              </a:p>
            </p:txBody>
          </p:sp>
        </mc:Choice>
        <mc:Fallback>
          <p:sp>
            <p:nvSpPr>
              <p:cNvPr id="6" name="TextBox 5"/>
              <p:cNvSpPr txBox="1">
                <a:spLocks noRot="1" noChangeAspect="1" noMove="1" noResize="1" noEditPoints="1" noAdjustHandles="1" noChangeArrowheads="1" noChangeShapeType="1" noTextEdit="1"/>
              </p:cNvSpPr>
              <p:nvPr/>
            </p:nvSpPr>
            <p:spPr>
              <a:xfrm>
                <a:off x="172467" y="4442876"/>
                <a:ext cx="3440090" cy="1181477"/>
              </a:xfrm>
              <a:prstGeom prst="rect">
                <a:avLst/>
              </a:prstGeom>
              <a:blipFill rotWithShape="0">
                <a:blip r:embed="rId3"/>
                <a:stretch>
                  <a:fillRect b="-6186"/>
                </a:stretch>
              </a:blipFill>
            </p:spPr>
            <p:txBody>
              <a:bodyPr/>
              <a:lstStyle/>
              <a:p>
                <a:r>
                  <a:rPr lang="el-GR">
                    <a:noFill/>
                  </a:rPr>
                  <a:t> </a:t>
                </a:r>
              </a:p>
            </p:txBody>
          </p:sp>
        </mc:Fallback>
      </mc:AlternateContent>
      <p:sp>
        <p:nvSpPr>
          <p:cNvPr id="4" name="TextBox 3"/>
          <p:cNvSpPr txBox="1"/>
          <p:nvPr/>
        </p:nvSpPr>
        <p:spPr>
          <a:xfrm>
            <a:off x="134826" y="5681492"/>
            <a:ext cx="8494831" cy="1109329"/>
          </a:xfrm>
          <a:prstGeom prst="rect">
            <a:avLst/>
          </a:prstGeom>
          <a:noFill/>
          <a:ln w="28575">
            <a:solidFill>
              <a:schemeClr val="tx1"/>
            </a:solidFill>
          </a:ln>
        </p:spPr>
        <p:txBody>
          <a:bodyPr wrap="square" tIns="108000" rtlCol="0">
            <a:spAutoFit/>
          </a:bodyPr>
          <a:lstStyle/>
          <a:p>
            <a:pPr marL="0" lvl="1"/>
            <a:r>
              <a:rPr lang="en-US" b="1" dirty="0" smtClean="0">
                <a:solidFill>
                  <a:srgbClr val="002060"/>
                </a:solidFill>
              </a:rPr>
              <a:t> </a:t>
            </a:r>
            <a:r>
              <a:rPr lang="el-GR" b="1" dirty="0" smtClean="0">
                <a:solidFill>
                  <a:srgbClr val="002060"/>
                </a:solidFill>
              </a:rPr>
              <a:t>Αν η τυχαία  μεταβλητή  Χ είναι συνεχής τότε η </a:t>
            </a:r>
            <a:r>
              <a:rPr lang="en-US" b="1" dirty="0" smtClean="0">
                <a:solidFill>
                  <a:srgbClr val="002060"/>
                </a:solidFill>
              </a:rPr>
              <a:t>f(x) </a:t>
            </a:r>
            <a:r>
              <a:rPr lang="el-GR" b="1" dirty="0" smtClean="0">
                <a:solidFill>
                  <a:srgbClr val="002060"/>
                </a:solidFill>
              </a:rPr>
              <a:t>λέγεται</a:t>
            </a:r>
            <a:r>
              <a:rPr lang="en-US" sz="2000" b="1" i="1" dirty="0" smtClean="0">
                <a:solidFill>
                  <a:srgbClr val="C00000"/>
                </a:solidFill>
              </a:rPr>
              <a:t>:</a:t>
            </a:r>
            <a:r>
              <a:rPr lang="el-GR" sz="2000" b="1" i="1" dirty="0" smtClean="0">
                <a:solidFill>
                  <a:srgbClr val="C00000"/>
                </a:solidFill>
              </a:rPr>
              <a:t>  </a:t>
            </a:r>
            <a:r>
              <a:rPr lang="el-GR" sz="2000" b="1" i="1" dirty="0">
                <a:solidFill>
                  <a:srgbClr val="C00000"/>
                </a:solidFill>
              </a:rPr>
              <a:t>συνάρτηση πυκνότητας</a:t>
            </a:r>
            <a:r>
              <a:rPr lang="en-US" sz="2000" b="1" i="1" dirty="0">
                <a:solidFill>
                  <a:srgbClr val="C00000"/>
                </a:solidFill>
              </a:rPr>
              <a:t> </a:t>
            </a:r>
            <a:r>
              <a:rPr lang="el-GR" sz="2000" b="1" i="1" dirty="0" smtClean="0">
                <a:solidFill>
                  <a:srgbClr val="C00000"/>
                </a:solidFill>
              </a:rPr>
              <a:t>πιθανότητας (</a:t>
            </a:r>
            <a:r>
              <a:rPr lang="en-US" sz="2000" b="1" i="1" dirty="0">
                <a:solidFill>
                  <a:srgbClr val="C00000"/>
                </a:solidFill>
              </a:rPr>
              <a:t>pdf)</a:t>
            </a:r>
            <a:r>
              <a:rPr lang="el-GR" sz="2000" b="1" i="1" dirty="0">
                <a:solidFill>
                  <a:srgbClr val="C00000"/>
                </a:solidFill>
              </a:rPr>
              <a:t>. </a:t>
            </a:r>
            <a:r>
              <a:rPr lang="el-GR" b="1" i="1" dirty="0" smtClean="0">
                <a:solidFill>
                  <a:srgbClr val="C00000"/>
                </a:solidFill>
              </a:rPr>
              <a:t>Και ισχύει</a:t>
            </a:r>
            <a:r>
              <a:rPr lang="en-US" b="1" i="1" dirty="0" smtClean="0">
                <a:solidFill>
                  <a:srgbClr val="C00000"/>
                </a:solidFill>
              </a:rPr>
              <a:t>:   </a:t>
            </a:r>
            <a:r>
              <a:rPr lang="en-US" altLang="el-GR" sz="2400" dirty="0" smtClean="0">
                <a:solidFill>
                  <a:srgbClr val="C00000"/>
                </a:solidFill>
              </a:rPr>
              <a:t>f(x</a:t>
            </a:r>
            <a:r>
              <a:rPr lang="en-US" altLang="el-GR" sz="2400" dirty="0">
                <a:solidFill>
                  <a:srgbClr val="C00000"/>
                </a:solidFill>
              </a:rPr>
              <a:t>) </a:t>
            </a:r>
            <a:r>
              <a:rPr lang="en-US" altLang="el-GR" sz="2400" dirty="0">
                <a:solidFill>
                  <a:srgbClr val="C00000"/>
                </a:solidFill>
                <a:sym typeface="Symbol" panose="05050102010706020507" pitchFamily="18" charset="2"/>
              </a:rPr>
              <a:t> </a:t>
            </a:r>
            <a:r>
              <a:rPr lang="en-US" altLang="el-GR" sz="2400" dirty="0" smtClean="0">
                <a:solidFill>
                  <a:srgbClr val="C00000"/>
                </a:solidFill>
                <a:sym typeface="Symbol" panose="05050102010706020507" pitchFamily="18" charset="2"/>
              </a:rPr>
              <a:t>0  &amp;   </a:t>
            </a:r>
            <a:r>
              <a:rPr lang="en-US" altLang="el-GR" sz="2000" dirty="0" smtClean="0">
                <a:solidFill>
                  <a:srgbClr val="C00000"/>
                </a:solidFill>
                <a:sym typeface="Symbol" panose="05050102010706020507" pitchFamily="18" charset="2"/>
              </a:rPr>
              <a:t> </a:t>
            </a:r>
            <a:r>
              <a:rPr lang="en-US" altLang="el-GR" sz="2400" dirty="0">
                <a:solidFill>
                  <a:srgbClr val="C00000"/>
                </a:solidFill>
                <a:sym typeface="Symbol" panose="05050102010706020507" pitchFamily="18" charset="2"/>
              </a:rPr>
              <a:t> f(x)dx = 1</a:t>
            </a:r>
          </a:p>
          <a:p>
            <a:endParaRPr lang="el-GR" b="1" i="1" dirty="0">
              <a:solidFill>
                <a:srgbClr val="C00000"/>
              </a:solidFill>
            </a:endParaRPr>
          </a:p>
        </p:txBody>
      </p:sp>
      <mc:AlternateContent xmlns:mc="http://schemas.openxmlformats.org/markup-compatibility/2006">
        <mc:Choice xmlns:a14="http://schemas.microsoft.com/office/drawing/2010/main" xmlns="" Requires="a14">
          <p:sp>
            <p:nvSpPr>
              <p:cNvPr id="7" name="Ορθογώνιο 6"/>
              <p:cNvSpPr/>
              <p:nvPr/>
            </p:nvSpPr>
            <p:spPr>
              <a:xfrm>
                <a:off x="3591530" y="5162688"/>
                <a:ext cx="4055787" cy="461665"/>
              </a:xfrm>
              <a:prstGeom prst="rect">
                <a:avLst/>
              </a:prstGeom>
              <a:solidFill>
                <a:schemeClr val="bg1">
                  <a:lumMod val="85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𝑥𝑖</m:t>
                          </m:r>
                        </m:e>
                      </m:d>
                      <m:r>
                        <a:rPr lang="en-US" sz="2400" i="1" smtClean="0">
                          <a:latin typeface="Cambria Math" panose="02040503050406030204" pitchFamily="18" charset="0"/>
                        </a:rPr>
                        <m:t>≥</m:t>
                      </m:r>
                      <m:r>
                        <a:rPr lang="en-US" sz="2400" b="0" i="1" smtClean="0">
                          <a:latin typeface="Cambria Math" panose="02040503050406030204" pitchFamily="18" charset="0"/>
                        </a:rPr>
                        <m:t>0 </m:t>
                      </m:r>
                      <m:r>
                        <a:rPr lang="el-GR" sz="2400" b="0" i="1" smtClean="0">
                          <a:latin typeface="Cambria Math" panose="02040503050406030204" pitchFamily="18" charset="0"/>
                        </a:rPr>
                        <m:t> </m:t>
                      </m:r>
                      <m:r>
                        <a:rPr lang="el-GR" sz="2400" b="0" i="1" smtClean="0">
                          <a:latin typeface="Cambria Math" panose="02040503050406030204" pitchFamily="18" charset="0"/>
                        </a:rPr>
                        <m:t>𝛾𝜄𝛼</m:t>
                      </m:r>
                      <m:r>
                        <a:rPr lang="el-GR" sz="2400" b="0" i="1" smtClean="0">
                          <a:latin typeface="Cambria Math" panose="02040503050406030204" pitchFamily="18" charset="0"/>
                        </a:rPr>
                        <m:t>  </m:t>
                      </m:r>
                      <m:r>
                        <m:rPr>
                          <m:sty m:val="p"/>
                        </m:rPr>
                        <a:rPr lang="el-GR" sz="2400" b="0" i="1" smtClean="0">
                          <a:latin typeface="Cambria Math" panose="02040503050406030204" pitchFamily="18" charset="0"/>
                        </a:rPr>
                        <m:t>ό</m:t>
                      </m:r>
                      <m:r>
                        <a:rPr lang="el-GR" sz="2400" b="0" i="1" smtClean="0">
                          <a:latin typeface="Cambria Math" panose="02040503050406030204" pitchFamily="18" charset="0"/>
                        </a:rPr>
                        <m:t>𝜆𝛼</m:t>
                      </m:r>
                      <m:r>
                        <a:rPr lang="el-GR" sz="2400" b="0" i="1" smtClean="0">
                          <a:latin typeface="Cambria Math" panose="02040503050406030204" pitchFamily="18" charset="0"/>
                        </a:rPr>
                        <m:t> </m:t>
                      </m:r>
                      <m:r>
                        <a:rPr lang="el-GR" sz="2400" b="0" i="1" smtClean="0">
                          <a:latin typeface="Cambria Math" panose="02040503050406030204" pitchFamily="18" charset="0"/>
                        </a:rPr>
                        <m:t>𝜏𝛼</m:t>
                      </m:r>
                      <m:r>
                        <a:rPr lang="el-GR" sz="2400" b="0" i="1" smtClean="0">
                          <a:latin typeface="Cambria Math" panose="02040503050406030204" pitchFamily="18" charset="0"/>
                        </a:rPr>
                        <m:t> </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𝑖</m:t>
                      </m:r>
                      <m:r>
                        <a:rPr lang="en-US" sz="2400" b="0" i="1" smtClean="0">
                          <a:latin typeface="Cambria Math" panose="02040503050406030204" pitchFamily="18" charset="0"/>
                        </a:rPr>
                        <m:t> </m:t>
                      </m:r>
                    </m:oMath>
                  </m:oMathPara>
                </a14:m>
                <a:endParaRPr lang="el-GR" sz="2400" dirty="0"/>
              </a:p>
            </p:txBody>
          </p:sp>
        </mc:Choice>
        <mc:Fallback>
          <p:sp>
            <p:nvSpPr>
              <p:cNvPr id="7" name="Ορθογώνιο 6"/>
              <p:cNvSpPr>
                <a:spLocks noRot="1" noChangeAspect="1" noMove="1" noResize="1" noEditPoints="1" noAdjustHandles="1" noChangeArrowheads="1" noChangeShapeType="1" noTextEdit="1"/>
              </p:cNvSpPr>
              <p:nvPr/>
            </p:nvSpPr>
            <p:spPr>
              <a:xfrm>
                <a:off x="3591530" y="5162688"/>
                <a:ext cx="4055787" cy="461665"/>
              </a:xfrm>
              <a:prstGeom prst="rect">
                <a:avLst/>
              </a:prstGeom>
              <a:blipFill rotWithShape="0">
                <a:blip r:embed="rId4"/>
                <a:stretch>
                  <a:fillRect l="-150" b="-9211"/>
                </a:stretch>
              </a:blipFill>
            </p:spPr>
            <p:txBody>
              <a:bodyPr/>
              <a:lstStyle/>
              <a:p>
                <a:r>
                  <a:rPr lang="el-GR">
                    <a:noFill/>
                  </a:rPr>
                  <a:t> </a:t>
                </a:r>
              </a:p>
            </p:txBody>
          </p:sp>
        </mc:Fallback>
      </mc:AlternateContent>
      <p:sp>
        <p:nvSpPr>
          <p:cNvPr id="8" name="TextBox 7"/>
          <p:cNvSpPr txBox="1"/>
          <p:nvPr/>
        </p:nvSpPr>
        <p:spPr>
          <a:xfrm>
            <a:off x="665476" y="4461441"/>
            <a:ext cx="164326" cy="194345"/>
          </a:xfrm>
          <a:prstGeom prst="rect">
            <a:avLst/>
          </a:prstGeom>
          <a:solidFill>
            <a:schemeClr val="bg1">
              <a:lumMod val="85000"/>
            </a:schemeClr>
          </a:solidFill>
        </p:spPr>
        <p:txBody>
          <a:bodyPr wrap="square" rtlCol="0">
            <a:spAutoFit/>
          </a:bodyPr>
          <a:lstStyle/>
          <a:p>
            <a:endParaRPr lang="el-GR" dirty="0"/>
          </a:p>
        </p:txBody>
      </p:sp>
      <p:sp>
        <p:nvSpPr>
          <p:cNvPr id="2" name="Ορθογώνιο 1"/>
          <p:cNvSpPr/>
          <p:nvPr/>
        </p:nvSpPr>
        <p:spPr>
          <a:xfrm>
            <a:off x="3612557" y="4438896"/>
            <a:ext cx="4055788" cy="756718"/>
          </a:xfrm>
          <a:prstGeom prst="rect">
            <a:avLst/>
          </a:prstGeom>
          <a:solidFill>
            <a:schemeClr val="bg1">
              <a:lumMod val="85000"/>
            </a:schemeClr>
          </a:solidFill>
        </p:spPr>
        <p:txBody>
          <a:bodyPr wrap="square" tIns="216000">
            <a:spAutoFit/>
          </a:bodyPr>
          <a:lstStyle/>
          <a:p>
            <a:r>
              <a:rPr lang="el-GR" sz="2800" dirty="0" smtClean="0"/>
              <a:t> </a:t>
            </a:r>
            <a:r>
              <a:rPr lang="en-US" sz="2800" dirty="0" smtClean="0"/>
              <a:t>(</a:t>
            </a:r>
            <a:r>
              <a:rPr lang="el-GR" sz="2400" dirty="0" smtClean="0"/>
              <a:t>ή </a:t>
            </a:r>
            <a:r>
              <a:rPr lang="el-GR" sz="1600" dirty="0" smtClean="0"/>
              <a:t> </a:t>
            </a:r>
            <a:r>
              <a:rPr lang="el-GR" sz="3200" dirty="0" smtClean="0"/>
              <a:t>Σ</a:t>
            </a:r>
            <a:r>
              <a:rPr lang="en-US" sz="3200" baseline="-25000" dirty="0" smtClean="0"/>
              <a:t>i</a:t>
            </a:r>
            <a:r>
              <a:rPr lang="en-US" sz="3200" dirty="0" smtClean="0"/>
              <a:t>f(x</a:t>
            </a:r>
            <a:r>
              <a:rPr lang="en-US" sz="3200" baseline="-25000" dirty="0" smtClean="0"/>
              <a:t>i</a:t>
            </a:r>
            <a:r>
              <a:rPr lang="en-US" sz="3200" dirty="0"/>
              <a:t>) = </a:t>
            </a:r>
            <a:r>
              <a:rPr lang="en-US" sz="3200" dirty="0" smtClean="0"/>
              <a:t>1)</a:t>
            </a:r>
            <a:r>
              <a:rPr lang="en-US" sz="1600" dirty="0" smtClean="0"/>
              <a:t>.</a:t>
            </a:r>
            <a:endParaRPr lang="el-GR" sz="1600" dirty="0"/>
          </a:p>
        </p:txBody>
      </p:sp>
      <p:sp>
        <p:nvSpPr>
          <p:cNvPr id="9" name="Θέση αριθμού διαφάνειας 8"/>
          <p:cNvSpPr>
            <a:spLocks noGrp="1"/>
          </p:cNvSpPr>
          <p:nvPr>
            <p:ph type="sldNum" sz="quarter" idx="12"/>
          </p:nvPr>
        </p:nvSpPr>
        <p:spPr/>
        <p:txBody>
          <a:bodyPr/>
          <a:lstStyle/>
          <a:p>
            <a:fld id="{8A49F2EC-0D2C-4B86-88D1-B8724EED33E7}" type="slidenum">
              <a:rPr lang="en-US" altLang="el-GR" smtClean="0">
                <a:solidFill>
                  <a:srgbClr val="000000"/>
                </a:solidFill>
              </a:rPr>
              <a:pPr/>
              <a:t>93</a:t>
            </a:fld>
            <a:endParaRPr lang="en-US" altLang="el-GR">
              <a:solidFill>
                <a:srgbClr val="000000"/>
              </a:solidFill>
            </a:endParaRPr>
          </a:p>
        </p:txBody>
      </p:sp>
    </p:spTree>
    <p:extLst>
      <p:ext uri="{BB962C8B-B14F-4D97-AF65-F5344CB8AC3E}">
        <p14:creationId xmlns:p14="http://schemas.microsoft.com/office/powerpoint/2010/main" xmlns="" val="16177498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24" name="Rectangle 28"/>
          <p:cNvSpPr>
            <a:spLocks noChangeArrowheads="1"/>
          </p:cNvSpPr>
          <p:nvPr/>
        </p:nvSpPr>
        <p:spPr bwMode="auto">
          <a:xfrm>
            <a:off x="3175" y="6513513"/>
            <a:ext cx="9144000" cy="0"/>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spAutoFit/>
          </a:bodyPr>
          <a:lstStyle/>
          <a:p>
            <a:pPr eaLnBrk="0" fontAlgn="base" hangingPunct="0">
              <a:spcBef>
                <a:spcPct val="0"/>
              </a:spcBef>
              <a:spcAft>
                <a:spcPct val="0"/>
              </a:spcAft>
            </a:pPr>
            <a:endParaRPr lang="el-GR" smtClean="0">
              <a:solidFill>
                <a:srgbClr val="000000"/>
              </a:solidFill>
            </a:endParaRPr>
          </a:p>
        </p:txBody>
      </p:sp>
      <p:sp>
        <p:nvSpPr>
          <p:cNvPr id="157725" name="Rectangle 29"/>
          <p:cNvSpPr>
            <a:spLocks noGrp="1" noChangeArrowheads="1"/>
          </p:cNvSpPr>
          <p:nvPr>
            <p:ph type="title"/>
          </p:nvPr>
        </p:nvSpPr>
        <p:spPr>
          <a:xfrm>
            <a:off x="297460" y="1169408"/>
            <a:ext cx="8871940" cy="571890"/>
          </a:xfrm>
        </p:spPr>
        <p:txBody>
          <a:bodyPr/>
          <a:lstStyle/>
          <a:p>
            <a:pPr algn="l"/>
            <a:r>
              <a:rPr lang="el-GR" altLang="el-GR" sz="4000" b="1" dirty="0">
                <a:solidFill>
                  <a:schemeClr val="tx1"/>
                </a:solidFill>
              </a:rPr>
              <a:t>Παράδειγμα </a:t>
            </a:r>
            <a:r>
              <a:rPr lang="el-GR" altLang="el-GR" sz="2800" dirty="0"/>
              <a:t>κατανομής πιθανότητας </a:t>
            </a:r>
            <a:r>
              <a:rPr lang="el-GR" altLang="el-GR" sz="2800" dirty="0" smtClean="0"/>
              <a:t>μιας διακριτής </a:t>
            </a:r>
            <a:r>
              <a:rPr lang="el-GR" altLang="el-GR" sz="2800" dirty="0"/>
              <a:t>μεταβλητής </a:t>
            </a:r>
            <a:r>
              <a:rPr lang="el-GR" altLang="el-GR" sz="2800" dirty="0" smtClean="0"/>
              <a:t> Χ, με τιμές τα αποτελέσματα της ρίψης ζαριού.</a:t>
            </a:r>
            <a:r>
              <a:rPr lang="en-US" altLang="el-GR" sz="2800" dirty="0"/>
              <a:t/>
            </a:r>
            <a:br>
              <a:rPr lang="en-US" altLang="el-GR" sz="2800" dirty="0"/>
            </a:br>
            <a:r>
              <a:rPr lang="en-US" altLang="el-GR" sz="2800" dirty="0"/>
              <a:t/>
            </a:r>
            <a:br>
              <a:rPr lang="en-US" altLang="el-GR" sz="2800" dirty="0"/>
            </a:br>
            <a:r>
              <a:rPr lang="el-GR" altLang="el-GR" dirty="0" smtClean="0"/>
              <a:t> </a:t>
            </a:r>
            <a:endParaRPr lang="en-US" altLang="el-GR" sz="3600" dirty="0"/>
          </a:p>
        </p:txBody>
      </p:sp>
      <p:grpSp>
        <p:nvGrpSpPr>
          <p:cNvPr id="157731" name="Group 35"/>
          <p:cNvGrpSpPr>
            <a:grpSpLocks/>
          </p:cNvGrpSpPr>
          <p:nvPr/>
        </p:nvGrpSpPr>
        <p:grpSpPr bwMode="auto">
          <a:xfrm>
            <a:off x="593230" y="2492896"/>
            <a:ext cx="7315200" cy="4191000"/>
            <a:chOff x="576" y="1488"/>
            <a:chExt cx="4608" cy="2640"/>
          </a:xfrm>
        </p:grpSpPr>
        <p:grpSp>
          <p:nvGrpSpPr>
            <p:cNvPr id="157730" name="Group 34"/>
            <p:cNvGrpSpPr>
              <a:grpSpLocks/>
            </p:cNvGrpSpPr>
            <p:nvPr/>
          </p:nvGrpSpPr>
          <p:grpSpPr bwMode="auto">
            <a:xfrm>
              <a:off x="576" y="1488"/>
              <a:ext cx="4608" cy="1968"/>
              <a:chOff x="576" y="1488"/>
              <a:chExt cx="4608" cy="1968"/>
            </a:xfrm>
          </p:grpSpPr>
          <p:sp>
            <p:nvSpPr>
              <p:cNvPr id="157699" name="Line 3"/>
              <p:cNvSpPr>
                <a:spLocks noChangeShapeType="1"/>
              </p:cNvSpPr>
              <p:nvPr/>
            </p:nvSpPr>
            <p:spPr bwMode="auto">
              <a:xfrm>
                <a:off x="2894" y="2760"/>
                <a:ext cx="0" cy="2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0" name="Line 4"/>
              <p:cNvSpPr>
                <a:spLocks noChangeShapeType="1"/>
              </p:cNvSpPr>
              <p:nvPr/>
            </p:nvSpPr>
            <p:spPr bwMode="auto">
              <a:xfrm>
                <a:off x="3184" y="2760"/>
                <a:ext cx="0" cy="2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1" name="Line 5"/>
              <p:cNvSpPr>
                <a:spLocks noChangeShapeType="1"/>
              </p:cNvSpPr>
              <p:nvPr/>
            </p:nvSpPr>
            <p:spPr bwMode="auto">
              <a:xfrm>
                <a:off x="3473" y="2760"/>
                <a:ext cx="0" cy="2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2" name="Line 6"/>
              <p:cNvSpPr>
                <a:spLocks noChangeShapeType="1"/>
              </p:cNvSpPr>
              <p:nvPr/>
            </p:nvSpPr>
            <p:spPr bwMode="auto">
              <a:xfrm>
                <a:off x="3763" y="2760"/>
                <a:ext cx="0" cy="2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3" name="Line 7"/>
              <p:cNvSpPr>
                <a:spLocks noChangeShapeType="1"/>
              </p:cNvSpPr>
              <p:nvPr/>
            </p:nvSpPr>
            <p:spPr bwMode="auto">
              <a:xfrm>
                <a:off x="4053" y="2760"/>
                <a:ext cx="0" cy="2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4" name="Line 8"/>
              <p:cNvSpPr>
                <a:spLocks noChangeShapeType="1"/>
              </p:cNvSpPr>
              <p:nvPr/>
            </p:nvSpPr>
            <p:spPr bwMode="auto">
              <a:xfrm>
                <a:off x="4343" y="2760"/>
                <a:ext cx="0" cy="21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grpSp>
            <p:nvGrpSpPr>
              <p:cNvPr id="157729" name="Group 33"/>
              <p:cNvGrpSpPr>
                <a:grpSpLocks/>
              </p:cNvGrpSpPr>
              <p:nvPr/>
            </p:nvGrpSpPr>
            <p:grpSpPr bwMode="auto">
              <a:xfrm>
                <a:off x="576" y="1488"/>
                <a:ext cx="4608" cy="1968"/>
                <a:chOff x="576" y="1488"/>
                <a:chExt cx="4608" cy="1968"/>
              </a:xfrm>
            </p:grpSpPr>
            <p:sp>
              <p:nvSpPr>
                <p:cNvPr id="157706" name="Line 10"/>
                <p:cNvSpPr>
                  <a:spLocks noChangeShapeType="1"/>
                </p:cNvSpPr>
                <p:nvPr/>
              </p:nvSpPr>
              <p:spPr bwMode="auto">
                <a:xfrm>
                  <a:off x="2604" y="1488"/>
                  <a:ext cx="0" cy="196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7" name="Line 11"/>
                <p:cNvSpPr>
                  <a:spLocks noChangeShapeType="1"/>
                </p:cNvSpPr>
                <p:nvPr/>
              </p:nvSpPr>
              <p:spPr bwMode="auto">
                <a:xfrm>
                  <a:off x="576" y="2909"/>
                  <a:ext cx="4172"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08" name="Text Box 12"/>
                <p:cNvSpPr txBox="1">
                  <a:spLocks noChangeArrowheads="1"/>
                </p:cNvSpPr>
                <p:nvPr/>
              </p:nvSpPr>
              <p:spPr bwMode="auto">
                <a:xfrm>
                  <a:off x="4777" y="2909"/>
                  <a:ext cx="407" cy="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fontAlgn="base">
                    <a:spcBef>
                      <a:spcPct val="0"/>
                    </a:spcBef>
                    <a:spcAft>
                      <a:spcPct val="0"/>
                    </a:spcAft>
                  </a:pPr>
                  <a:r>
                    <a:rPr lang="en-US" altLang="el-GR" sz="2000" b="1" i="1" smtClean="0">
                      <a:solidFill>
                        <a:srgbClr val="000000"/>
                      </a:solidFill>
                      <a:latin typeface="Times New Roman" panose="02020603050405020304" pitchFamily="18" charset="0"/>
                      <a:cs typeface="Times New Roman" panose="02020603050405020304" pitchFamily="18" charset="0"/>
                    </a:rPr>
                    <a:t>x</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09" name="Text Box 13"/>
                <p:cNvSpPr txBox="1">
                  <a:spLocks noChangeArrowheads="1"/>
                </p:cNvSpPr>
                <p:nvPr/>
              </p:nvSpPr>
              <p:spPr bwMode="auto">
                <a:xfrm>
                  <a:off x="2749" y="1488"/>
                  <a:ext cx="686" cy="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fontAlgn="base">
                    <a:spcBef>
                      <a:spcPct val="0"/>
                    </a:spcBef>
                    <a:spcAft>
                      <a:spcPct val="0"/>
                    </a:spcAft>
                  </a:pPr>
                  <a:r>
                    <a:rPr lang="en-US" altLang="el-GR" sz="2000" b="1"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a:t>
                  </a:r>
                  <a:endPar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0" name="Line 14"/>
                <p:cNvSpPr>
                  <a:spLocks noChangeShapeType="1"/>
                </p:cNvSpPr>
                <p:nvPr/>
              </p:nvSpPr>
              <p:spPr bwMode="auto">
                <a:xfrm>
                  <a:off x="2459" y="2610"/>
                  <a:ext cx="233"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7711" name="Text Box 15"/>
                <p:cNvSpPr txBox="1">
                  <a:spLocks noChangeArrowheads="1"/>
                </p:cNvSpPr>
                <p:nvPr/>
              </p:nvSpPr>
              <p:spPr bwMode="auto">
                <a:xfrm>
                  <a:off x="2170" y="2461"/>
                  <a:ext cx="302" cy="1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grpSp>
          <p:sp>
            <p:nvSpPr>
              <p:cNvPr id="157712" name="Text Box 16"/>
              <p:cNvSpPr txBox="1">
                <a:spLocks noChangeArrowheads="1"/>
              </p:cNvSpPr>
              <p:nvPr/>
            </p:nvSpPr>
            <p:spPr bwMode="auto">
              <a:xfrm>
                <a:off x="2894" y="3058"/>
                <a:ext cx="116" cy="1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3" name="Text Box 17"/>
              <p:cNvSpPr txBox="1">
                <a:spLocks noChangeArrowheads="1"/>
              </p:cNvSpPr>
              <p:nvPr/>
            </p:nvSpPr>
            <p:spPr bwMode="auto">
              <a:xfrm>
                <a:off x="3763" y="3058"/>
                <a:ext cx="105" cy="2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4</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4" name="Text Box 18"/>
              <p:cNvSpPr txBox="1">
                <a:spLocks noChangeArrowheads="1"/>
              </p:cNvSpPr>
              <p:nvPr/>
            </p:nvSpPr>
            <p:spPr bwMode="auto">
              <a:xfrm>
                <a:off x="4053" y="3058"/>
                <a:ext cx="116" cy="2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5</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5" name="Text Box 19"/>
              <p:cNvSpPr txBox="1">
                <a:spLocks noChangeArrowheads="1"/>
              </p:cNvSpPr>
              <p:nvPr/>
            </p:nvSpPr>
            <p:spPr bwMode="auto">
              <a:xfrm>
                <a:off x="4343" y="3058"/>
                <a:ext cx="151" cy="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6</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6" name="Text Box 20"/>
              <p:cNvSpPr txBox="1">
                <a:spLocks noChangeArrowheads="1"/>
              </p:cNvSpPr>
              <p:nvPr/>
            </p:nvSpPr>
            <p:spPr bwMode="auto">
              <a:xfrm>
                <a:off x="3184" y="3058"/>
                <a:ext cx="128" cy="1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2</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7" name="Text Box 21"/>
              <p:cNvSpPr txBox="1">
                <a:spLocks noChangeArrowheads="1"/>
              </p:cNvSpPr>
              <p:nvPr/>
            </p:nvSpPr>
            <p:spPr bwMode="auto">
              <a:xfrm>
                <a:off x="3473" y="3058"/>
                <a:ext cx="128" cy="1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fontAlgn="base">
                  <a:spcBef>
                    <a:spcPct val="0"/>
                  </a:spcBef>
                  <a:spcAft>
                    <a:spcPct val="0"/>
                  </a:spcAft>
                </a:pPr>
                <a:r>
                  <a:rPr lang="en-US" altLang="el-GR" sz="2000" b="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3</a:t>
                </a:r>
              </a:p>
              <a:p>
                <a:pPr eaLnBrk="0" fontAlgn="base" hangingPunct="0">
                  <a:spcBef>
                    <a:spcPct val="0"/>
                  </a:spcBef>
                  <a:spcAft>
                    <a:spcPct val="0"/>
                  </a:spcAft>
                </a:pPr>
                <a:endParaRPr lang="en-US" altLang="el-GR" sz="2000" b="1" smtClean="0">
                  <a:solidFill>
                    <a:srgbClr val="000000"/>
                  </a:solidFill>
                  <a:latin typeface="Times New Roman" panose="02020603050405020304" pitchFamily="18" charset="0"/>
                </a:endParaRPr>
              </a:p>
            </p:txBody>
          </p:sp>
          <p:sp>
            <p:nvSpPr>
              <p:cNvPr id="157718" name="Rectangle 22"/>
              <p:cNvSpPr>
                <a:spLocks noChangeArrowheads="1"/>
              </p:cNvSpPr>
              <p:nvPr/>
            </p:nvSpPr>
            <p:spPr bwMode="auto">
              <a:xfrm>
                <a:off x="2871" y="2544"/>
                <a:ext cx="92" cy="358"/>
              </a:xfrm>
              <a:prstGeom prst="rect">
                <a:avLst/>
              </a:prstGeom>
              <a:solidFill>
                <a:srgbClr val="00CCFF"/>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7719" name="Rectangle 23"/>
              <p:cNvSpPr>
                <a:spLocks noChangeArrowheads="1"/>
              </p:cNvSpPr>
              <p:nvPr/>
            </p:nvSpPr>
            <p:spPr bwMode="auto">
              <a:xfrm>
                <a:off x="3160" y="2544"/>
                <a:ext cx="104" cy="358"/>
              </a:xfrm>
              <a:prstGeom prst="rect">
                <a:avLst/>
              </a:prstGeom>
              <a:solidFill>
                <a:srgbClr val="00CCFF"/>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7720" name="Rectangle 24"/>
              <p:cNvSpPr>
                <a:spLocks noChangeArrowheads="1"/>
              </p:cNvSpPr>
              <p:nvPr/>
            </p:nvSpPr>
            <p:spPr bwMode="auto">
              <a:xfrm>
                <a:off x="3450" y="2544"/>
                <a:ext cx="92" cy="358"/>
              </a:xfrm>
              <a:prstGeom prst="rect">
                <a:avLst/>
              </a:prstGeom>
              <a:solidFill>
                <a:srgbClr val="00CCFF"/>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7721" name="Rectangle 25"/>
              <p:cNvSpPr>
                <a:spLocks noChangeArrowheads="1"/>
              </p:cNvSpPr>
              <p:nvPr/>
            </p:nvSpPr>
            <p:spPr bwMode="auto">
              <a:xfrm>
                <a:off x="3728" y="2544"/>
                <a:ext cx="93" cy="358"/>
              </a:xfrm>
              <a:prstGeom prst="rect">
                <a:avLst/>
              </a:prstGeom>
              <a:solidFill>
                <a:srgbClr val="00CCFF"/>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7722" name="Rectangle 26"/>
              <p:cNvSpPr>
                <a:spLocks noChangeArrowheads="1"/>
              </p:cNvSpPr>
              <p:nvPr/>
            </p:nvSpPr>
            <p:spPr bwMode="auto">
              <a:xfrm>
                <a:off x="4018" y="2544"/>
                <a:ext cx="92" cy="358"/>
              </a:xfrm>
              <a:prstGeom prst="rect">
                <a:avLst/>
              </a:prstGeom>
              <a:solidFill>
                <a:srgbClr val="00CCFF"/>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7723" name="Rectangle 27"/>
              <p:cNvSpPr>
                <a:spLocks noChangeArrowheads="1"/>
              </p:cNvSpPr>
              <p:nvPr/>
            </p:nvSpPr>
            <p:spPr bwMode="auto">
              <a:xfrm>
                <a:off x="4308" y="2544"/>
                <a:ext cx="92" cy="358"/>
              </a:xfrm>
              <a:prstGeom prst="rect">
                <a:avLst/>
              </a:prstGeom>
              <a:solidFill>
                <a:srgbClr val="00CCFF"/>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grpSp>
        <p:grpSp>
          <p:nvGrpSpPr>
            <p:cNvPr id="157726" name="Group 30"/>
            <p:cNvGrpSpPr>
              <a:grpSpLocks/>
            </p:cNvGrpSpPr>
            <p:nvPr/>
          </p:nvGrpSpPr>
          <p:grpSpPr bwMode="auto">
            <a:xfrm>
              <a:off x="3408" y="3456"/>
              <a:ext cx="1584" cy="672"/>
              <a:chOff x="2112" y="2688"/>
              <a:chExt cx="1584" cy="672"/>
            </a:xfrm>
          </p:grpSpPr>
          <p:sp>
            <p:nvSpPr>
              <p:cNvPr id="157727" name="Rectangle 31"/>
              <p:cNvSpPr>
                <a:spLocks noChangeArrowheads="1"/>
              </p:cNvSpPr>
              <p:nvPr/>
            </p:nvSpPr>
            <p:spPr bwMode="auto">
              <a:xfrm>
                <a:off x="2112" y="2688"/>
                <a:ext cx="1584" cy="672"/>
              </a:xfrm>
              <a:prstGeom prst="rect">
                <a:avLst/>
              </a:prstGeom>
              <a:solidFill>
                <a:srgbClr val="FFFFFF"/>
              </a:solidFill>
              <a:ln>
                <a:noFill/>
              </a:ln>
              <a:effectLst/>
              <a:extLs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bIns="0" anchor="ctr"/>
              <a:lstStyle/>
              <a:p>
                <a:pPr eaLnBrk="0" fontAlgn="base" hangingPunct="0">
                  <a:spcBef>
                    <a:spcPct val="0"/>
                  </a:spcBef>
                  <a:spcAft>
                    <a:spcPct val="0"/>
                  </a:spcAft>
                </a:pPr>
                <a:endParaRPr lang="el-GR" smtClean="0">
                  <a:solidFill>
                    <a:srgbClr val="000000"/>
                  </a:solidFill>
                </a:endParaRPr>
              </a:p>
            </p:txBody>
          </p:sp>
          <p:graphicFrame>
            <p:nvGraphicFramePr>
              <p:cNvPr id="157728" name="Object 32"/>
              <p:cNvGraphicFramePr>
                <a:graphicFrameLocks noChangeAspect="1"/>
              </p:cNvGraphicFramePr>
              <p:nvPr/>
            </p:nvGraphicFramePr>
            <p:xfrm>
              <a:off x="2256" y="2784"/>
              <a:ext cx="1100" cy="568"/>
            </p:xfrm>
            <a:graphic>
              <a:graphicData uri="http://schemas.openxmlformats.org/presentationml/2006/ole">
                <p:oleObj spid="_x0000_s37029" name="Equation" r:id="rId4" imgW="660113" imgH="342751" progId="Equation.3">
                  <p:embed/>
                </p:oleObj>
              </a:graphicData>
            </a:graphic>
          </p:graphicFrame>
        </p:grpSp>
      </p:gr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94</a:t>
            </a:fld>
            <a:endParaRPr lang="en-US" altLang="el-GR">
              <a:solidFill>
                <a:srgbClr val="000000"/>
              </a:solidFill>
            </a:endParaRPr>
          </a:p>
        </p:txBody>
      </p:sp>
    </p:spTree>
    <p:extLst>
      <p:ext uri="{BB962C8B-B14F-4D97-AF65-F5344CB8AC3E}">
        <p14:creationId xmlns:p14="http://schemas.microsoft.com/office/powerpoint/2010/main" xmlns="" val="23303860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ChangeArrowheads="1"/>
          </p:cNvSpPr>
          <p:nvPr/>
        </p:nvSpPr>
        <p:spPr bwMode="auto">
          <a:xfrm>
            <a:off x="3175" y="6513513"/>
            <a:ext cx="9144000" cy="0"/>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spAutoFit/>
          </a:bodyPr>
          <a:lstStyle/>
          <a:p>
            <a:pPr eaLnBrk="0" fontAlgn="base" hangingPunct="0">
              <a:spcBef>
                <a:spcPct val="0"/>
              </a:spcBef>
              <a:spcAft>
                <a:spcPct val="0"/>
              </a:spcAft>
            </a:pPr>
            <a:endParaRPr lang="el-GR" smtClean="0">
              <a:solidFill>
                <a:srgbClr val="000000"/>
              </a:solidFill>
            </a:endParaRPr>
          </a:p>
        </p:txBody>
      </p:sp>
      <p:sp>
        <p:nvSpPr>
          <p:cNvPr id="158723" name="Rectangle 3"/>
          <p:cNvSpPr>
            <a:spLocks noGrp="1" noChangeArrowheads="1"/>
          </p:cNvSpPr>
          <p:nvPr>
            <p:ph type="title"/>
          </p:nvPr>
        </p:nvSpPr>
        <p:spPr>
          <a:xfrm>
            <a:off x="467544" y="392827"/>
            <a:ext cx="7128792" cy="1182444"/>
          </a:xfrm>
        </p:spPr>
        <p:txBody>
          <a:bodyPr/>
          <a:lstStyle/>
          <a:p>
            <a:r>
              <a:rPr lang="el-GR" altLang="el-GR" sz="3600" b="1" dirty="0" smtClean="0">
                <a:solidFill>
                  <a:schemeClr val="accent6">
                    <a:lumMod val="75000"/>
                  </a:schemeClr>
                </a:solidFill>
              </a:rPr>
              <a:t>Κατανομή πιθανότητας της Χ </a:t>
            </a:r>
            <a:endParaRPr lang="en-US" altLang="el-GR" sz="3600" b="1" dirty="0">
              <a:solidFill>
                <a:schemeClr val="accent6">
                  <a:lumMod val="75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nvGrpSpPr>
          <p:cNvPr id="2" name="Ομάδα 1"/>
          <p:cNvGrpSpPr/>
          <p:nvPr/>
        </p:nvGrpSpPr>
        <p:grpSpPr>
          <a:xfrm>
            <a:off x="1777999" y="1738902"/>
            <a:ext cx="5594351" cy="4611688"/>
            <a:chOff x="1777999" y="1738902"/>
            <a:chExt cx="5594351" cy="4611688"/>
          </a:xfrm>
        </p:grpSpPr>
        <p:grpSp>
          <p:nvGrpSpPr>
            <p:cNvPr id="158724" name="Group 4"/>
            <p:cNvGrpSpPr>
              <a:grpSpLocks/>
            </p:cNvGrpSpPr>
            <p:nvPr/>
          </p:nvGrpSpPr>
          <p:grpSpPr bwMode="auto">
            <a:xfrm>
              <a:off x="1777999" y="1738902"/>
              <a:ext cx="4098926" cy="4611688"/>
              <a:chOff x="-3" y="-3"/>
              <a:chExt cx="941" cy="3314"/>
            </a:xfrm>
          </p:grpSpPr>
          <p:grpSp>
            <p:nvGrpSpPr>
              <p:cNvPr id="158725" name="Group 5"/>
              <p:cNvGrpSpPr>
                <a:grpSpLocks/>
              </p:cNvGrpSpPr>
              <p:nvPr/>
            </p:nvGrpSpPr>
            <p:grpSpPr bwMode="auto">
              <a:xfrm>
                <a:off x="0" y="0"/>
                <a:ext cx="935" cy="3308"/>
                <a:chOff x="0" y="0"/>
                <a:chExt cx="935" cy="3308"/>
              </a:xfrm>
            </p:grpSpPr>
            <p:grpSp>
              <p:nvGrpSpPr>
                <p:cNvPr id="158726" name="Group 6"/>
                <p:cNvGrpSpPr>
                  <a:grpSpLocks/>
                </p:cNvGrpSpPr>
                <p:nvPr/>
              </p:nvGrpSpPr>
              <p:grpSpPr bwMode="auto">
                <a:xfrm>
                  <a:off x="0" y="0"/>
                  <a:ext cx="453" cy="374"/>
                  <a:chOff x="0" y="0"/>
                  <a:chExt cx="453" cy="374"/>
                </a:xfrm>
              </p:grpSpPr>
              <p:sp>
                <p:nvSpPr>
                  <p:cNvPr id="158727" name="Rectangle 7"/>
                  <p:cNvSpPr>
                    <a:spLocks noChangeArrowheads="1"/>
                  </p:cNvSpPr>
                  <p:nvPr/>
                </p:nvSpPr>
                <p:spPr bwMode="auto">
                  <a:xfrm>
                    <a:off x="43" y="0"/>
                    <a:ext cx="367" cy="374"/>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x</a:t>
                    </a:r>
                    <a:endPar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28" name="Rectangle 8"/>
                  <p:cNvSpPr>
                    <a:spLocks noChangeArrowheads="1"/>
                  </p:cNvSpPr>
                  <p:nvPr/>
                </p:nvSpPr>
                <p:spPr bwMode="auto">
                  <a:xfrm>
                    <a:off x="0" y="0"/>
                    <a:ext cx="453" cy="374"/>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29" name="Group 9"/>
                <p:cNvGrpSpPr>
                  <a:grpSpLocks/>
                </p:cNvGrpSpPr>
                <p:nvPr/>
              </p:nvGrpSpPr>
              <p:grpSpPr bwMode="auto">
                <a:xfrm>
                  <a:off x="453" y="0"/>
                  <a:ext cx="482" cy="374"/>
                  <a:chOff x="453" y="0"/>
                  <a:chExt cx="482" cy="374"/>
                </a:xfrm>
              </p:grpSpPr>
              <p:sp>
                <p:nvSpPr>
                  <p:cNvPr id="158730" name="Rectangle 10"/>
                  <p:cNvSpPr>
                    <a:spLocks noChangeArrowheads="1"/>
                  </p:cNvSpPr>
                  <p:nvPr/>
                </p:nvSpPr>
                <p:spPr bwMode="auto">
                  <a:xfrm>
                    <a:off x="496" y="0"/>
                    <a:ext cx="396" cy="374"/>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a:t>
                    </a:r>
                    <a:endPar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31" name="Rectangle 11"/>
                  <p:cNvSpPr>
                    <a:spLocks noChangeArrowheads="1"/>
                  </p:cNvSpPr>
                  <p:nvPr/>
                </p:nvSpPr>
                <p:spPr bwMode="auto">
                  <a:xfrm>
                    <a:off x="453" y="0"/>
                    <a:ext cx="482" cy="374"/>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32" name="Group 12"/>
                <p:cNvGrpSpPr>
                  <a:grpSpLocks/>
                </p:cNvGrpSpPr>
                <p:nvPr/>
              </p:nvGrpSpPr>
              <p:grpSpPr bwMode="auto">
                <a:xfrm>
                  <a:off x="0" y="374"/>
                  <a:ext cx="453" cy="489"/>
                  <a:chOff x="0" y="374"/>
                  <a:chExt cx="453" cy="489"/>
                </a:xfrm>
              </p:grpSpPr>
              <p:sp>
                <p:nvSpPr>
                  <p:cNvPr id="158733" name="Rectangle 13"/>
                  <p:cNvSpPr>
                    <a:spLocks noChangeArrowheads="1"/>
                  </p:cNvSpPr>
                  <p:nvPr/>
                </p:nvSpPr>
                <p:spPr bwMode="auto">
                  <a:xfrm>
                    <a:off x="43" y="374"/>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34" name="Rectangle 14"/>
                  <p:cNvSpPr>
                    <a:spLocks noChangeArrowheads="1"/>
                  </p:cNvSpPr>
                  <p:nvPr/>
                </p:nvSpPr>
                <p:spPr bwMode="auto">
                  <a:xfrm>
                    <a:off x="0" y="374"/>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35" name="Group 15"/>
                <p:cNvGrpSpPr>
                  <a:grpSpLocks/>
                </p:cNvGrpSpPr>
                <p:nvPr/>
              </p:nvGrpSpPr>
              <p:grpSpPr bwMode="auto">
                <a:xfrm>
                  <a:off x="453" y="374"/>
                  <a:ext cx="482" cy="489"/>
                  <a:chOff x="453" y="374"/>
                  <a:chExt cx="482" cy="489"/>
                </a:xfrm>
              </p:grpSpPr>
              <p:sp>
                <p:nvSpPr>
                  <p:cNvPr id="158736" name="Rectangle 16"/>
                  <p:cNvSpPr>
                    <a:spLocks noChangeArrowheads="1"/>
                  </p:cNvSpPr>
                  <p:nvPr/>
                </p:nvSpPr>
                <p:spPr bwMode="auto">
                  <a:xfrm>
                    <a:off x="496" y="374"/>
                    <a:ext cx="396"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p(x=1)</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37" name="Rectangle 17"/>
                  <p:cNvSpPr>
                    <a:spLocks noChangeArrowheads="1"/>
                  </p:cNvSpPr>
                  <p:nvPr/>
                </p:nvSpPr>
                <p:spPr bwMode="auto">
                  <a:xfrm>
                    <a:off x="453" y="374"/>
                    <a:ext cx="482"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38" name="Group 18"/>
                <p:cNvGrpSpPr>
                  <a:grpSpLocks/>
                </p:cNvGrpSpPr>
                <p:nvPr/>
              </p:nvGrpSpPr>
              <p:grpSpPr bwMode="auto">
                <a:xfrm>
                  <a:off x="0" y="863"/>
                  <a:ext cx="453" cy="489"/>
                  <a:chOff x="0" y="863"/>
                  <a:chExt cx="453" cy="489"/>
                </a:xfrm>
              </p:grpSpPr>
              <p:sp>
                <p:nvSpPr>
                  <p:cNvPr id="158739" name="Rectangle 19"/>
                  <p:cNvSpPr>
                    <a:spLocks noChangeArrowheads="1"/>
                  </p:cNvSpPr>
                  <p:nvPr/>
                </p:nvSpPr>
                <p:spPr bwMode="auto">
                  <a:xfrm>
                    <a:off x="43" y="863"/>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2</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40" name="Rectangle 20"/>
                  <p:cNvSpPr>
                    <a:spLocks noChangeArrowheads="1"/>
                  </p:cNvSpPr>
                  <p:nvPr/>
                </p:nvSpPr>
                <p:spPr bwMode="auto">
                  <a:xfrm>
                    <a:off x="0" y="863"/>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41" name="Group 21"/>
                <p:cNvGrpSpPr>
                  <a:grpSpLocks/>
                </p:cNvGrpSpPr>
                <p:nvPr/>
              </p:nvGrpSpPr>
              <p:grpSpPr bwMode="auto">
                <a:xfrm>
                  <a:off x="453" y="863"/>
                  <a:ext cx="482" cy="489"/>
                  <a:chOff x="453" y="863"/>
                  <a:chExt cx="482" cy="489"/>
                </a:xfrm>
              </p:grpSpPr>
              <p:sp>
                <p:nvSpPr>
                  <p:cNvPr id="158742" name="Rectangle 22"/>
                  <p:cNvSpPr>
                    <a:spLocks noChangeArrowheads="1"/>
                  </p:cNvSpPr>
                  <p:nvPr/>
                </p:nvSpPr>
                <p:spPr bwMode="auto">
                  <a:xfrm>
                    <a:off x="496" y="863"/>
                    <a:ext cx="396"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p(x=2)</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43" name="Rectangle 23"/>
                  <p:cNvSpPr>
                    <a:spLocks noChangeArrowheads="1"/>
                  </p:cNvSpPr>
                  <p:nvPr/>
                </p:nvSpPr>
                <p:spPr bwMode="auto">
                  <a:xfrm>
                    <a:off x="453" y="863"/>
                    <a:ext cx="482"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44" name="Group 24"/>
                <p:cNvGrpSpPr>
                  <a:grpSpLocks/>
                </p:cNvGrpSpPr>
                <p:nvPr/>
              </p:nvGrpSpPr>
              <p:grpSpPr bwMode="auto">
                <a:xfrm>
                  <a:off x="0" y="1352"/>
                  <a:ext cx="453" cy="489"/>
                  <a:chOff x="0" y="1352"/>
                  <a:chExt cx="453" cy="489"/>
                </a:xfrm>
              </p:grpSpPr>
              <p:sp>
                <p:nvSpPr>
                  <p:cNvPr id="158745" name="Rectangle 25"/>
                  <p:cNvSpPr>
                    <a:spLocks noChangeArrowheads="1"/>
                  </p:cNvSpPr>
                  <p:nvPr/>
                </p:nvSpPr>
                <p:spPr bwMode="auto">
                  <a:xfrm>
                    <a:off x="43" y="1352"/>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3</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46" name="Rectangle 26"/>
                  <p:cNvSpPr>
                    <a:spLocks noChangeArrowheads="1"/>
                  </p:cNvSpPr>
                  <p:nvPr/>
                </p:nvSpPr>
                <p:spPr bwMode="auto">
                  <a:xfrm>
                    <a:off x="0" y="1352"/>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47" name="Group 27"/>
                <p:cNvGrpSpPr>
                  <a:grpSpLocks/>
                </p:cNvGrpSpPr>
                <p:nvPr/>
              </p:nvGrpSpPr>
              <p:grpSpPr bwMode="auto">
                <a:xfrm>
                  <a:off x="453" y="1352"/>
                  <a:ext cx="482" cy="489"/>
                  <a:chOff x="453" y="1352"/>
                  <a:chExt cx="482" cy="489"/>
                </a:xfrm>
              </p:grpSpPr>
              <p:sp>
                <p:nvSpPr>
                  <p:cNvPr id="158748" name="Rectangle 28"/>
                  <p:cNvSpPr>
                    <a:spLocks noChangeArrowheads="1"/>
                  </p:cNvSpPr>
                  <p:nvPr/>
                </p:nvSpPr>
                <p:spPr bwMode="auto">
                  <a:xfrm>
                    <a:off x="496" y="1352"/>
                    <a:ext cx="396"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p(x=3)</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49" name="Rectangle 29"/>
                  <p:cNvSpPr>
                    <a:spLocks noChangeArrowheads="1"/>
                  </p:cNvSpPr>
                  <p:nvPr/>
                </p:nvSpPr>
                <p:spPr bwMode="auto">
                  <a:xfrm>
                    <a:off x="453" y="1352"/>
                    <a:ext cx="482"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50" name="Group 30"/>
                <p:cNvGrpSpPr>
                  <a:grpSpLocks/>
                </p:cNvGrpSpPr>
                <p:nvPr/>
              </p:nvGrpSpPr>
              <p:grpSpPr bwMode="auto">
                <a:xfrm>
                  <a:off x="0" y="1841"/>
                  <a:ext cx="453" cy="489"/>
                  <a:chOff x="0" y="1841"/>
                  <a:chExt cx="453" cy="489"/>
                </a:xfrm>
              </p:grpSpPr>
              <p:sp>
                <p:nvSpPr>
                  <p:cNvPr id="158751" name="Rectangle 31"/>
                  <p:cNvSpPr>
                    <a:spLocks noChangeArrowheads="1"/>
                  </p:cNvSpPr>
                  <p:nvPr/>
                </p:nvSpPr>
                <p:spPr bwMode="auto">
                  <a:xfrm>
                    <a:off x="43" y="1841"/>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4</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52" name="Rectangle 32"/>
                  <p:cNvSpPr>
                    <a:spLocks noChangeArrowheads="1"/>
                  </p:cNvSpPr>
                  <p:nvPr/>
                </p:nvSpPr>
                <p:spPr bwMode="auto">
                  <a:xfrm>
                    <a:off x="0" y="1841"/>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53" name="Group 33"/>
                <p:cNvGrpSpPr>
                  <a:grpSpLocks/>
                </p:cNvGrpSpPr>
                <p:nvPr/>
              </p:nvGrpSpPr>
              <p:grpSpPr bwMode="auto">
                <a:xfrm>
                  <a:off x="453" y="1841"/>
                  <a:ext cx="482" cy="489"/>
                  <a:chOff x="453" y="1841"/>
                  <a:chExt cx="482" cy="489"/>
                </a:xfrm>
              </p:grpSpPr>
              <p:sp>
                <p:nvSpPr>
                  <p:cNvPr id="158754" name="Rectangle 34"/>
                  <p:cNvSpPr>
                    <a:spLocks noChangeArrowheads="1"/>
                  </p:cNvSpPr>
                  <p:nvPr/>
                </p:nvSpPr>
                <p:spPr bwMode="auto">
                  <a:xfrm>
                    <a:off x="496" y="1841"/>
                    <a:ext cx="396"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p(x=4)</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55" name="Rectangle 35"/>
                  <p:cNvSpPr>
                    <a:spLocks noChangeArrowheads="1"/>
                  </p:cNvSpPr>
                  <p:nvPr/>
                </p:nvSpPr>
                <p:spPr bwMode="auto">
                  <a:xfrm>
                    <a:off x="453" y="1841"/>
                    <a:ext cx="482"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56" name="Group 36"/>
                <p:cNvGrpSpPr>
                  <a:grpSpLocks/>
                </p:cNvGrpSpPr>
                <p:nvPr/>
              </p:nvGrpSpPr>
              <p:grpSpPr bwMode="auto">
                <a:xfrm>
                  <a:off x="0" y="2330"/>
                  <a:ext cx="453" cy="489"/>
                  <a:chOff x="0" y="2330"/>
                  <a:chExt cx="453" cy="489"/>
                </a:xfrm>
              </p:grpSpPr>
              <p:sp>
                <p:nvSpPr>
                  <p:cNvPr id="158757" name="Rectangle 37"/>
                  <p:cNvSpPr>
                    <a:spLocks noChangeArrowheads="1"/>
                  </p:cNvSpPr>
                  <p:nvPr/>
                </p:nvSpPr>
                <p:spPr bwMode="auto">
                  <a:xfrm>
                    <a:off x="43" y="2330"/>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5</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58" name="Rectangle 38"/>
                  <p:cNvSpPr>
                    <a:spLocks noChangeArrowheads="1"/>
                  </p:cNvSpPr>
                  <p:nvPr/>
                </p:nvSpPr>
                <p:spPr bwMode="auto">
                  <a:xfrm>
                    <a:off x="0" y="2330"/>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59" name="Group 39"/>
                <p:cNvGrpSpPr>
                  <a:grpSpLocks/>
                </p:cNvGrpSpPr>
                <p:nvPr/>
              </p:nvGrpSpPr>
              <p:grpSpPr bwMode="auto">
                <a:xfrm>
                  <a:off x="453" y="2330"/>
                  <a:ext cx="482" cy="489"/>
                  <a:chOff x="453" y="2330"/>
                  <a:chExt cx="482" cy="489"/>
                </a:xfrm>
              </p:grpSpPr>
              <p:sp>
                <p:nvSpPr>
                  <p:cNvPr id="158760" name="Rectangle 40"/>
                  <p:cNvSpPr>
                    <a:spLocks noChangeArrowheads="1"/>
                  </p:cNvSpPr>
                  <p:nvPr/>
                </p:nvSpPr>
                <p:spPr bwMode="auto">
                  <a:xfrm>
                    <a:off x="496" y="2330"/>
                    <a:ext cx="396"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p(x=5)</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61" name="Rectangle 41"/>
                  <p:cNvSpPr>
                    <a:spLocks noChangeArrowheads="1"/>
                  </p:cNvSpPr>
                  <p:nvPr/>
                </p:nvSpPr>
                <p:spPr bwMode="auto">
                  <a:xfrm>
                    <a:off x="453" y="2330"/>
                    <a:ext cx="482"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62" name="Group 42"/>
                <p:cNvGrpSpPr>
                  <a:grpSpLocks/>
                </p:cNvGrpSpPr>
                <p:nvPr/>
              </p:nvGrpSpPr>
              <p:grpSpPr bwMode="auto">
                <a:xfrm>
                  <a:off x="0" y="2819"/>
                  <a:ext cx="453" cy="489"/>
                  <a:chOff x="0" y="2819"/>
                  <a:chExt cx="453" cy="489"/>
                </a:xfrm>
              </p:grpSpPr>
              <p:sp>
                <p:nvSpPr>
                  <p:cNvPr id="158763" name="Rectangle 43"/>
                  <p:cNvSpPr>
                    <a:spLocks noChangeArrowheads="1"/>
                  </p:cNvSpPr>
                  <p:nvPr/>
                </p:nvSpPr>
                <p:spPr bwMode="auto">
                  <a:xfrm>
                    <a:off x="43" y="2819"/>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64" name="Rectangle 44"/>
                  <p:cNvSpPr>
                    <a:spLocks noChangeArrowheads="1"/>
                  </p:cNvSpPr>
                  <p:nvPr/>
                </p:nvSpPr>
                <p:spPr bwMode="auto">
                  <a:xfrm>
                    <a:off x="0" y="2819"/>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58765" name="Group 45"/>
                <p:cNvGrpSpPr>
                  <a:grpSpLocks/>
                </p:cNvGrpSpPr>
                <p:nvPr/>
              </p:nvGrpSpPr>
              <p:grpSpPr bwMode="auto">
                <a:xfrm>
                  <a:off x="453" y="2819"/>
                  <a:ext cx="482" cy="489"/>
                  <a:chOff x="453" y="2819"/>
                  <a:chExt cx="482" cy="489"/>
                </a:xfrm>
              </p:grpSpPr>
              <p:sp>
                <p:nvSpPr>
                  <p:cNvPr id="158766" name="Rectangle 46"/>
                  <p:cNvSpPr>
                    <a:spLocks noChangeArrowheads="1"/>
                  </p:cNvSpPr>
                  <p:nvPr/>
                </p:nvSpPr>
                <p:spPr bwMode="auto">
                  <a:xfrm>
                    <a:off x="496" y="2819"/>
                    <a:ext cx="396"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u="sng"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p(x=6)</a:t>
                    </a:r>
                    <a:r>
                      <a:rPr lang="en-US" altLang="el-GR" sz="2400" u="sng"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endPar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58767" name="Rectangle 47"/>
                  <p:cNvSpPr>
                    <a:spLocks noChangeArrowheads="1"/>
                  </p:cNvSpPr>
                  <p:nvPr/>
                </p:nvSpPr>
                <p:spPr bwMode="auto">
                  <a:xfrm>
                    <a:off x="453" y="2819"/>
                    <a:ext cx="482"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sp>
            <p:nvSpPr>
              <p:cNvPr id="158768" name="Rectangle 48"/>
              <p:cNvSpPr>
                <a:spLocks noChangeArrowheads="1"/>
              </p:cNvSpPr>
              <p:nvPr/>
            </p:nvSpPr>
            <p:spPr bwMode="auto">
              <a:xfrm>
                <a:off x="-3" y="-3"/>
                <a:ext cx="941" cy="3314"/>
              </a:xfrm>
              <a:prstGeom prst="rect">
                <a:avLst/>
              </a:prstGeom>
              <a:noFill/>
              <a:ln w="9525">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sp>
          <p:nvSpPr>
            <p:cNvPr id="158769" name="Text Box 49"/>
            <p:cNvSpPr txBox="1">
              <a:spLocks noChangeArrowheads="1"/>
            </p:cNvSpPr>
            <p:nvPr/>
          </p:nvSpPr>
          <p:spPr bwMode="auto">
            <a:xfrm>
              <a:off x="6100762" y="5761627"/>
              <a:ext cx="1271588" cy="43021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tIns="0"/>
            <a:lstStyle/>
            <a:p>
              <a:pPr eaLnBrk="0" fontAlgn="base" hangingPunct="0">
                <a:spcBef>
                  <a:spcPct val="0"/>
                </a:spcBef>
                <a:spcAft>
                  <a:spcPct val="0"/>
                </a:spcAft>
              </a:pPr>
              <a:r>
                <a:rPr lang="el-GR" altLang="el-GR" sz="2400" dirty="0" smtClean="0">
                  <a:solidFill>
                    <a:srgbClr val="000000"/>
                  </a:solidFill>
                  <a:latin typeface="Times New Roman" panose="02020603050405020304" pitchFamily="18" charset="0"/>
                </a:rPr>
                <a:t>Σ</a:t>
              </a:r>
              <a:r>
                <a:rPr lang="en-US" altLang="el-GR" sz="2400" dirty="0" smtClean="0">
                  <a:solidFill>
                    <a:srgbClr val="000000"/>
                  </a:solidFill>
                  <a:latin typeface="Times New Roman" panose="02020603050405020304" pitchFamily="18" charset="0"/>
                </a:rPr>
                <a:t>P(x)=1</a:t>
              </a:r>
              <a:endParaRPr lang="el-GR" altLang="el-GR" sz="2400" dirty="0" smtClean="0">
                <a:solidFill>
                  <a:srgbClr val="000000"/>
                </a:solidFill>
                <a:latin typeface="Times New Roman" panose="02020603050405020304" pitchFamily="18" charset="0"/>
              </a:endParaRPr>
            </a:p>
          </p:txBody>
        </p:sp>
      </p:grpSp>
      <p:sp>
        <p:nvSpPr>
          <p:cNvPr id="4" name="Θέση αριθμού διαφάνειας 3"/>
          <p:cNvSpPr>
            <a:spLocks noGrp="1"/>
          </p:cNvSpPr>
          <p:nvPr>
            <p:ph type="sldNum" sz="quarter" idx="12"/>
          </p:nvPr>
        </p:nvSpPr>
        <p:spPr/>
        <p:txBody>
          <a:bodyPr/>
          <a:lstStyle/>
          <a:p>
            <a:fld id="{7BD527D1-110A-4D70-8085-40A9D712030E}" type="slidenum">
              <a:rPr lang="en-US" altLang="el-GR" smtClean="0">
                <a:solidFill>
                  <a:srgbClr val="000000"/>
                </a:solidFill>
              </a:rPr>
              <a:pPr/>
              <a:t>95</a:t>
            </a:fld>
            <a:endParaRPr lang="en-US" altLang="el-GR">
              <a:solidFill>
                <a:srgbClr val="000000"/>
              </a:solidFill>
            </a:endParaRPr>
          </a:p>
        </p:txBody>
      </p:sp>
    </p:spTree>
    <p:extLst>
      <p:ext uri="{BB962C8B-B14F-4D97-AF65-F5344CB8AC3E}">
        <p14:creationId xmlns:p14="http://schemas.microsoft.com/office/powerpoint/2010/main" xmlns="" val="6396395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Grp="1" noChangeArrowheads="1"/>
          </p:cNvSpPr>
          <p:nvPr>
            <p:ph type="ctrTitle"/>
          </p:nvPr>
        </p:nvSpPr>
        <p:spPr>
          <a:xfrm>
            <a:off x="467544" y="-631127"/>
            <a:ext cx="7489154" cy="2043113"/>
          </a:xfrm>
        </p:spPr>
        <p:txBody>
          <a:bodyPr/>
          <a:lstStyle/>
          <a:p>
            <a:pPr eaLnBrk="1" hangingPunct="1"/>
            <a:r>
              <a:rPr lang="el-GR" altLang="el-GR" sz="3600" b="1" dirty="0" smtClean="0">
                <a:solidFill>
                  <a:schemeClr val="accent6">
                    <a:lumMod val="75000"/>
                  </a:schemeClr>
                </a:solidFill>
              </a:rPr>
              <a:t>Αθροιστική Κατανομή Πιθανότητας Διακριτής Τυχαίας Μεταβλητής</a:t>
            </a:r>
          </a:p>
        </p:txBody>
      </p:sp>
      <p:sp>
        <p:nvSpPr>
          <p:cNvPr id="12291" name="Rectangle 5"/>
          <p:cNvSpPr>
            <a:spLocks noGrp="1" noChangeArrowheads="1"/>
          </p:cNvSpPr>
          <p:nvPr>
            <p:ph type="subTitle" idx="1"/>
          </p:nvPr>
        </p:nvSpPr>
        <p:spPr>
          <a:xfrm>
            <a:off x="180032" y="1628800"/>
            <a:ext cx="8280400" cy="5072504"/>
          </a:xfrm>
        </p:spPr>
        <p:txBody>
          <a:bodyPr/>
          <a:lstStyle/>
          <a:p>
            <a:pPr algn="just">
              <a:lnSpc>
                <a:spcPct val="105000"/>
              </a:lnSpc>
              <a:spcBef>
                <a:spcPct val="35000"/>
              </a:spcBef>
            </a:pPr>
            <a:r>
              <a:rPr lang="el-GR" dirty="0" smtClean="0"/>
              <a:t>Η </a:t>
            </a:r>
            <a:r>
              <a:rPr lang="el-GR" sz="2800" b="1" dirty="0"/>
              <a:t>αθροιστική συνάρτηση </a:t>
            </a:r>
            <a:r>
              <a:rPr lang="el-GR" sz="2800" b="1" dirty="0" smtClean="0"/>
              <a:t>κατανοµής</a:t>
            </a:r>
            <a:r>
              <a:rPr lang="en-US" sz="2800" b="1" dirty="0" smtClean="0"/>
              <a:t> </a:t>
            </a:r>
            <a:r>
              <a:rPr lang="el-GR" altLang="el-GR" dirty="0" smtClean="0"/>
              <a:t>(</a:t>
            </a:r>
            <a:r>
              <a:rPr lang="en-US" altLang="el-GR" dirty="0"/>
              <a:t>Cumulative Distribution Function – CDF</a:t>
            </a:r>
            <a:r>
              <a:rPr lang="en-US" altLang="el-GR" dirty="0" smtClean="0"/>
              <a:t>) </a:t>
            </a:r>
            <a:r>
              <a:rPr lang="el-GR" b="1" dirty="0" smtClean="0"/>
              <a:t> </a:t>
            </a:r>
            <a:r>
              <a:rPr lang="el-GR" dirty="0"/>
              <a:t>ή απλά </a:t>
            </a:r>
            <a:r>
              <a:rPr lang="el-GR" b="1" dirty="0">
                <a:solidFill>
                  <a:srgbClr val="FF0000"/>
                </a:solidFill>
              </a:rPr>
              <a:t>συνάρτηση κατανοµής</a:t>
            </a:r>
            <a:r>
              <a:rPr lang="el-GR" dirty="0"/>
              <a:t> για </a:t>
            </a:r>
            <a:r>
              <a:rPr lang="el-GR" dirty="0" smtClean="0"/>
              <a:t>μια  </a:t>
            </a:r>
            <a:r>
              <a:rPr lang="el-GR" dirty="0"/>
              <a:t>τυχαία </a:t>
            </a:r>
            <a:r>
              <a:rPr lang="el-GR" dirty="0" smtClean="0"/>
              <a:t>μεταβλητή  </a:t>
            </a:r>
            <a:r>
              <a:rPr lang="el-GR" dirty="0"/>
              <a:t>X ορίζεται από τη </a:t>
            </a:r>
            <a:r>
              <a:rPr lang="el-GR" dirty="0" smtClean="0"/>
              <a:t>σχέση</a:t>
            </a:r>
            <a:r>
              <a:rPr lang="en-US" dirty="0" smtClean="0"/>
              <a:t>:</a:t>
            </a:r>
          </a:p>
          <a:p>
            <a:pPr algn="just">
              <a:lnSpc>
                <a:spcPct val="105000"/>
              </a:lnSpc>
              <a:spcBef>
                <a:spcPct val="35000"/>
              </a:spcBef>
            </a:pPr>
            <a:r>
              <a:rPr lang="en-US" dirty="0">
                <a:solidFill>
                  <a:srgbClr val="FF0000"/>
                </a:solidFill>
              </a:rPr>
              <a:t> </a:t>
            </a:r>
            <a:r>
              <a:rPr lang="en-US" dirty="0" smtClean="0">
                <a:solidFill>
                  <a:srgbClr val="FF0000"/>
                </a:solidFill>
              </a:rPr>
              <a:t>                       </a:t>
            </a:r>
            <a:r>
              <a:rPr lang="el-GR" dirty="0" smtClean="0">
                <a:solidFill>
                  <a:srgbClr val="FF0000"/>
                </a:solidFill>
              </a:rPr>
              <a:t> </a:t>
            </a:r>
            <a:r>
              <a:rPr lang="el-GR" sz="2800" dirty="0">
                <a:solidFill>
                  <a:srgbClr val="FF0000"/>
                </a:solidFill>
              </a:rPr>
              <a:t>F(x) = P(X ≤ x</a:t>
            </a:r>
            <a:r>
              <a:rPr lang="el-GR" sz="2800" dirty="0" smtClean="0">
                <a:solidFill>
                  <a:srgbClr val="FF0000"/>
                </a:solidFill>
              </a:rPr>
              <a:t>)</a:t>
            </a:r>
            <a:r>
              <a:rPr lang="en-US" sz="2800" dirty="0" smtClean="0">
                <a:solidFill>
                  <a:srgbClr val="FF0000"/>
                </a:solidFill>
              </a:rPr>
              <a:t> </a:t>
            </a:r>
            <a:endParaRPr lang="el-GR" sz="2800" dirty="0">
              <a:solidFill>
                <a:srgbClr val="FF0000"/>
              </a:solidFill>
            </a:endParaRPr>
          </a:p>
        </p:txBody>
      </p:sp>
      <p:sp>
        <p:nvSpPr>
          <p:cNvPr id="2" name="Ορθογώνιο 1"/>
          <p:cNvSpPr/>
          <p:nvPr/>
        </p:nvSpPr>
        <p:spPr>
          <a:xfrm>
            <a:off x="359792" y="3284984"/>
            <a:ext cx="7920880" cy="3416320"/>
          </a:xfrm>
          <a:prstGeom prst="rect">
            <a:avLst/>
          </a:prstGeom>
        </p:spPr>
        <p:txBody>
          <a:bodyPr wrap="square">
            <a:spAutoFit/>
          </a:bodyPr>
          <a:lstStyle/>
          <a:p>
            <a:r>
              <a:rPr lang="el-GR" altLang="el-GR" sz="2400" dirty="0">
                <a:sym typeface="Symbol" panose="05050102010706020507" pitchFamily="18" charset="2"/>
              </a:rPr>
              <a:t>Ιδιότητες:</a:t>
            </a:r>
          </a:p>
          <a:p>
            <a:pPr lvl="1"/>
            <a:r>
              <a:rPr lang="el-GR" altLang="el-GR" sz="2400" dirty="0" smtClean="0"/>
              <a:t>Η </a:t>
            </a:r>
            <a:r>
              <a:rPr lang="en-US" altLang="el-GR" sz="2400" dirty="0"/>
              <a:t>F(x) </a:t>
            </a:r>
            <a:r>
              <a:rPr lang="el-GR" altLang="el-GR" sz="2400" dirty="0" smtClean="0"/>
              <a:t>είναι μονότονα </a:t>
            </a:r>
            <a:r>
              <a:rPr lang="el-GR" altLang="el-GR" sz="2400" dirty="0"/>
              <a:t>μη </a:t>
            </a:r>
            <a:r>
              <a:rPr lang="el-GR" altLang="el-GR" sz="2400" dirty="0" smtClean="0"/>
              <a:t>αυξανομένη</a:t>
            </a:r>
            <a:endParaRPr lang="el-GR" altLang="el-GR" sz="2400" dirty="0"/>
          </a:p>
          <a:p>
            <a:pPr lvl="1">
              <a:buFontTx/>
              <a:buNone/>
            </a:pPr>
            <a:r>
              <a:rPr lang="el-GR" altLang="el-GR" sz="2400" dirty="0"/>
              <a:t>   </a:t>
            </a:r>
            <a:r>
              <a:rPr lang="en-US" altLang="el-GR" sz="2400" dirty="0"/>
              <a:t>                </a:t>
            </a:r>
            <a:r>
              <a:rPr lang="el-GR" altLang="el-GR" sz="2400" dirty="0" smtClean="0"/>
              <a:t>δηλαδή  </a:t>
            </a:r>
            <a:r>
              <a:rPr lang="en-US" altLang="el-GR" sz="2400" dirty="0"/>
              <a:t>F(a)</a:t>
            </a:r>
            <a:r>
              <a:rPr lang="en-US" altLang="el-GR" sz="2400" dirty="0">
                <a:cs typeface="Times New Roman" panose="02020603050405020304" pitchFamily="18" charset="0"/>
              </a:rPr>
              <a:t>≤ F(b)  </a:t>
            </a:r>
            <a:r>
              <a:rPr lang="el-GR" altLang="el-GR" sz="2400" dirty="0">
                <a:cs typeface="Times New Roman" panose="02020603050405020304" pitchFamily="18" charset="0"/>
              </a:rPr>
              <a:t>αν</a:t>
            </a:r>
            <a:r>
              <a:rPr lang="en-US" altLang="el-GR" sz="2400" dirty="0">
                <a:cs typeface="Times New Roman" panose="02020603050405020304" pitchFamily="18" charset="0"/>
              </a:rPr>
              <a:t>  a ≤ b</a:t>
            </a:r>
          </a:p>
          <a:p>
            <a:pPr lvl="1"/>
            <a:r>
              <a:rPr lang="en-US" altLang="el-GR" sz="2400" dirty="0"/>
              <a:t>F(-</a:t>
            </a:r>
            <a:r>
              <a:rPr lang="en-US" altLang="el-GR" sz="2400" dirty="0">
                <a:sym typeface="Symbol" panose="05050102010706020507" pitchFamily="18" charset="2"/>
              </a:rPr>
              <a:t>) = </a:t>
            </a:r>
            <a:r>
              <a:rPr lang="en-US" altLang="el-GR" sz="2400" dirty="0" smtClean="0">
                <a:sym typeface="Symbol" panose="05050102010706020507" pitchFamily="18" charset="2"/>
              </a:rPr>
              <a:t>0 ,   </a:t>
            </a:r>
            <a:r>
              <a:rPr lang="en-US" altLang="el-GR" sz="2400" dirty="0" smtClean="0"/>
              <a:t>F</a:t>
            </a:r>
            <a:r>
              <a:rPr lang="en-US" altLang="el-GR" sz="2400" dirty="0"/>
              <a:t>(</a:t>
            </a:r>
            <a:r>
              <a:rPr lang="en-US" altLang="el-GR" sz="2400" dirty="0">
                <a:sym typeface="Symbol" panose="05050102010706020507" pitchFamily="18" charset="2"/>
              </a:rPr>
              <a:t>) =  1</a:t>
            </a:r>
          </a:p>
          <a:p>
            <a:pPr lvl="1"/>
            <a:r>
              <a:rPr lang="en-US" altLang="el-GR" sz="2400" dirty="0">
                <a:sym typeface="Symbol" panose="05050102010706020507" pitchFamily="18" charset="2"/>
              </a:rPr>
              <a:t>P(a &lt; X  b) = F(b) – F(a)</a:t>
            </a:r>
          </a:p>
          <a:p>
            <a:endParaRPr lang="en-US" altLang="el-GR" sz="2400" dirty="0" smtClean="0">
              <a:sym typeface="Symbol" panose="05050102010706020507" pitchFamily="18" charset="2"/>
            </a:endParaRPr>
          </a:p>
          <a:p>
            <a:r>
              <a:rPr lang="el-GR" altLang="el-GR" sz="2400" i="1" dirty="0" smtClean="0">
                <a:solidFill>
                  <a:srgbClr val="002060"/>
                </a:solidFill>
                <a:sym typeface="Symbol" panose="05050102010706020507" pitchFamily="18" charset="2"/>
              </a:rPr>
              <a:t>Μολονότι </a:t>
            </a:r>
            <a:r>
              <a:rPr lang="el-GR" altLang="el-GR" sz="2400" i="1" dirty="0">
                <a:solidFill>
                  <a:srgbClr val="002060"/>
                </a:solidFill>
                <a:sym typeface="Symbol" panose="05050102010706020507" pitchFamily="18" charset="2"/>
              </a:rPr>
              <a:t>η </a:t>
            </a:r>
            <a:r>
              <a:rPr lang="en-US" altLang="el-GR" sz="2400" i="1" dirty="0">
                <a:solidFill>
                  <a:srgbClr val="002060"/>
                </a:solidFill>
                <a:sym typeface="Symbol" panose="05050102010706020507" pitchFamily="18" charset="2"/>
              </a:rPr>
              <a:t>CDF</a:t>
            </a:r>
            <a:r>
              <a:rPr lang="el-GR" altLang="el-GR" sz="2400" i="1" dirty="0">
                <a:solidFill>
                  <a:srgbClr val="002060"/>
                </a:solidFill>
                <a:sym typeface="Symbol" panose="05050102010706020507" pitchFamily="18" charset="2"/>
              </a:rPr>
              <a:t> </a:t>
            </a:r>
            <a:r>
              <a:rPr lang="el-GR" altLang="el-GR" sz="2400" i="1" dirty="0" smtClean="0">
                <a:solidFill>
                  <a:srgbClr val="002060"/>
                </a:solidFill>
                <a:sym typeface="Symbol" panose="05050102010706020507" pitchFamily="18" charset="2"/>
              </a:rPr>
              <a:t>περιγράφει πλήρως </a:t>
            </a:r>
            <a:r>
              <a:rPr lang="el-GR" altLang="el-GR" sz="2400" i="1" dirty="0">
                <a:solidFill>
                  <a:srgbClr val="002060"/>
                </a:solidFill>
                <a:sym typeface="Symbol" panose="05050102010706020507" pitchFamily="18" charset="2"/>
              </a:rPr>
              <a:t>την </a:t>
            </a:r>
            <a:r>
              <a:rPr lang="el-GR" altLang="el-GR" sz="2400" i="1" dirty="0" smtClean="0">
                <a:solidFill>
                  <a:srgbClr val="002060"/>
                </a:solidFill>
                <a:sym typeface="Symbol" panose="05050102010706020507" pitchFamily="18" charset="2"/>
              </a:rPr>
              <a:t>κατανομή τιμών </a:t>
            </a:r>
            <a:r>
              <a:rPr lang="el-GR" altLang="el-GR" sz="2400" i="1" dirty="0">
                <a:solidFill>
                  <a:srgbClr val="002060"/>
                </a:solidFill>
                <a:sym typeface="Symbol" panose="05050102010706020507" pitchFamily="18" charset="2"/>
              </a:rPr>
              <a:t>μιας </a:t>
            </a:r>
            <a:r>
              <a:rPr lang="el-GR" altLang="el-GR" sz="2400" i="1" dirty="0" smtClean="0">
                <a:solidFill>
                  <a:srgbClr val="002060"/>
                </a:solidFill>
                <a:sym typeface="Symbol" panose="05050102010706020507" pitchFamily="18" charset="2"/>
              </a:rPr>
              <a:t>τυχαίας μεταβλητής, χρησιμοποιείται συνηθέστερα </a:t>
            </a:r>
            <a:r>
              <a:rPr lang="el-GR" altLang="el-GR" sz="2400" i="1" dirty="0">
                <a:solidFill>
                  <a:srgbClr val="002060"/>
                </a:solidFill>
                <a:sym typeface="Symbol" panose="05050102010706020507" pitchFamily="18" charset="2"/>
              </a:rPr>
              <a:t>η </a:t>
            </a:r>
            <a:r>
              <a:rPr lang="en-US" altLang="el-GR" sz="2400" i="1" dirty="0" smtClean="0">
                <a:solidFill>
                  <a:srgbClr val="002060"/>
                </a:solidFill>
                <a:sym typeface="Symbol" panose="05050102010706020507" pitchFamily="18" charset="2"/>
              </a:rPr>
              <a:t> </a:t>
            </a:r>
            <a:r>
              <a:rPr lang="el-GR" altLang="el-GR" sz="2400" i="1" dirty="0" smtClean="0">
                <a:solidFill>
                  <a:srgbClr val="002060"/>
                </a:solidFill>
                <a:sym typeface="Symbol" panose="05050102010706020507" pitchFamily="18" charset="2"/>
              </a:rPr>
              <a:t>συνάρτηση πιθανότητας </a:t>
            </a:r>
            <a:r>
              <a:rPr lang="en-US" altLang="el-GR" sz="2400" i="1" dirty="0" smtClean="0">
                <a:solidFill>
                  <a:srgbClr val="002060"/>
                </a:solidFill>
                <a:sym typeface="Symbol" panose="05050102010706020507" pitchFamily="18" charset="2"/>
              </a:rPr>
              <a:t>f(x).</a:t>
            </a:r>
            <a:endParaRPr lang="en-GB" altLang="el-GR" sz="2400" i="1" dirty="0">
              <a:solidFill>
                <a:srgbClr val="002060"/>
              </a:solidFill>
              <a:sym typeface="Symbol" panose="05050102010706020507" pitchFamily="18" charset="2"/>
            </a:endParaRPr>
          </a:p>
        </p:txBody>
      </p:sp>
      <p:sp>
        <p:nvSpPr>
          <p:cNvPr id="4" name="Θέση αριθμού διαφάνειας 3"/>
          <p:cNvSpPr>
            <a:spLocks noGrp="1"/>
          </p:cNvSpPr>
          <p:nvPr>
            <p:ph type="sldNum" sz="quarter" idx="12"/>
          </p:nvPr>
        </p:nvSpPr>
        <p:spPr/>
        <p:txBody>
          <a:bodyPr/>
          <a:lstStyle/>
          <a:p>
            <a:fld id="{8A49F2EC-0D2C-4B86-88D1-B8724EED33E7}" type="slidenum">
              <a:rPr lang="en-US" altLang="el-GR" smtClean="0">
                <a:solidFill>
                  <a:srgbClr val="000000"/>
                </a:solidFill>
              </a:rPr>
              <a:pPr/>
              <a:t>96</a:t>
            </a:fld>
            <a:endParaRPr lang="en-US" altLang="el-GR">
              <a:solidFill>
                <a:srgbClr val="000000"/>
              </a:solidFill>
            </a:endParaRPr>
          </a:p>
        </p:txBody>
      </p:sp>
    </p:spTree>
    <p:extLst>
      <p:ext uri="{BB962C8B-B14F-4D97-AF65-F5344CB8AC3E}">
        <p14:creationId xmlns:p14="http://schemas.microsoft.com/office/powerpoint/2010/main" xmlns="" val="28145557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0" y="8681"/>
            <a:ext cx="9955342" cy="1462088"/>
          </a:xfrm>
        </p:spPr>
        <p:txBody>
          <a:bodyPr/>
          <a:lstStyle/>
          <a:p>
            <a:r>
              <a:rPr lang="el-GR" altLang="el-GR" sz="3600" b="1" dirty="0">
                <a:solidFill>
                  <a:schemeClr val="accent6">
                    <a:lumMod val="75000"/>
                  </a:schemeClr>
                </a:solidFill>
              </a:rPr>
              <a:t>Αθροιστική κατανομή πιθανότητας</a:t>
            </a:r>
            <a:r>
              <a:rPr lang="en-US" altLang="el-GR" sz="3600" b="1" dirty="0">
                <a:solidFill>
                  <a:schemeClr val="accent6">
                    <a:lumMod val="75000"/>
                  </a:schemeClr>
                </a:solidFill>
              </a:rPr>
              <a:t>(CDF</a:t>
            </a:r>
            <a:r>
              <a:rPr lang="el-GR" altLang="el-GR" sz="3600" b="1" dirty="0">
                <a:solidFill>
                  <a:schemeClr val="accent6">
                    <a:lumMod val="75000"/>
                  </a:schemeClr>
                </a:solidFill>
              </a:rPr>
              <a:t>)</a:t>
            </a:r>
            <a:r>
              <a:rPr lang="en-US" altLang="el-GR" sz="3600" b="1" dirty="0">
                <a:solidFill>
                  <a:schemeClr val="accent6">
                    <a:lumMod val="75000"/>
                  </a:schemeClr>
                </a:solidFill>
              </a:rPr>
              <a:t> </a:t>
            </a:r>
            <a:r>
              <a:rPr lang="en-US" altLang="el-GR" sz="3600" b="1" dirty="0" smtClean="0">
                <a:solidFill>
                  <a:schemeClr val="accent6">
                    <a:lumMod val="75000"/>
                  </a:schemeClr>
                </a:solidFill>
              </a:rPr>
              <a:t>   </a:t>
            </a:r>
            <a:r>
              <a:rPr lang="el-GR" altLang="el-GR" sz="3600" dirty="0" smtClean="0">
                <a:solidFill>
                  <a:schemeClr val="accent6">
                    <a:lumMod val="75000"/>
                  </a:schemeClr>
                </a:solidFill>
              </a:rPr>
              <a:t>για </a:t>
            </a:r>
            <a:r>
              <a:rPr lang="el-GR" altLang="el-GR" sz="3600" dirty="0">
                <a:solidFill>
                  <a:schemeClr val="accent6">
                    <a:lumMod val="75000"/>
                  </a:schemeClr>
                </a:solidFill>
              </a:rPr>
              <a:t>την τυχαία μεταβλητή Χ (ρίψη ζαριού)</a:t>
            </a:r>
            <a:endParaRPr lang="en-US" altLang="el-GR" sz="3600" dirty="0">
              <a:solidFill>
                <a:schemeClr val="accent6">
                  <a:lumMod val="75000"/>
                </a:schemeClr>
              </a:solidFill>
            </a:endParaRPr>
          </a:p>
        </p:txBody>
      </p:sp>
      <p:grpSp>
        <p:nvGrpSpPr>
          <p:cNvPr id="2" name="Ομάδα 1"/>
          <p:cNvGrpSpPr/>
          <p:nvPr/>
        </p:nvGrpSpPr>
        <p:grpSpPr>
          <a:xfrm>
            <a:off x="1076778" y="2420888"/>
            <a:ext cx="6951606" cy="3758063"/>
            <a:chOff x="1076778" y="2420888"/>
            <a:chExt cx="6951606" cy="3758063"/>
          </a:xfrm>
        </p:grpSpPr>
        <p:grpSp>
          <p:nvGrpSpPr>
            <p:cNvPr id="159783" name="Group 39"/>
            <p:cNvGrpSpPr>
              <a:grpSpLocks/>
            </p:cNvGrpSpPr>
            <p:nvPr/>
          </p:nvGrpSpPr>
          <p:grpSpPr bwMode="auto">
            <a:xfrm>
              <a:off x="1331640" y="2420888"/>
              <a:ext cx="6636896" cy="2840038"/>
              <a:chOff x="1008" y="1702"/>
              <a:chExt cx="3840" cy="1789"/>
            </a:xfrm>
          </p:grpSpPr>
          <p:grpSp>
            <p:nvGrpSpPr>
              <p:cNvPr id="159748" name="Group 4"/>
              <p:cNvGrpSpPr>
                <a:grpSpLocks/>
              </p:cNvGrpSpPr>
              <p:nvPr/>
            </p:nvGrpSpPr>
            <p:grpSpPr bwMode="auto">
              <a:xfrm>
                <a:off x="2738" y="1885"/>
                <a:ext cx="1448" cy="1171"/>
                <a:chOff x="2450" y="1933"/>
                <a:chExt cx="1448" cy="1171"/>
              </a:xfrm>
            </p:grpSpPr>
            <p:sp>
              <p:nvSpPr>
                <p:cNvPr id="159749" name="Rectangle 5"/>
                <p:cNvSpPr>
                  <a:spLocks noChangeArrowheads="1"/>
                </p:cNvSpPr>
                <p:nvPr/>
              </p:nvSpPr>
              <p:spPr bwMode="auto">
                <a:xfrm>
                  <a:off x="2450" y="2960"/>
                  <a:ext cx="241" cy="141"/>
                </a:xfrm>
                <a:prstGeom prst="rect">
                  <a:avLst/>
                </a:prstGeom>
                <a:solidFill>
                  <a:schemeClr val="accent1"/>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9750" name="Rectangle 6"/>
                <p:cNvSpPr>
                  <a:spLocks noChangeArrowheads="1"/>
                </p:cNvSpPr>
                <p:nvPr/>
              </p:nvSpPr>
              <p:spPr bwMode="auto">
                <a:xfrm>
                  <a:off x="2691" y="2755"/>
                  <a:ext cx="241" cy="346"/>
                </a:xfrm>
                <a:prstGeom prst="rect">
                  <a:avLst/>
                </a:prstGeom>
                <a:solidFill>
                  <a:schemeClr val="accent1"/>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9751" name="Rectangle 7"/>
                <p:cNvSpPr>
                  <a:spLocks noChangeArrowheads="1"/>
                </p:cNvSpPr>
                <p:nvPr/>
              </p:nvSpPr>
              <p:spPr bwMode="auto">
                <a:xfrm>
                  <a:off x="2932" y="2550"/>
                  <a:ext cx="242" cy="554"/>
                </a:xfrm>
                <a:prstGeom prst="rect">
                  <a:avLst/>
                </a:prstGeom>
                <a:solidFill>
                  <a:schemeClr val="accent1"/>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9752" name="Rectangle 8"/>
                <p:cNvSpPr>
                  <a:spLocks noChangeArrowheads="1"/>
                </p:cNvSpPr>
                <p:nvPr/>
              </p:nvSpPr>
              <p:spPr bwMode="auto">
                <a:xfrm>
                  <a:off x="3174" y="2349"/>
                  <a:ext cx="323" cy="752"/>
                </a:xfrm>
                <a:prstGeom prst="rect">
                  <a:avLst/>
                </a:prstGeom>
                <a:solidFill>
                  <a:schemeClr val="accent1"/>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9753" name="Rectangle 9"/>
                <p:cNvSpPr>
                  <a:spLocks noChangeArrowheads="1"/>
                </p:cNvSpPr>
                <p:nvPr/>
              </p:nvSpPr>
              <p:spPr bwMode="auto">
                <a:xfrm>
                  <a:off x="3415" y="2139"/>
                  <a:ext cx="242" cy="962"/>
                </a:xfrm>
                <a:prstGeom prst="rect">
                  <a:avLst/>
                </a:prstGeom>
                <a:solidFill>
                  <a:schemeClr val="accent1"/>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sp>
              <p:nvSpPr>
                <p:cNvPr id="159754" name="Rectangle 10"/>
                <p:cNvSpPr>
                  <a:spLocks noChangeArrowheads="1"/>
                </p:cNvSpPr>
                <p:nvPr/>
              </p:nvSpPr>
              <p:spPr bwMode="auto">
                <a:xfrm>
                  <a:off x="3657" y="1933"/>
                  <a:ext cx="241" cy="1168"/>
                </a:xfrm>
                <a:prstGeom prst="rect">
                  <a:avLst/>
                </a:prstGeom>
                <a:solidFill>
                  <a:schemeClr val="accent1"/>
                </a:solidFill>
                <a:ln w="9525">
                  <a:solidFill>
                    <a:schemeClr val="tx1"/>
                  </a:solidFill>
                  <a:miter lim="800000"/>
                  <a:headEnd/>
                  <a:tailEnd/>
                </a:ln>
              </p:spPr>
              <p:txBody>
                <a:bodyPr/>
                <a:lstStyle/>
                <a:p>
                  <a:pPr eaLnBrk="0" fontAlgn="base" hangingPunct="0">
                    <a:spcBef>
                      <a:spcPct val="0"/>
                    </a:spcBef>
                    <a:spcAft>
                      <a:spcPct val="0"/>
                    </a:spcAft>
                  </a:pPr>
                  <a:endParaRPr lang="el-GR" smtClean="0">
                    <a:solidFill>
                      <a:srgbClr val="000000"/>
                    </a:solidFill>
                  </a:endParaRPr>
                </a:p>
              </p:txBody>
            </p:sp>
          </p:grpSp>
          <p:grpSp>
            <p:nvGrpSpPr>
              <p:cNvPr id="159782" name="Group 38"/>
              <p:cNvGrpSpPr>
                <a:grpSpLocks/>
              </p:cNvGrpSpPr>
              <p:nvPr/>
            </p:nvGrpSpPr>
            <p:grpSpPr bwMode="auto">
              <a:xfrm>
                <a:off x="1008" y="1702"/>
                <a:ext cx="3840" cy="1789"/>
                <a:chOff x="1008" y="1702"/>
                <a:chExt cx="3840" cy="1789"/>
              </a:xfrm>
            </p:grpSpPr>
            <p:grpSp>
              <p:nvGrpSpPr>
                <p:cNvPr id="159781" name="Group 37"/>
                <p:cNvGrpSpPr>
                  <a:grpSpLocks/>
                </p:cNvGrpSpPr>
                <p:nvPr/>
              </p:nvGrpSpPr>
              <p:grpSpPr bwMode="auto">
                <a:xfrm>
                  <a:off x="1008" y="1702"/>
                  <a:ext cx="3840" cy="1789"/>
                  <a:chOff x="1008" y="1702"/>
                  <a:chExt cx="3840" cy="1789"/>
                </a:xfrm>
              </p:grpSpPr>
              <p:sp>
                <p:nvSpPr>
                  <p:cNvPr id="159757" name="Line 13"/>
                  <p:cNvSpPr>
                    <a:spLocks noChangeShapeType="1"/>
                  </p:cNvSpPr>
                  <p:nvPr/>
                </p:nvSpPr>
                <p:spPr bwMode="auto">
                  <a:xfrm>
                    <a:off x="2617" y="2912"/>
                    <a:ext cx="19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grpSp>
                <p:nvGrpSpPr>
                  <p:cNvPr id="159780" name="Group 36"/>
                  <p:cNvGrpSpPr>
                    <a:grpSpLocks/>
                  </p:cNvGrpSpPr>
                  <p:nvPr/>
                </p:nvGrpSpPr>
                <p:grpSpPr bwMode="auto">
                  <a:xfrm>
                    <a:off x="1008" y="1702"/>
                    <a:ext cx="3840" cy="1789"/>
                    <a:chOff x="1008" y="1702"/>
                    <a:chExt cx="3840" cy="1789"/>
                  </a:xfrm>
                </p:grpSpPr>
                <p:sp>
                  <p:nvSpPr>
                    <p:cNvPr id="159759" name="Line 15"/>
                    <p:cNvSpPr>
                      <a:spLocks noChangeShapeType="1"/>
                    </p:cNvSpPr>
                    <p:nvPr/>
                  </p:nvSpPr>
                  <p:spPr bwMode="auto">
                    <a:xfrm>
                      <a:off x="2736" y="1872"/>
                      <a:ext cx="0" cy="1619"/>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9760" name="Line 16"/>
                    <p:cNvSpPr>
                      <a:spLocks noChangeShapeType="1"/>
                    </p:cNvSpPr>
                    <p:nvPr/>
                  </p:nvSpPr>
                  <p:spPr bwMode="auto">
                    <a:xfrm>
                      <a:off x="1008" y="3058"/>
                      <a:ext cx="347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9761" name="Text Box 17"/>
                    <p:cNvSpPr txBox="1">
                      <a:spLocks noChangeArrowheads="1"/>
                    </p:cNvSpPr>
                    <p:nvPr/>
                  </p:nvSpPr>
                  <p:spPr bwMode="auto">
                    <a:xfrm>
                      <a:off x="4509" y="3080"/>
                      <a:ext cx="339"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eaLnBrk="0" fontAlgn="base" hangingPunct="0">
                        <a:spcBef>
                          <a:spcPct val="0"/>
                        </a:spcBef>
                        <a:spcAft>
                          <a:spcPct val="0"/>
                        </a:spcAft>
                      </a:pPr>
                      <a:r>
                        <a:rPr lang="en-US" altLang="el-GR" sz="2000" b="1" i="1" smtClean="0">
                          <a:solidFill>
                            <a:srgbClr val="000000"/>
                          </a:solidFill>
                          <a:latin typeface="Times New Roman" panose="02020603050405020304" pitchFamily="18" charset="0"/>
                        </a:rPr>
                        <a:t>x</a:t>
                      </a:r>
                    </a:p>
                  </p:txBody>
                </p:sp>
                <p:sp>
                  <p:nvSpPr>
                    <p:cNvPr id="159762" name="Text Box 18"/>
                    <p:cNvSpPr txBox="1">
                      <a:spLocks noChangeArrowheads="1"/>
                    </p:cNvSpPr>
                    <p:nvPr/>
                  </p:nvSpPr>
                  <p:spPr bwMode="auto">
                    <a:xfrm>
                      <a:off x="2979" y="1702"/>
                      <a:ext cx="571" cy="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eaLnBrk="0" fontAlgn="base" hangingPunct="0">
                        <a:spcBef>
                          <a:spcPct val="0"/>
                        </a:spcBef>
                        <a:spcAft>
                          <a:spcPct val="0"/>
                        </a:spcAft>
                      </a:pPr>
                      <a:r>
                        <a:rPr lang="en-US" altLang="el-GR" sz="2000" b="1" i="1" dirty="0" smtClean="0">
                          <a:solidFill>
                            <a:srgbClr val="000000"/>
                          </a:solidFill>
                          <a:latin typeface="Times New Roman" panose="02020603050405020304" pitchFamily="18" charset="0"/>
                        </a:rPr>
                        <a:t>F(x)</a:t>
                      </a:r>
                      <a:endParaRPr lang="en-US" altLang="el-GR" sz="2000" b="1" dirty="0" smtClean="0">
                        <a:solidFill>
                          <a:srgbClr val="000000"/>
                        </a:solidFill>
                        <a:latin typeface="Times New Roman" panose="02020603050405020304" pitchFamily="18" charset="0"/>
                      </a:endParaRPr>
                    </a:p>
                  </p:txBody>
                </p:sp>
                <p:sp>
                  <p:nvSpPr>
                    <p:cNvPr id="159763" name="Text Box 19"/>
                    <p:cNvSpPr txBox="1">
                      <a:spLocks noChangeArrowheads="1"/>
                    </p:cNvSpPr>
                    <p:nvPr/>
                  </p:nvSpPr>
                  <p:spPr bwMode="auto">
                    <a:xfrm>
                      <a:off x="2352" y="2832"/>
                      <a:ext cx="252"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1/6</a:t>
                      </a:r>
                    </a:p>
                  </p:txBody>
                </p:sp>
                <p:sp>
                  <p:nvSpPr>
                    <p:cNvPr id="159764" name="Text Box 20"/>
                    <p:cNvSpPr txBox="1">
                      <a:spLocks noChangeArrowheads="1"/>
                    </p:cNvSpPr>
                    <p:nvPr/>
                  </p:nvSpPr>
                  <p:spPr bwMode="auto">
                    <a:xfrm>
                      <a:off x="2979" y="3140"/>
                      <a:ext cx="97" cy="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1</a:t>
                      </a:r>
                    </a:p>
                  </p:txBody>
                </p:sp>
                <p:sp>
                  <p:nvSpPr>
                    <p:cNvPr id="159765" name="Text Box 21"/>
                    <p:cNvSpPr txBox="1">
                      <a:spLocks noChangeArrowheads="1"/>
                    </p:cNvSpPr>
                    <p:nvPr/>
                  </p:nvSpPr>
                  <p:spPr bwMode="auto">
                    <a:xfrm>
                      <a:off x="3703" y="3140"/>
                      <a:ext cx="88" cy="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4</a:t>
                      </a:r>
                    </a:p>
                  </p:txBody>
                </p:sp>
                <p:sp>
                  <p:nvSpPr>
                    <p:cNvPr id="159766" name="Text Box 22"/>
                    <p:cNvSpPr txBox="1">
                      <a:spLocks noChangeArrowheads="1"/>
                    </p:cNvSpPr>
                    <p:nvPr/>
                  </p:nvSpPr>
                  <p:spPr bwMode="auto">
                    <a:xfrm>
                      <a:off x="3945" y="3140"/>
                      <a:ext cx="97" cy="1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5</a:t>
                      </a:r>
                    </a:p>
                  </p:txBody>
                </p:sp>
                <p:sp>
                  <p:nvSpPr>
                    <p:cNvPr id="159767" name="Text Box 23"/>
                    <p:cNvSpPr txBox="1">
                      <a:spLocks noChangeArrowheads="1"/>
                    </p:cNvSpPr>
                    <p:nvPr/>
                  </p:nvSpPr>
                  <p:spPr bwMode="auto">
                    <a:xfrm>
                      <a:off x="4186" y="3140"/>
                      <a:ext cx="126" cy="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dirty="0" smtClean="0">
                          <a:solidFill>
                            <a:srgbClr val="000000"/>
                          </a:solidFill>
                          <a:latin typeface="Times New Roman" panose="02020603050405020304" pitchFamily="18" charset="0"/>
                        </a:rPr>
                        <a:t>6</a:t>
                      </a:r>
                    </a:p>
                  </p:txBody>
                </p:sp>
                <p:sp>
                  <p:nvSpPr>
                    <p:cNvPr id="159768" name="Text Box 24"/>
                    <p:cNvSpPr txBox="1">
                      <a:spLocks noChangeArrowheads="1"/>
                    </p:cNvSpPr>
                    <p:nvPr/>
                  </p:nvSpPr>
                  <p:spPr bwMode="auto">
                    <a:xfrm>
                      <a:off x="3220" y="3140"/>
                      <a:ext cx="107"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2</a:t>
                      </a:r>
                    </a:p>
                  </p:txBody>
                </p:sp>
                <p:sp>
                  <p:nvSpPr>
                    <p:cNvPr id="159769" name="Text Box 25"/>
                    <p:cNvSpPr txBox="1">
                      <a:spLocks noChangeArrowheads="1"/>
                    </p:cNvSpPr>
                    <p:nvPr/>
                  </p:nvSpPr>
                  <p:spPr bwMode="auto">
                    <a:xfrm>
                      <a:off x="3462" y="3140"/>
                      <a:ext cx="106" cy="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3</a:t>
                      </a:r>
                    </a:p>
                  </p:txBody>
                </p:sp>
                <p:sp>
                  <p:nvSpPr>
                    <p:cNvPr id="159770" name="Line 26"/>
                    <p:cNvSpPr>
                      <a:spLocks noChangeShapeType="1"/>
                    </p:cNvSpPr>
                    <p:nvPr/>
                  </p:nvSpPr>
                  <p:spPr bwMode="auto">
                    <a:xfrm>
                      <a:off x="2617" y="2091"/>
                      <a:ext cx="19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9771" name="Line 27"/>
                    <p:cNvSpPr>
                      <a:spLocks noChangeShapeType="1"/>
                    </p:cNvSpPr>
                    <p:nvPr/>
                  </p:nvSpPr>
                  <p:spPr bwMode="auto">
                    <a:xfrm>
                      <a:off x="2617" y="2707"/>
                      <a:ext cx="19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9772" name="Line 28"/>
                    <p:cNvSpPr>
                      <a:spLocks noChangeShapeType="1"/>
                    </p:cNvSpPr>
                    <p:nvPr/>
                  </p:nvSpPr>
                  <p:spPr bwMode="auto">
                    <a:xfrm>
                      <a:off x="2617" y="2296"/>
                      <a:ext cx="19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9773" name="Line 29"/>
                    <p:cNvSpPr>
                      <a:spLocks noChangeShapeType="1"/>
                    </p:cNvSpPr>
                    <p:nvPr/>
                  </p:nvSpPr>
                  <p:spPr bwMode="auto">
                    <a:xfrm>
                      <a:off x="2617" y="1885"/>
                      <a:ext cx="19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sp>
                  <p:nvSpPr>
                    <p:cNvPr id="159774" name="Line 30"/>
                    <p:cNvSpPr>
                      <a:spLocks noChangeShapeType="1"/>
                    </p:cNvSpPr>
                    <p:nvPr/>
                  </p:nvSpPr>
                  <p:spPr bwMode="auto">
                    <a:xfrm>
                      <a:off x="2617" y="2502"/>
                      <a:ext cx="194"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l-GR" smtClean="0">
                        <a:solidFill>
                          <a:srgbClr val="000000"/>
                        </a:solidFill>
                      </a:endParaRPr>
                    </a:p>
                  </p:txBody>
                </p:sp>
              </p:grpSp>
            </p:grpSp>
            <p:sp>
              <p:nvSpPr>
                <p:cNvPr id="159775" name="Text Box 31"/>
                <p:cNvSpPr txBox="1">
                  <a:spLocks noChangeArrowheads="1"/>
                </p:cNvSpPr>
                <p:nvPr/>
              </p:nvSpPr>
              <p:spPr bwMode="auto">
                <a:xfrm>
                  <a:off x="2336" y="2604"/>
                  <a:ext cx="252"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1/3</a:t>
                  </a:r>
                </a:p>
              </p:txBody>
            </p:sp>
            <p:sp>
              <p:nvSpPr>
                <p:cNvPr id="159776" name="Text Box 32"/>
                <p:cNvSpPr txBox="1">
                  <a:spLocks noChangeArrowheads="1"/>
                </p:cNvSpPr>
                <p:nvPr/>
              </p:nvSpPr>
              <p:spPr bwMode="auto">
                <a:xfrm>
                  <a:off x="2336" y="2399"/>
                  <a:ext cx="252"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1/2</a:t>
                  </a:r>
                </a:p>
              </p:txBody>
            </p:sp>
            <p:sp>
              <p:nvSpPr>
                <p:cNvPr id="159777" name="Text Box 33"/>
                <p:cNvSpPr txBox="1">
                  <a:spLocks noChangeArrowheads="1"/>
                </p:cNvSpPr>
                <p:nvPr/>
              </p:nvSpPr>
              <p:spPr bwMode="auto">
                <a:xfrm>
                  <a:off x="2336" y="2194"/>
                  <a:ext cx="252" cy="1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2/3</a:t>
                  </a:r>
                </a:p>
              </p:txBody>
            </p:sp>
            <p:sp>
              <p:nvSpPr>
                <p:cNvPr id="159778" name="Text Box 34"/>
                <p:cNvSpPr txBox="1">
                  <a:spLocks noChangeArrowheads="1"/>
                </p:cNvSpPr>
                <p:nvPr/>
              </p:nvSpPr>
              <p:spPr bwMode="auto">
                <a:xfrm>
                  <a:off x="2336" y="1988"/>
                  <a:ext cx="252"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5/6</a:t>
                  </a:r>
                </a:p>
              </p:txBody>
            </p:sp>
            <p:sp>
              <p:nvSpPr>
                <p:cNvPr id="159779" name="Text Box 35"/>
                <p:cNvSpPr txBox="1">
                  <a:spLocks noChangeArrowheads="1"/>
                </p:cNvSpPr>
                <p:nvPr/>
              </p:nvSpPr>
              <p:spPr bwMode="auto">
                <a:xfrm>
                  <a:off x="2336" y="1783"/>
                  <a:ext cx="252" cy="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lIns="0" tIns="0" rIns="0" bIns="0"/>
                <a:lstStyle/>
                <a:p>
                  <a:pPr eaLnBrk="0" fontAlgn="base" hangingPunct="0">
                    <a:spcBef>
                      <a:spcPct val="0"/>
                    </a:spcBef>
                    <a:spcAft>
                      <a:spcPct val="0"/>
                    </a:spcAft>
                  </a:pPr>
                  <a:r>
                    <a:rPr lang="en-US" altLang="el-GR" sz="2000" b="1" smtClean="0">
                      <a:solidFill>
                        <a:srgbClr val="000000"/>
                      </a:solidFill>
                      <a:latin typeface="Times New Roman" panose="02020603050405020304" pitchFamily="18" charset="0"/>
                    </a:rPr>
                    <a:t>1.0</a:t>
                  </a:r>
                </a:p>
              </p:txBody>
            </p:sp>
          </p:grpSp>
        </p:grpSp>
        <p:sp>
          <p:nvSpPr>
            <p:cNvPr id="36" name="Text Box 18"/>
            <p:cNvSpPr txBox="1">
              <a:spLocks noChangeArrowheads="1"/>
            </p:cNvSpPr>
            <p:nvPr/>
          </p:nvSpPr>
          <p:spPr bwMode="auto">
            <a:xfrm>
              <a:off x="1076778" y="5786838"/>
              <a:ext cx="6951606" cy="392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eaLnBrk="0" fontAlgn="base" hangingPunct="0">
                <a:spcBef>
                  <a:spcPct val="0"/>
                </a:spcBef>
                <a:spcAft>
                  <a:spcPct val="0"/>
                </a:spcAft>
              </a:pPr>
              <a:r>
                <a:rPr lang="en-US" altLang="el-GR" sz="2000" b="1" i="1" dirty="0" smtClean="0">
                  <a:solidFill>
                    <a:srgbClr val="000000"/>
                  </a:solidFill>
                  <a:latin typeface="Times New Roman" panose="02020603050405020304" pitchFamily="18" charset="0"/>
                </a:rPr>
                <a:t>F(x)=P(X</a:t>
              </a:r>
              <a:r>
                <a:rPr lang="el-GR" sz="2000" dirty="0">
                  <a:solidFill>
                    <a:srgbClr val="FF0000"/>
                  </a:solidFill>
                </a:rPr>
                <a:t> </a:t>
              </a:r>
              <a:r>
                <a:rPr lang="el-GR" sz="2000" b="1" dirty="0"/>
                <a:t>≤</a:t>
              </a:r>
              <a:r>
                <a:rPr lang="el-GR" altLang="el-GR" sz="2000" b="1" i="1" dirty="0" smtClean="0">
                  <a:solidFill>
                    <a:srgbClr val="000000"/>
                  </a:solidFill>
                  <a:latin typeface="Times New Roman" panose="02020603050405020304" pitchFamily="18" charset="0"/>
                </a:rPr>
                <a:t> </a:t>
              </a:r>
              <a:r>
                <a:rPr lang="en-US" altLang="el-GR" sz="2000" b="1" i="1" dirty="0" smtClean="0">
                  <a:solidFill>
                    <a:srgbClr val="000000"/>
                  </a:solidFill>
                  <a:latin typeface="Times New Roman" panose="02020603050405020304" pitchFamily="18" charset="0"/>
                </a:rPr>
                <a:t>x) </a:t>
              </a:r>
              <a:r>
                <a:rPr lang="el-GR" altLang="el-GR" sz="2000" b="1" i="1" dirty="0">
                  <a:solidFill>
                    <a:srgbClr val="000000"/>
                  </a:solidFill>
                  <a:latin typeface="Times New Roman" panose="02020603050405020304" pitchFamily="18" charset="0"/>
                </a:rPr>
                <a:t> </a:t>
              </a:r>
              <a:r>
                <a:rPr lang="el-GR" altLang="el-GR" sz="2000" b="1" i="1" dirty="0" smtClean="0">
                  <a:solidFill>
                    <a:srgbClr val="000000"/>
                  </a:solidFill>
                  <a:latin typeface="Times New Roman" panose="02020603050405020304" pitchFamily="18" charset="0"/>
                </a:rPr>
                <a:t>π.χ. </a:t>
              </a:r>
              <a:r>
                <a:rPr lang="en-US" altLang="el-GR" sz="2000" b="1" i="1" dirty="0" smtClean="0">
                  <a:solidFill>
                    <a:srgbClr val="000000"/>
                  </a:solidFill>
                  <a:latin typeface="Times New Roman" panose="02020603050405020304" pitchFamily="18" charset="0"/>
                </a:rPr>
                <a:t>F(3)=P(1)+P(2)+P(3) =1/6+1/6+1/6 =1/2  </a:t>
              </a:r>
              <a:endParaRPr lang="en-US" altLang="el-GR" sz="2000" b="1" dirty="0" smtClean="0">
                <a:solidFill>
                  <a:srgbClr val="000000"/>
                </a:solidFill>
                <a:latin typeface="Times New Roman" panose="02020603050405020304" pitchFamily="18" charset="0"/>
              </a:endParaRPr>
            </a:p>
          </p:txBody>
        </p:sp>
      </p:grpSp>
      <p:sp>
        <p:nvSpPr>
          <p:cNvPr id="4" name="Θέση αριθμού διαφάνειας 3"/>
          <p:cNvSpPr>
            <a:spLocks noGrp="1"/>
          </p:cNvSpPr>
          <p:nvPr>
            <p:ph type="sldNum" sz="quarter" idx="12"/>
          </p:nvPr>
        </p:nvSpPr>
        <p:spPr/>
        <p:txBody>
          <a:bodyPr/>
          <a:lstStyle/>
          <a:p>
            <a:fld id="{7BD527D1-110A-4D70-8085-40A9D712030E}" type="slidenum">
              <a:rPr lang="en-US" altLang="el-GR" smtClean="0">
                <a:solidFill>
                  <a:srgbClr val="000000"/>
                </a:solidFill>
              </a:rPr>
              <a:pPr/>
              <a:t>97</a:t>
            </a:fld>
            <a:endParaRPr lang="en-US" altLang="el-GR">
              <a:solidFill>
                <a:srgbClr val="000000"/>
              </a:solidFill>
            </a:endParaRPr>
          </a:p>
        </p:txBody>
      </p:sp>
    </p:spTree>
    <p:extLst>
      <p:ext uri="{BB962C8B-B14F-4D97-AF65-F5344CB8AC3E}">
        <p14:creationId xmlns:p14="http://schemas.microsoft.com/office/powerpoint/2010/main" xmlns="" val="10526246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0" y="35279"/>
            <a:ext cx="8820472" cy="1143000"/>
          </a:xfrm>
        </p:spPr>
        <p:txBody>
          <a:bodyPr/>
          <a:lstStyle/>
          <a:p>
            <a:r>
              <a:rPr lang="el-GR" altLang="el-GR" sz="3600" b="1" dirty="0" smtClean="0">
                <a:solidFill>
                  <a:schemeClr val="accent6">
                    <a:lumMod val="75000"/>
                  </a:schemeClr>
                </a:solidFill>
              </a:rPr>
              <a:t>Αθροιστική κατανομή πιθανότητας</a:t>
            </a:r>
            <a:br>
              <a:rPr lang="el-GR" altLang="el-GR" sz="3600" b="1" dirty="0" smtClean="0">
                <a:solidFill>
                  <a:schemeClr val="accent6">
                    <a:lumMod val="75000"/>
                  </a:schemeClr>
                </a:solidFill>
              </a:rPr>
            </a:br>
            <a:r>
              <a:rPr lang="en-US" altLang="el-GR" sz="3600" b="1" dirty="0" smtClean="0">
                <a:solidFill>
                  <a:schemeClr val="accent6">
                    <a:lumMod val="75000"/>
                  </a:schemeClr>
                </a:solidFill>
              </a:rPr>
              <a:t> </a:t>
            </a:r>
            <a:r>
              <a:rPr lang="el-GR" altLang="el-GR" sz="3600" b="1" dirty="0" smtClean="0">
                <a:solidFill>
                  <a:schemeClr val="accent6">
                    <a:lumMod val="75000"/>
                  </a:schemeClr>
                </a:solidFill>
              </a:rPr>
              <a:t> </a:t>
            </a:r>
            <a:r>
              <a:rPr lang="el-GR" altLang="el-GR" sz="3600" dirty="0" smtClean="0">
                <a:solidFill>
                  <a:schemeClr val="accent6">
                    <a:lumMod val="75000"/>
                  </a:schemeClr>
                </a:solidFill>
              </a:rPr>
              <a:t>για την τυχαία μεταβλητή Χ (ρίψη ζαριού) </a:t>
            </a:r>
            <a:endParaRPr lang="en-US" altLang="el-GR" sz="3600" dirty="0">
              <a:solidFill>
                <a:schemeClr val="accent6">
                  <a:lumMod val="75000"/>
                </a:schemeClr>
              </a:solidFill>
            </a:endParaRPr>
          </a:p>
        </p:txBody>
      </p:sp>
      <p:sp>
        <p:nvSpPr>
          <p:cNvPr id="3" name="AutoShape 2" descr="{\displaystyle \lim _{x\to -\infty }F(x)=0,\quad \lim _{x\to +\infty }F(x)=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4" name="AutoShape 4" descr="{\displaystyle \lim _{x\to -\infty }F(x)=0,\quad \lim _{x\to +\infty }F(x)=1.}"/>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6" name="AutoShape 6" descr="{\displaystyle \lim _{x\to -\infty }F(x)=0,\quad \lim _{x\to +\infty }F(x)=1.}"/>
          <p:cNvSpPr>
            <a:spLocks noChangeAspect="1" noChangeArrowheads="1"/>
          </p:cNvSpPr>
          <p:nvPr/>
        </p:nvSpPr>
        <p:spPr bwMode="auto">
          <a:xfrm>
            <a:off x="288925" y="160338"/>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sp>
        <p:nvSpPr>
          <p:cNvPr id="8" name="AutoShape 8" descr="{\displaystyle P(a&lt;X\leq b)=P(X\leq b)-P(X\leq a)=F(b)-F(a)}"/>
          <p:cNvSpPr>
            <a:spLocks noChangeAspect="1" noChangeArrowheads="1"/>
          </p:cNvSpPr>
          <p:nvPr/>
        </p:nvSpPr>
        <p:spPr bwMode="auto">
          <a:xfrm>
            <a:off x="441325" y="312738"/>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grpSp>
        <p:nvGrpSpPr>
          <p:cNvPr id="5" name="Ομάδα 4"/>
          <p:cNvGrpSpPr/>
          <p:nvPr/>
        </p:nvGrpSpPr>
        <p:grpSpPr>
          <a:xfrm>
            <a:off x="0" y="46038"/>
            <a:ext cx="8820472" cy="6424877"/>
            <a:chOff x="0" y="46038"/>
            <a:chExt cx="8820472" cy="6424877"/>
          </a:xfrm>
        </p:grpSpPr>
        <p:grpSp>
          <p:nvGrpSpPr>
            <p:cNvPr id="160771" name="Group 3"/>
            <p:cNvGrpSpPr>
              <a:grpSpLocks/>
            </p:cNvGrpSpPr>
            <p:nvPr/>
          </p:nvGrpSpPr>
          <p:grpSpPr bwMode="auto">
            <a:xfrm>
              <a:off x="1763688" y="2492896"/>
              <a:ext cx="4273477" cy="3978019"/>
              <a:chOff x="-3" y="-3"/>
              <a:chExt cx="1074" cy="3314"/>
            </a:xfrm>
          </p:grpSpPr>
          <p:grpSp>
            <p:nvGrpSpPr>
              <p:cNvPr id="160772" name="Group 4"/>
              <p:cNvGrpSpPr>
                <a:grpSpLocks/>
              </p:cNvGrpSpPr>
              <p:nvPr/>
            </p:nvGrpSpPr>
            <p:grpSpPr bwMode="auto">
              <a:xfrm>
                <a:off x="0" y="0"/>
                <a:ext cx="1068" cy="3308"/>
                <a:chOff x="0" y="0"/>
                <a:chExt cx="1068" cy="3308"/>
              </a:xfrm>
            </p:grpSpPr>
            <p:grpSp>
              <p:nvGrpSpPr>
                <p:cNvPr id="160773" name="Group 5"/>
                <p:cNvGrpSpPr>
                  <a:grpSpLocks/>
                </p:cNvGrpSpPr>
                <p:nvPr/>
              </p:nvGrpSpPr>
              <p:grpSpPr bwMode="auto">
                <a:xfrm>
                  <a:off x="0" y="0"/>
                  <a:ext cx="453" cy="374"/>
                  <a:chOff x="0" y="0"/>
                  <a:chExt cx="453" cy="374"/>
                </a:xfrm>
              </p:grpSpPr>
              <p:sp>
                <p:nvSpPr>
                  <p:cNvPr id="160774" name="Rectangle 6"/>
                  <p:cNvSpPr>
                    <a:spLocks noChangeArrowheads="1"/>
                  </p:cNvSpPr>
                  <p:nvPr/>
                </p:nvSpPr>
                <p:spPr bwMode="auto">
                  <a:xfrm>
                    <a:off x="43" y="0"/>
                    <a:ext cx="367" cy="374"/>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500" b="1" i="1"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x</a:t>
                    </a:r>
                    <a:endParaRPr lang="en-US" altLang="el-GR" sz="2500" b="1"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eaLnBrk="0" fontAlgn="base" hangingPunct="0">
                      <a:spcBef>
                        <a:spcPct val="0"/>
                      </a:spcBef>
                      <a:spcAft>
                        <a:spcPct val="0"/>
                      </a:spcAft>
                    </a:pPr>
                    <a:endParaRPr lang="en-US" altLang="el-GR" sz="2400" dirty="0" smtClean="0">
                      <a:solidFill>
                        <a:srgbClr val="000000"/>
                      </a:solidFill>
                      <a:latin typeface="Times New Roman" panose="02020603050405020304" pitchFamily="18" charset="0"/>
                    </a:endParaRPr>
                  </a:p>
                </p:txBody>
              </p:sp>
              <p:sp>
                <p:nvSpPr>
                  <p:cNvPr id="160775" name="Rectangle 7"/>
                  <p:cNvSpPr>
                    <a:spLocks noChangeArrowheads="1"/>
                  </p:cNvSpPr>
                  <p:nvPr/>
                </p:nvSpPr>
                <p:spPr bwMode="auto">
                  <a:xfrm>
                    <a:off x="0" y="0"/>
                    <a:ext cx="453" cy="374"/>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76" name="Group 8"/>
                <p:cNvGrpSpPr>
                  <a:grpSpLocks/>
                </p:cNvGrpSpPr>
                <p:nvPr/>
              </p:nvGrpSpPr>
              <p:grpSpPr bwMode="auto">
                <a:xfrm>
                  <a:off x="453" y="0"/>
                  <a:ext cx="615" cy="374"/>
                  <a:chOff x="453" y="0"/>
                  <a:chExt cx="615" cy="374"/>
                </a:xfrm>
              </p:grpSpPr>
              <p:sp>
                <p:nvSpPr>
                  <p:cNvPr id="160777" name="Rectangle 9"/>
                  <p:cNvSpPr>
                    <a:spLocks noChangeArrowheads="1"/>
                  </p:cNvSpPr>
                  <p:nvPr/>
                </p:nvSpPr>
                <p:spPr bwMode="auto">
                  <a:xfrm>
                    <a:off x="496" y="0"/>
                    <a:ext cx="529" cy="374"/>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b="1" i="1"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F(x)</a:t>
                    </a:r>
                    <a:endParaRPr lang="en-US" altLang="el-GR" sz="2400" b="1" dirty="0" smtClean="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endParaRPr>
                  </a:p>
                  <a:p>
                    <a:pPr algn="ctr" eaLnBrk="0" fontAlgn="base" hangingPunct="0">
                      <a:spcBef>
                        <a:spcPct val="0"/>
                      </a:spcBef>
                      <a:spcAft>
                        <a:spcPct val="0"/>
                      </a:spcAft>
                    </a:pPr>
                    <a:endParaRPr lang="en-US" altLang="el-GR" sz="2400" dirty="0" smtClean="0">
                      <a:solidFill>
                        <a:srgbClr val="000000"/>
                      </a:solidFill>
                      <a:latin typeface="Times New Roman" panose="02020603050405020304" pitchFamily="18" charset="0"/>
                    </a:endParaRPr>
                  </a:p>
                </p:txBody>
              </p:sp>
              <p:sp>
                <p:nvSpPr>
                  <p:cNvPr id="160778" name="Rectangle 10"/>
                  <p:cNvSpPr>
                    <a:spLocks noChangeArrowheads="1"/>
                  </p:cNvSpPr>
                  <p:nvPr/>
                </p:nvSpPr>
                <p:spPr bwMode="auto">
                  <a:xfrm>
                    <a:off x="453" y="0"/>
                    <a:ext cx="615" cy="374"/>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79" name="Group 11"/>
                <p:cNvGrpSpPr>
                  <a:grpSpLocks/>
                </p:cNvGrpSpPr>
                <p:nvPr/>
              </p:nvGrpSpPr>
              <p:grpSpPr bwMode="auto">
                <a:xfrm>
                  <a:off x="0" y="374"/>
                  <a:ext cx="453" cy="489"/>
                  <a:chOff x="0" y="374"/>
                  <a:chExt cx="453" cy="489"/>
                </a:xfrm>
              </p:grpSpPr>
              <p:sp>
                <p:nvSpPr>
                  <p:cNvPr id="160780" name="Rectangle 12"/>
                  <p:cNvSpPr>
                    <a:spLocks noChangeArrowheads="1"/>
                  </p:cNvSpPr>
                  <p:nvPr/>
                </p:nvSpPr>
                <p:spPr bwMode="auto">
                  <a:xfrm>
                    <a:off x="43" y="374"/>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81" name="Rectangle 13"/>
                  <p:cNvSpPr>
                    <a:spLocks noChangeArrowheads="1"/>
                  </p:cNvSpPr>
                  <p:nvPr/>
                </p:nvSpPr>
                <p:spPr bwMode="auto">
                  <a:xfrm>
                    <a:off x="0" y="374"/>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82" name="Group 14"/>
                <p:cNvGrpSpPr>
                  <a:grpSpLocks/>
                </p:cNvGrpSpPr>
                <p:nvPr/>
              </p:nvGrpSpPr>
              <p:grpSpPr bwMode="auto">
                <a:xfrm>
                  <a:off x="453" y="374"/>
                  <a:ext cx="615" cy="489"/>
                  <a:chOff x="453" y="374"/>
                  <a:chExt cx="615" cy="489"/>
                </a:xfrm>
              </p:grpSpPr>
              <p:sp>
                <p:nvSpPr>
                  <p:cNvPr id="160783" name="Rectangle 15"/>
                  <p:cNvSpPr>
                    <a:spLocks noChangeArrowheads="1"/>
                  </p:cNvSpPr>
                  <p:nvPr/>
                </p:nvSpPr>
                <p:spPr bwMode="auto">
                  <a:xfrm>
                    <a:off x="496" y="374"/>
                    <a:ext cx="529"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P(x≤1)</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=1/6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84" name="Rectangle 16"/>
                  <p:cNvSpPr>
                    <a:spLocks noChangeArrowheads="1"/>
                  </p:cNvSpPr>
                  <p:nvPr/>
                </p:nvSpPr>
                <p:spPr bwMode="auto">
                  <a:xfrm>
                    <a:off x="453" y="374"/>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85" name="Group 17"/>
                <p:cNvGrpSpPr>
                  <a:grpSpLocks/>
                </p:cNvGrpSpPr>
                <p:nvPr/>
              </p:nvGrpSpPr>
              <p:grpSpPr bwMode="auto">
                <a:xfrm>
                  <a:off x="0" y="863"/>
                  <a:ext cx="453" cy="489"/>
                  <a:chOff x="0" y="863"/>
                  <a:chExt cx="453" cy="489"/>
                </a:xfrm>
              </p:grpSpPr>
              <p:sp>
                <p:nvSpPr>
                  <p:cNvPr id="160786" name="Rectangle 18"/>
                  <p:cNvSpPr>
                    <a:spLocks noChangeArrowheads="1"/>
                  </p:cNvSpPr>
                  <p:nvPr/>
                </p:nvSpPr>
                <p:spPr bwMode="auto">
                  <a:xfrm>
                    <a:off x="43" y="863"/>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2</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87" name="Rectangle 19"/>
                  <p:cNvSpPr>
                    <a:spLocks noChangeArrowheads="1"/>
                  </p:cNvSpPr>
                  <p:nvPr/>
                </p:nvSpPr>
                <p:spPr bwMode="auto">
                  <a:xfrm>
                    <a:off x="0" y="863"/>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88" name="Group 20"/>
                <p:cNvGrpSpPr>
                  <a:grpSpLocks/>
                </p:cNvGrpSpPr>
                <p:nvPr/>
              </p:nvGrpSpPr>
              <p:grpSpPr bwMode="auto">
                <a:xfrm>
                  <a:off x="453" y="863"/>
                  <a:ext cx="615" cy="489"/>
                  <a:chOff x="453" y="863"/>
                  <a:chExt cx="615" cy="489"/>
                </a:xfrm>
              </p:grpSpPr>
              <p:sp>
                <p:nvSpPr>
                  <p:cNvPr id="160789" name="Rectangle 21"/>
                  <p:cNvSpPr>
                    <a:spLocks noChangeArrowheads="1"/>
                  </p:cNvSpPr>
                  <p:nvPr/>
                </p:nvSpPr>
                <p:spPr bwMode="auto">
                  <a:xfrm>
                    <a:off x="496" y="863"/>
                    <a:ext cx="529"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P(x≤2)</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=2/6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90" name="Rectangle 22"/>
                  <p:cNvSpPr>
                    <a:spLocks noChangeArrowheads="1"/>
                  </p:cNvSpPr>
                  <p:nvPr/>
                </p:nvSpPr>
                <p:spPr bwMode="auto">
                  <a:xfrm>
                    <a:off x="453" y="863"/>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91" name="Group 23"/>
                <p:cNvGrpSpPr>
                  <a:grpSpLocks/>
                </p:cNvGrpSpPr>
                <p:nvPr/>
              </p:nvGrpSpPr>
              <p:grpSpPr bwMode="auto">
                <a:xfrm>
                  <a:off x="0" y="1352"/>
                  <a:ext cx="453" cy="489"/>
                  <a:chOff x="0" y="1352"/>
                  <a:chExt cx="453" cy="489"/>
                </a:xfrm>
              </p:grpSpPr>
              <p:sp>
                <p:nvSpPr>
                  <p:cNvPr id="160792" name="Rectangle 24"/>
                  <p:cNvSpPr>
                    <a:spLocks noChangeArrowheads="1"/>
                  </p:cNvSpPr>
                  <p:nvPr/>
                </p:nvSpPr>
                <p:spPr bwMode="auto">
                  <a:xfrm>
                    <a:off x="43" y="1352"/>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3</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93" name="Rectangle 25"/>
                  <p:cNvSpPr>
                    <a:spLocks noChangeArrowheads="1"/>
                  </p:cNvSpPr>
                  <p:nvPr/>
                </p:nvSpPr>
                <p:spPr bwMode="auto">
                  <a:xfrm>
                    <a:off x="0" y="1352"/>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94" name="Group 26"/>
                <p:cNvGrpSpPr>
                  <a:grpSpLocks/>
                </p:cNvGrpSpPr>
                <p:nvPr/>
              </p:nvGrpSpPr>
              <p:grpSpPr bwMode="auto">
                <a:xfrm>
                  <a:off x="453" y="1352"/>
                  <a:ext cx="615" cy="489"/>
                  <a:chOff x="453" y="1352"/>
                  <a:chExt cx="615" cy="489"/>
                </a:xfrm>
              </p:grpSpPr>
              <p:sp>
                <p:nvSpPr>
                  <p:cNvPr id="160795" name="Rectangle 27"/>
                  <p:cNvSpPr>
                    <a:spLocks noChangeArrowheads="1"/>
                  </p:cNvSpPr>
                  <p:nvPr/>
                </p:nvSpPr>
                <p:spPr bwMode="auto">
                  <a:xfrm>
                    <a:off x="496" y="1352"/>
                    <a:ext cx="529"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P(x≤3)</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=3/6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96" name="Rectangle 28"/>
                  <p:cNvSpPr>
                    <a:spLocks noChangeArrowheads="1"/>
                  </p:cNvSpPr>
                  <p:nvPr/>
                </p:nvSpPr>
                <p:spPr bwMode="auto">
                  <a:xfrm>
                    <a:off x="453" y="1352"/>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797" name="Group 29"/>
                <p:cNvGrpSpPr>
                  <a:grpSpLocks/>
                </p:cNvGrpSpPr>
                <p:nvPr/>
              </p:nvGrpSpPr>
              <p:grpSpPr bwMode="auto">
                <a:xfrm>
                  <a:off x="0" y="1841"/>
                  <a:ext cx="453" cy="489"/>
                  <a:chOff x="0" y="1841"/>
                  <a:chExt cx="453" cy="489"/>
                </a:xfrm>
              </p:grpSpPr>
              <p:sp>
                <p:nvSpPr>
                  <p:cNvPr id="160798" name="Rectangle 30"/>
                  <p:cNvSpPr>
                    <a:spLocks noChangeArrowheads="1"/>
                  </p:cNvSpPr>
                  <p:nvPr/>
                </p:nvSpPr>
                <p:spPr bwMode="auto">
                  <a:xfrm>
                    <a:off x="43" y="1841"/>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4</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799" name="Rectangle 31"/>
                  <p:cNvSpPr>
                    <a:spLocks noChangeArrowheads="1"/>
                  </p:cNvSpPr>
                  <p:nvPr/>
                </p:nvSpPr>
                <p:spPr bwMode="auto">
                  <a:xfrm>
                    <a:off x="0" y="1841"/>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800" name="Group 32"/>
                <p:cNvGrpSpPr>
                  <a:grpSpLocks/>
                </p:cNvGrpSpPr>
                <p:nvPr/>
              </p:nvGrpSpPr>
              <p:grpSpPr bwMode="auto">
                <a:xfrm>
                  <a:off x="453" y="1841"/>
                  <a:ext cx="615" cy="489"/>
                  <a:chOff x="453" y="1841"/>
                  <a:chExt cx="615" cy="489"/>
                </a:xfrm>
              </p:grpSpPr>
              <p:sp>
                <p:nvSpPr>
                  <p:cNvPr id="160801" name="Rectangle 33"/>
                  <p:cNvSpPr>
                    <a:spLocks noChangeArrowheads="1"/>
                  </p:cNvSpPr>
                  <p:nvPr/>
                </p:nvSpPr>
                <p:spPr bwMode="auto">
                  <a:xfrm>
                    <a:off x="496" y="1841"/>
                    <a:ext cx="529"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P(x≤4)</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=4/6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802" name="Rectangle 34"/>
                  <p:cNvSpPr>
                    <a:spLocks noChangeArrowheads="1"/>
                  </p:cNvSpPr>
                  <p:nvPr/>
                </p:nvSpPr>
                <p:spPr bwMode="auto">
                  <a:xfrm>
                    <a:off x="453" y="1841"/>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803" name="Group 35"/>
                <p:cNvGrpSpPr>
                  <a:grpSpLocks/>
                </p:cNvGrpSpPr>
                <p:nvPr/>
              </p:nvGrpSpPr>
              <p:grpSpPr bwMode="auto">
                <a:xfrm>
                  <a:off x="0" y="2330"/>
                  <a:ext cx="453" cy="489"/>
                  <a:chOff x="0" y="2330"/>
                  <a:chExt cx="453" cy="489"/>
                </a:xfrm>
              </p:grpSpPr>
              <p:sp>
                <p:nvSpPr>
                  <p:cNvPr id="160804" name="Rectangle 36"/>
                  <p:cNvSpPr>
                    <a:spLocks noChangeArrowheads="1"/>
                  </p:cNvSpPr>
                  <p:nvPr/>
                </p:nvSpPr>
                <p:spPr bwMode="auto">
                  <a:xfrm>
                    <a:off x="43" y="2330"/>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5</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805" name="Rectangle 37"/>
                  <p:cNvSpPr>
                    <a:spLocks noChangeArrowheads="1"/>
                  </p:cNvSpPr>
                  <p:nvPr/>
                </p:nvSpPr>
                <p:spPr bwMode="auto">
                  <a:xfrm>
                    <a:off x="0" y="2330"/>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806" name="Group 38"/>
                <p:cNvGrpSpPr>
                  <a:grpSpLocks/>
                </p:cNvGrpSpPr>
                <p:nvPr/>
              </p:nvGrpSpPr>
              <p:grpSpPr bwMode="auto">
                <a:xfrm>
                  <a:off x="453" y="2330"/>
                  <a:ext cx="615" cy="489"/>
                  <a:chOff x="453" y="2330"/>
                  <a:chExt cx="615" cy="489"/>
                </a:xfrm>
              </p:grpSpPr>
              <p:sp>
                <p:nvSpPr>
                  <p:cNvPr id="160807" name="Rectangle 39"/>
                  <p:cNvSpPr>
                    <a:spLocks noChangeArrowheads="1"/>
                  </p:cNvSpPr>
                  <p:nvPr/>
                </p:nvSpPr>
                <p:spPr bwMode="auto">
                  <a:xfrm>
                    <a:off x="496" y="2330"/>
                    <a:ext cx="529"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P(x≤5)</a:t>
                    </a: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=5/6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808" name="Rectangle 40"/>
                  <p:cNvSpPr>
                    <a:spLocks noChangeArrowheads="1"/>
                  </p:cNvSpPr>
                  <p:nvPr/>
                </p:nvSpPr>
                <p:spPr bwMode="auto">
                  <a:xfrm>
                    <a:off x="453" y="2330"/>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809" name="Group 41"/>
                <p:cNvGrpSpPr>
                  <a:grpSpLocks/>
                </p:cNvGrpSpPr>
                <p:nvPr/>
              </p:nvGrpSpPr>
              <p:grpSpPr bwMode="auto">
                <a:xfrm>
                  <a:off x="0" y="2819"/>
                  <a:ext cx="453" cy="489"/>
                  <a:chOff x="0" y="2819"/>
                  <a:chExt cx="453" cy="489"/>
                </a:xfrm>
              </p:grpSpPr>
              <p:sp>
                <p:nvSpPr>
                  <p:cNvPr id="160810" name="Rectangle 42"/>
                  <p:cNvSpPr>
                    <a:spLocks noChangeArrowheads="1"/>
                  </p:cNvSpPr>
                  <p:nvPr/>
                </p:nvSpPr>
                <p:spPr bwMode="auto">
                  <a:xfrm>
                    <a:off x="43" y="2819"/>
                    <a:ext cx="367"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6</a:t>
                    </a:r>
                  </a:p>
                  <a:p>
                    <a:pPr algn="ctr" eaLnBrk="0" fontAlgn="base" hangingPunct="0">
                      <a:spcBef>
                        <a:spcPct val="0"/>
                      </a:spcBef>
                      <a:spcAft>
                        <a:spcPct val="0"/>
                      </a:spcAft>
                    </a:pPr>
                    <a:endParaRPr lang="en-US" altLang="el-GR" sz="2400" smtClean="0">
                      <a:solidFill>
                        <a:srgbClr val="000000"/>
                      </a:solidFill>
                      <a:latin typeface="Times New Roman" panose="02020603050405020304" pitchFamily="18" charset="0"/>
                    </a:endParaRPr>
                  </a:p>
                </p:txBody>
              </p:sp>
              <p:sp>
                <p:nvSpPr>
                  <p:cNvPr id="160811" name="Rectangle 43"/>
                  <p:cNvSpPr>
                    <a:spLocks noChangeArrowheads="1"/>
                  </p:cNvSpPr>
                  <p:nvPr/>
                </p:nvSpPr>
                <p:spPr bwMode="auto">
                  <a:xfrm>
                    <a:off x="0" y="2819"/>
                    <a:ext cx="453"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nvGrpSpPr>
                <p:cNvPr id="160812" name="Group 44"/>
                <p:cNvGrpSpPr>
                  <a:grpSpLocks/>
                </p:cNvGrpSpPr>
                <p:nvPr/>
              </p:nvGrpSpPr>
              <p:grpSpPr bwMode="auto">
                <a:xfrm>
                  <a:off x="453" y="2819"/>
                  <a:ext cx="615" cy="489"/>
                  <a:chOff x="453" y="2819"/>
                  <a:chExt cx="615" cy="489"/>
                </a:xfrm>
              </p:grpSpPr>
              <p:sp>
                <p:nvSpPr>
                  <p:cNvPr id="160813" name="Rectangle 45"/>
                  <p:cNvSpPr>
                    <a:spLocks noChangeArrowheads="1"/>
                  </p:cNvSpPr>
                  <p:nvPr/>
                </p:nvSpPr>
                <p:spPr bwMode="auto">
                  <a:xfrm>
                    <a:off x="496" y="2819"/>
                    <a:ext cx="529" cy="489"/>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algn="ctr" fontAlgn="base">
                      <a:spcBef>
                        <a:spcPct val="0"/>
                      </a:spcBef>
                      <a:spcAft>
                        <a:spcPct val="0"/>
                      </a:spcAft>
                    </a:pPr>
                    <a:r>
                      <a:rPr lang="en-US" altLang="el-GR" sz="2400" i="1" dirty="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P(x≤6)</a:t>
                    </a:r>
                    <a:r>
                      <a:rPr lang="en-US" altLang="el-GR" sz="2400" dirty="0" smtClean="0">
                        <a:solidFill>
                          <a:srgbClr val="000000"/>
                        </a:solidFill>
                        <a:latin typeface="Arial Unicode MS" panose="020B0604020202020204" pitchFamily="34" charset="-128"/>
                        <a:ea typeface="Arial Unicode MS" panose="020B0604020202020204" pitchFamily="34" charset="-128"/>
                        <a:cs typeface="Arial Unicode MS" panose="020B0604020202020204" pitchFamily="34" charset="-128"/>
                      </a:rPr>
                      <a:t>=6/6</a:t>
                    </a:r>
                  </a:p>
                  <a:p>
                    <a:pPr algn="ctr" eaLnBrk="0" fontAlgn="base" hangingPunct="0">
                      <a:spcBef>
                        <a:spcPct val="0"/>
                      </a:spcBef>
                      <a:spcAft>
                        <a:spcPct val="0"/>
                      </a:spcAft>
                    </a:pPr>
                    <a:endParaRPr lang="en-US" altLang="el-GR" sz="2400" dirty="0" smtClean="0">
                      <a:solidFill>
                        <a:srgbClr val="000000"/>
                      </a:solidFill>
                      <a:latin typeface="Times New Roman" panose="02020603050405020304" pitchFamily="18" charset="0"/>
                    </a:endParaRPr>
                  </a:p>
                </p:txBody>
              </p:sp>
              <p:sp>
                <p:nvSpPr>
                  <p:cNvPr id="160814" name="Rectangle 46"/>
                  <p:cNvSpPr>
                    <a:spLocks noChangeArrowheads="1"/>
                  </p:cNvSpPr>
                  <p:nvPr/>
                </p:nvSpPr>
                <p:spPr bwMode="auto">
                  <a:xfrm>
                    <a:off x="453" y="2819"/>
                    <a:ext cx="615" cy="489"/>
                  </a:xfrm>
                  <a:prstGeom prst="rect">
                    <a:avLst/>
                  </a:prstGeom>
                  <a:noFill/>
                  <a:ln w="7">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grpSp>
          <p:sp>
            <p:nvSpPr>
              <p:cNvPr id="160815" name="Rectangle 47"/>
              <p:cNvSpPr>
                <a:spLocks noChangeArrowheads="1"/>
              </p:cNvSpPr>
              <p:nvPr/>
            </p:nvSpPr>
            <p:spPr bwMode="auto">
              <a:xfrm>
                <a:off x="-3" y="-3"/>
                <a:ext cx="1074" cy="3314"/>
              </a:xfrm>
              <a:prstGeom prst="rect">
                <a:avLst/>
              </a:prstGeom>
              <a:noFill/>
              <a:ln w="9525">
                <a:solidFill>
                  <a:srgbClr val="A0A0A0"/>
                </a:solidFill>
                <a:miter lim="800000"/>
                <a:headEnd/>
                <a:tailEnd/>
              </a:ln>
              <a:effectLst/>
              <a:extLst>
                <a:ext uri="{909E8E84-426E-40DD-AFC4-6F175D3DCCD1}">
                  <a14:hiddenFill xmlns:a14="http://schemas.microsoft.com/office/drawing/2010/main" xmlns="">
                    <a:solidFill>
                      <a:srgbClr val="00000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bIns="0"/>
              <a:lstStyle/>
              <a:p>
                <a:pPr eaLnBrk="0" fontAlgn="base" hangingPunct="0">
                  <a:spcBef>
                    <a:spcPct val="0"/>
                  </a:spcBef>
                  <a:spcAft>
                    <a:spcPct val="0"/>
                  </a:spcAft>
                </a:pPr>
                <a:endParaRPr lang="el-GR" smtClean="0">
                  <a:solidFill>
                    <a:srgbClr val="000000"/>
                  </a:solidFill>
                </a:endParaRPr>
              </a:p>
            </p:txBody>
          </p:sp>
        </p:grpSp>
        <p:sp>
          <p:nvSpPr>
            <p:cNvPr id="2" name="TextBox 1"/>
            <p:cNvSpPr txBox="1"/>
            <p:nvPr/>
          </p:nvSpPr>
          <p:spPr>
            <a:xfrm>
              <a:off x="727125" y="1408935"/>
              <a:ext cx="3358087" cy="523220"/>
            </a:xfrm>
            <a:prstGeom prst="rect">
              <a:avLst/>
            </a:prstGeom>
            <a:noFill/>
          </p:spPr>
          <p:txBody>
            <a:bodyPr wrap="square" rtlCol="0">
              <a:spAutoFit/>
            </a:bodyPr>
            <a:lstStyle/>
            <a:p>
              <a:r>
                <a:rPr lang="en-US" sz="2800" b="1" dirty="0" smtClean="0">
                  <a:solidFill>
                    <a:schemeClr val="accent6">
                      <a:lumMod val="75000"/>
                    </a:schemeClr>
                  </a:solidFill>
                </a:rPr>
                <a:t>F(x) = P( X ≤  x )</a:t>
              </a:r>
              <a:endParaRPr lang="el-GR" sz="2800" b="1" dirty="0">
                <a:solidFill>
                  <a:schemeClr val="accent6">
                    <a:lumMod val="75000"/>
                  </a:schemeClr>
                </a:solidFill>
              </a:endParaRPr>
            </a:p>
          </p:txBody>
        </p:sp>
        <p:sp>
          <p:nvSpPr>
            <p:cNvPr id="53" name="Rectangle 2"/>
            <p:cNvSpPr txBox="1">
              <a:spLocks noChangeArrowheads="1"/>
            </p:cNvSpPr>
            <p:nvPr/>
          </p:nvSpPr>
          <p:spPr bwMode="auto">
            <a:xfrm>
              <a:off x="0" y="46038"/>
              <a:ext cx="882047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l-GR" altLang="el-GR" sz="3600" b="1" smtClean="0">
                  <a:solidFill>
                    <a:schemeClr val="accent6">
                      <a:lumMod val="75000"/>
                    </a:schemeClr>
                  </a:solidFill>
                </a:rPr>
                <a:t>Αθροιστική κατανομή πιθανότητας</a:t>
              </a:r>
              <a:br>
                <a:rPr lang="el-GR" altLang="el-GR" sz="3600" b="1" smtClean="0">
                  <a:solidFill>
                    <a:schemeClr val="accent6">
                      <a:lumMod val="75000"/>
                    </a:schemeClr>
                  </a:solidFill>
                </a:rPr>
              </a:br>
              <a:r>
                <a:rPr lang="en-US" altLang="el-GR" sz="3600" b="1" smtClean="0">
                  <a:solidFill>
                    <a:schemeClr val="accent6">
                      <a:lumMod val="75000"/>
                    </a:schemeClr>
                  </a:solidFill>
                </a:rPr>
                <a:t> </a:t>
              </a:r>
              <a:r>
                <a:rPr lang="el-GR" altLang="el-GR" sz="3600" b="1" smtClean="0">
                  <a:solidFill>
                    <a:schemeClr val="accent6">
                      <a:lumMod val="75000"/>
                    </a:schemeClr>
                  </a:solidFill>
                </a:rPr>
                <a:t> </a:t>
              </a:r>
              <a:r>
                <a:rPr lang="el-GR" altLang="el-GR" sz="3600" smtClean="0">
                  <a:solidFill>
                    <a:schemeClr val="accent6">
                      <a:lumMod val="75000"/>
                    </a:schemeClr>
                  </a:solidFill>
                </a:rPr>
                <a:t>για την τυχαία μεταβλητή Χ (ρίψη ζαριού) </a:t>
              </a:r>
              <a:endParaRPr lang="en-US" altLang="el-GR" sz="3600" dirty="0">
                <a:solidFill>
                  <a:schemeClr val="accent6">
                    <a:lumMod val="75000"/>
                  </a:schemeClr>
                </a:solidFill>
              </a:endParaRPr>
            </a:p>
          </p:txBody>
        </p:sp>
      </p:grpSp>
      <p:sp>
        <p:nvSpPr>
          <p:cNvPr id="9" name="Θέση αριθμού διαφάνειας 8"/>
          <p:cNvSpPr>
            <a:spLocks noGrp="1"/>
          </p:cNvSpPr>
          <p:nvPr>
            <p:ph type="sldNum" sz="quarter" idx="12"/>
          </p:nvPr>
        </p:nvSpPr>
        <p:spPr/>
        <p:txBody>
          <a:bodyPr/>
          <a:lstStyle/>
          <a:p>
            <a:fld id="{7BD527D1-110A-4D70-8085-40A9D712030E}" type="slidenum">
              <a:rPr lang="en-US" altLang="el-GR" smtClean="0">
                <a:solidFill>
                  <a:srgbClr val="000000"/>
                </a:solidFill>
              </a:rPr>
              <a:pPr/>
              <a:t>98</a:t>
            </a:fld>
            <a:endParaRPr lang="en-US" altLang="el-GR">
              <a:solidFill>
                <a:srgbClr val="000000"/>
              </a:solidFill>
            </a:endParaRPr>
          </a:p>
        </p:txBody>
      </p:sp>
    </p:spTree>
    <p:extLst>
      <p:ext uri="{BB962C8B-B14F-4D97-AF65-F5344CB8AC3E}">
        <p14:creationId xmlns:p14="http://schemas.microsoft.com/office/powerpoint/2010/main" xmlns="" val="40632487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1620688" y="404664"/>
            <a:ext cx="7772400" cy="1143000"/>
          </a:xfrm>
        </p:spPr>
        <p:txBody>
          <a:bodyPr/>
          <a:lstStyle/>
          <a:p>
            <a:r>
              <a:rPr lang="el-GR" altLang="el-GR" dirty="0" smtClean="0">
                <a:solidFill>
                  <a:schemeClr val="accent6">
                    <a:lumMod val="75000"/>
                  </a:schemeClr>
                </a:solidFill>
              </a:rPr>
              <a:t>Παραδείγματα</a:t>
            </a:r>
            <a:r>
              <a:rPr lang="el-GR" altLang="el-GR" dirty="0" smtClean="0"/>
              <a:t> </a:t>
            </a:r>
            <a:endParaRPr lang="en-US" altLang="el-GR" dirty="0"/>
          </a:p>
        </p:txBody>
      </p:sp>
      <p:sp>
        <p:nvSpPr>
          <p:cNvPr id="161795" name="Rectangle 3"/>
          <p:cNvSpPr>
            <a:spLocks noChangeArrowheads="1"/>
          </p:cNvSpPr>
          <p:nvPr/>
        </p:nvSpPr>
        <p:spPr bwMode="auto">
          <a:xfrm>
            <a:off x="304800" y="1981200"/>
            <a:ext cx="8587680" cy="3924151"/>
          </a:xfrm>
          <a:prstGeom prst="rect">
            <a:avLst/>
          </a:prstGeom>
          <a:noFill/>
          <a:ln>
            <a:noFill/>
          </a:ln>
          <a:effectLst/>
          <a:extLst>
            <a:ext uri="{909E8E84-426E-40DD-AFC4-6F175D3DCCD1}">
              <a14:hiddenFill xmlns:a14="http://schemas.microsoft.com/office/drawing/2010/main" xmlns="">
                <a:solidFill>
                  <a:srgbClr val="000000"/>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bIns="0">
            <a:spAutoFit/>
          </a:bodyPr>
          <a:lstStyle/>
          <a:p>
            <a:pPr marL="446088" indent="-358775" fontAlgn="base">
              <a:spcBef>
                <a:spcPct val="0"/>
              </a:spcBef>
              <a:spcAft>
                <a:spcPct val="0"/>
              </a:spcAft>
            </a:pPr>
            <a:r>
              <a:rPr lang="en-US"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1. </a:t>
            </a:r>
            <a:r>
              <a:rPr lang="el-GR"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Τι πιθανότητα υπάρχει να έχουμε αποτέλεσμα </a:t>
            </a:r>
            <a:r>
              <a:rPr lang="en-US"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3 </a:t>
            </a:r>
            <a:r>
              <a:rPr lang="el-GR"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η μικρότερο</a:t>
            </a:r>
            <a:r>
              <a:rPr lang="en-US"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   </a:t>
            </a:r>
          </a:p>
          <a:p>
            <a:pPr fontAlgn="base">
              <a:spcBef>
                <a:spcPct val="0"/>
              </a:spcBef>
              <a:spcAft>
                <a:spcPct val="0"/>
              </a:spcAft>
            </a:pPr>
            <a:r>
              <a:rPr lang="en-US" altLang="el-GR" sz="2800" i="1"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 </a:t>
            </a:r>
            <a:endParaRPr lang="el-GR" altLang="el-GR" sz="2800" i="1"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a:p>
            <a:pPr fontAlgn="base">
              <a:spcBef>
                <a:spcPct val="0"/>
              </a:spcBef>
              <a:spcAft>
                <a:spcPct val="0"/>
              </a:spcAft>
            </a:pPr>
            <a:r>
              <a:rPr lang="el-GR" altLang="el-GR" sz="2800" i="1" dirty="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 </a:t>
            </a:r>
            <a:r>
              <a:rPr lang="el-GR" altLang="el-GR" sz="2800" i="1"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rPr>
              <a:t>    </a:t>
            </a:r>
            <a:r>
              <a:rPr lang="en-US" altLang="el-GR" sz="2800" b="1" i="1" dirty="0" smtClean="0">
                <a:solidFill>
                  <a:srgbClr val="002060"/>
                </a:solidFill>
                <a:latin typeface="Times New Roman" panose="02020603050405020304" pitchFamily="18" charset="0"/>
                <a:ea typeface="Arial Unicode MS" panose="020B0604020202020204" pitchFamily="34" charset="-128"/>
                <a:cs typeface="Arial Unicode MS" panose="020B0604020202020204" pitchFamily="34" charset="-128"/>
              </a:rPr>
              <a:t>F(3)= P(x≤3)</a:t>
            </a:r>
            <a:r>
              <a:rPr lang="en-US" altLang="el-GR" sz="2800" b="1" dirty="0" smtClean="0">
                <a:solidFill>
                  <a:srgbClr val="002060"/>
                </a:solidFill>
                <a:latin typeface="Times New Roman" panose="02020603050405020304" pitchFamily="18" charset="0"/>
                <a:ea typeface="Arial Unicode MS" panose="020B0604020202020204" pitchFamily="34" charset="-128"/>
                <a:cs typeface="Arial Unicode MS" panose="020B0604020202020204" pitchFamily="34" charset="-128"/>
              </a:rPr>
              <a:t>=1/2</a:t>
            </a:r>
          </a:p>
          <a:p>
            <a:pPr fontAlgn="base">
              <a:spcBef>
                <a:spcPct val="0"/>
              </a:spcBef>
              <a:spcAft>
                <a:spcPct val="0"/>
              </a:spcAft>
            </a:pPr>
            <a:endParaRPr lang="en-US"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a:p>
            <a:pPr fontAlgn="base">
              <a:spcBef>
                <a:spcPct val="0"/>
              </a:spcBef>
              <a:spcAft>
                <a:spcPct val="0"/>
              </a:spcAft>
            </a:pPr>
            <a:endParaRPr lang="en-US" altLang="el-GR" sz="2800" dirty="0" smtClean="0">
              <a:solidFill>
                <a:srgbClr val="000000"/>
              </a:solidFill>
              <a:latin typeface="Times New Roman" panose="02020603050405020304" pitchFamily="18" charset="0"/>
              <a:ea typeface="Arial Unicode MS" panose="020B0604020202020204" pitchFamily="34" charset="-128"/>
              <a:cs typeface="Arial Unicode MS" panose="020B0604020202020204" pitchFamily="34" charset="-128"/>
            </a:endParaRPr>
          </a:p>
          <a:p>
            <a:pPr eaLnBrk="0" fontAlgn="base" hangingPunct="0">
              <a:spcBef>
                <a:spcPct val="0"/>
              </a:spcBef>
              <a:spcAft>
                <a:spcPct val="0"/>
              </a:spcAft>
            </a:pPr>
            <a:r>
              <a:rPr lang="en-US" altLang="el-GR" sz="2800" dirty="0" smtClean="0">
                <a:solidFill>
                  <a:srgbClr val="000000"/>
                </a:solidFill>
                <a:latin typeface="Times New Roman" panose="02020603050405020304" pitchFamily="18" charset="0"/>
                <a:cs typeface="Times New Roman" panose="02020603050405020304" pitchFamily="18" charset="0"/>
              </a:rPr>
              <a:t>2. </a:t>
            </a:r>
            <a:r>
              <a:rPr lang="el-GR" altLang="el-GR" sz="2800" dirty="0" smtClean="0">
                <a:solidFill>
                  <a:srgbClr val="000000"/>
                </a:solidFill>
                <a:latin typeface="Times New Roman" panose="02020603050405020304" pitchFamily="18" charset="0"/>
                <a:cs typeface="Times New Roman" panose="02020603050405020304" pitchFamily="18" charset="0"/>
              </a:rPr>
              <a:t>Τι πιθανότητα έχουμε να φέρουμε 5 ή μεγαλύτερο</a:t>
            </a:r>
            <a:r>
              <a:rPr lang="en-US" altLang="el-GR" sz="2800" dirty="0" smtClean="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l-GR" altLang="el-GR" sz="2800" i="1" dirty="0" smtClean="0">
                <a:solidFill>
                  <a:srgbClr val="000000"/>
                </a:solidFill>
                <a:latin typeface="Times New Roman" panose="02020603050405020304" pitchFamily="18" charset="0"/>
                <a:cs typeface="Times New Roman" panose="02020603050405020304" pitchFamily="18" charset="0"/>
              </a:rPr>
              <a:t> </a:t>
            </a:r>
          </a:p>
          <a:p>
            <a:pPr eaLnBrk="0" fontAlgn="base" hangingPunct="0">
              <a:spcBef>
                <a:spcPct val="0"/>
              </a:spcBef>
              <a:spcAft>
                <a:spcPct val="0"/>
              </a:spcAft>
            </a:pPr>
            <a:r>
              <a:rPr lang="el-GR" altLang="el-GR" sz="2800" i="1" dirty="0" smtClean="0">
                <a:solidFill>
                  <a:srgbClr val="000000"/>
                </a:solidFill>
                <a:latin typeface="Times New Roman" panose="02020603050405020304" pitchFamily="18" charset="0"/>
                <a:cs typeface="Times New Roman" panose="02020603050405020304" pitchFamily="18" charset="0"/>
              </a:rPr>
              <a:t>    </a:t>
            </a:r>
            <a:r>
              <a:rPr lang="en-US" altLang="el-GR" sz="2800" b="1" i="1" dirty="0" smtClean="0">
                <a:solidFill>
                  <a:srgbClr val="002060"/>
                </a:solidFill>
                <a:latin typeface="Times New Roman" panose="02020603050405020304" pitchFamily="18" charset="0"/>
                <a:cs typeface="Times New Roman" panose="02020603050405020304" pitchFamily="18" charset="0"/>
              </a:rPr>
              <a:t>P(x≥5) </a:t>
            </a:r>
            <a:r>
              <a:rPr lang="en-US" altLang="el-GR" sz="2800" b="1" dirty="0" smtClean="0">
                <a:solidFill>
                  <a:srgbClr val="002060"/>
                </a:solidFill>
                <a:latin typeface="Times New Roman" panose="02020603050405020304" pitchFamily="18" charset="0"/>
                <a:cs typeface="Times New Roman" panose="02020603050405020304" pitchFamily="18" charset="0"/>
              </a:rPr>
              <a:t>= 1 – </a:t>
            </a:r>
            <a:r>
              <a:rPr lang="en-US" altLang="el-GR" sz="2800" b="1" i="1" dirty="0" smtClean="0">
                <a:solidFill>
                  <a:srgbClr val="002060"/>
                </a:solidFill>
                <a:latin typeface="Times New Roman" panose="02020603050405020304" pitchFamily="18" charset="0"/>
                <a:cs typeface="Times New Roman" panose="02020603050405020304" pitchFamily="18" charset="0"/>
              </a:rPr>
              <a:t>P(x≤4)</a:t>
            </a:r>
            <a:r>
              <a:rPr lang="en-US" altLang="el-GR" sz="2800" b="1" dirty="0" smtClean="0">
                <a:solidFill>
                  <a:srgbClr val="002060"/>
                </a:solidFill>
                <a:latin typeface="Times New Roman" panose="02020603050405020304" pitchFamily="18" charset="0"/>
                <a:cs typeface="Times New Roman" panose="02020603050405020304" pitchFamily="18" charset="0"/>
              </a:rPr>
              <a:t> = 1</a:t>
            </a:r>
            <a:r>
              <a:rPr lang="el-GR" altLang="el-GR" sz="2800" b="1" dirty="0" smtClean="0">
                <a:solidFill>
                  <a:srgbClr val="002060"/>
                </a:solidFill>
                <a:latin typeface="Times New Roman" panose="02020603050405020304" pitchFamily="18" charset="0"/>
                <a:cs typeface="Times New Roman" panose="02020603050405020304" pitchFamily="18" charset="0"/>
              </a:rPr>
              <a:t> - </a:t>
            </a:r>
            <a:r>
              <a:rPr lang="en-US" altLang="el-GR" sz="2800" b="1" dirty="0" smtClean="0">
                <a:solidFill>
                  <a:srgbClr val="002060"/>
                </a:solidFill>
                <a:latin typeface="Times New Roman" panose="02020603050405020304" pitchFamily="18" charset="0"/>
                <a:cs typeface="Times New Roman" panose="02020603050405020304" pitchFamily="18" charset="0"/>
              </a:rPr>
              <a:t>2/3 = 1/3</a:t>
            </a:r>
            <a:r>
              <a:rPr lang="en-US" altLang="el-GR" sz="2800" b="1" dirty="0" smtClean="0">
                <a:solidFill>
                  <a:srgbClr val="002060"/>
                </a:solidFill>
                <a:latin typeface="Times New Roman" panose="02020603050405020304" pitchFamily="18" charset="0"/>
              </a:rPr>
              <a:t> </a:t>
            </a:r>
          </a:p>
        </p:txBody>
      </p:sp>
      <p:sp>
        <p:nvSpPr>
          <p:cNvPr id="3" name="Θέση αριθμού διαφάνειας 2"/>
          <p:cNvSpPr>
            <a:spLocks noGrp="1"/>
          </p:cNvSpPr>
          <p:nvPr>
            <p:ph type="sldNum" sz="quarter" idx="12"/>
          </p:nvPr>
        </p:nvSpPr>
        <p:spPr/>
        <p:txBody>
          <a:bodyPr/>
          <a:lstStyle/>
          <a:p>
            <a:fld id="{7BD527D1-110A-4D70-8085-40A9D712030E}" type="slidenum">
              <a:rPr lang="en-US" altLang="el-GR" smtClean="0">
                <a:solidFill>
                  <a:srgbClr val="000000"/>
                </a:solidFill>
              </a:rPr>
              <a:pPr/>
              <a:t>99</a:t>
            </a:fld>
            <a:endParaRPr lang="en-US" altLang="el-GR">
              <a:solidFill>
                <a:srgbClr val="000000"/>
              </a:solidFill>
            </a:endParaRPr>
          </a:p>
        </p:txBody>
      </p:sp>
    </p:spTree>
    <p:extLst>
      <p:ext uri="{BB962C8B-B14F-4D97-AF65-F5344CB8AC3E}">
        <p14:creationId xmlns:p14="http://schemas.microsoft.com/office/powerpoint/2010/main" xmlns="" val="2576849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1795">
                                            <p:txEl>
                                              <p:pRg st="0" end="0"/>
                                            </p:txEl>
                                          </p:spTgt>
                                        </p:tgtEl>
                                        <p:attrNameLst>
                                          <p:attrName>style.visibility</p:attrName>
                                        </p:attrNameLst>
                                      </p:cBhvr>
                                      <p:to>
                                        <p:strVal val="visible"/>
                                      </p:to>
                                    </p:set>
                                    <p:anim calcmode="lin" valueType="num">
                                      <p:cBhvr additive="base">
                                        <p:cTn id="7" dur="500" fill="hold"/>
                                        <p:tgtEl>
                                          <p:spTgt spid="1617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17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1795">
                                            <p:txEl>
                                              <p:pRg st="1" end="1"/>
                                            </p:txEl>
                                          </p:spTgt>
                                        </p:tgtEl>
                                        <p:attrNameLst>
                                          <p:attrName>style.visibility</p:attrName>
                                        </p:attrNameLst>
                                      </p:cBhvr>
                                      <p:to>
                                        <p:strVal val="visible"/>
                                      </p:to>
                                    </p:set>
                                    <p:anim calcmode="lin" valueType="num">
                                      <p:cBhvr additive="base">
                                        <p:cTn id="13" dur="500" fill="hold"/>
                                        <p:tgtEl>
                                          <p:spTgt spid="1617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17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1795">
                                            <p:txEl>
                                              <p:pRg st="2" end="2"/>
                                            </p:txEl>
                                          </p:spTgt>
                                        </p:tgtEl>
                                        <p:attrNameLst>
                                          <p:attrName>style.visibility</p:attrName>
                                        </p:attrNameLst>
                                      </p:cBhvr>
                                      <p:to>
                                        <p:strVal val="visible"/>
                                      </p:to>
                                    </p:set>
                                    <p:anim calcmode="lin" valueType="num">
                                      <p:cBhvr additive="base">
                                        <p:cTn id="19" dur="500" fill="hold"/>
                                        <p:tgtEl>
                                          <p:spTgt spid="16179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17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1795">
                                            <p:txEl>
                                              <p:pRg st="5" end="5"/>
                                            </p:txEl>
                                          </p:spTgt>
                                        </p:tgtEl>
                                        <p:attrNameLst>
                                          <p:attrName>style.visibility</p:attrName>
                                        </p:attrNameLst>
                                      </p:cBhvr>
                                      <p:to>
                                        <p:strVal val="visible"/>
                                      </p:to>
                                    </p:set>
                                    <p:anim calcmode="lin" valueType="num">
                                      <p:cBhvr additive="base">
                                        <p:cTn id="25" dur="500" fill="hold"/>
                                        <p:tgtEl>
                                          <p:spTgt spid="161795">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17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1795">
                                            <p:txEl>
                                              <p:pRg st="6" end="6"/>
                                            </p:txEl>
                                          </p:spTgt>
                                        </p:tgtEl>
                                        <p:attrNameLst>
                                          <p:attrName>style.visibility</p:attrName>
                                        </p:attrNameLst>
                                      </p:cBhvr>
                                      <p:to>
                                        <p:strVal val="visible"/>
                                      </p:to>
                                    </p:set>
                                    <p:anim calcmode="lin" valueType="num">
                                      <p:cBhvr additive="base">
                                        <p:cTn id="31" dur="500" fill="hold"/>
                                        <p:tgtEl>
                                          <p:spTgt spid="161795">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17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1795">
                                            <p:txEl>
                                              <p:pRg st="7" end="7"/>
                                            </p:txEl>
                                          </p:spTgt>
                                        </p:tgtEl>
                                        <p:attrNameLst>
                                          <p:attrName>style.visibility</p:attrName>
                                        </p:attrNameLst>
                                      </p:cBhvr>
                                      <p:to>
                                        <p:strVal val="visible"/>
                                      </p:to>
                                    </p:set>
                                    <p:anim calcmode="lin" valueType="num">
                                      <p:cBhvr additive="base">
                                        <p:cTn id="37" dur="500" fill="hold"/>
                                        <p:tgtEl>
                                          <p:spTgt spid="161795">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179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build="p" autoUpdateAnimBg="0"/>
    </p:bldLst>
  </p:timing>
</p:sld>
</file>

<file path=ppt/theme/theme1.xml><?xml version="1.0" encoding="utf-8"?>
<a:theme xmlns:a="http://schemas.openxmlformats.org/drawingml/2006/main" name="2_Default Design">
  <a:themeElements>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7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8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9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10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11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Προεπιλεγμένη σχεδίαση">
  <a:themeElements>
    <a:clrScheme name="Προεπιλεγμένη σχεδίαση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Προεπιλεγμένη σχεδίαση">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Προεπιλεγμένη σχεδίαση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Προεπιλεγμένη σχεδίαση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Προεπιλεγμένη σχεδίαση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Προεπιλεγμένη σχεδίαση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Προεπιλεγμένη σχεδίαση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Προεπιλεγμένη σχεδίαση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Προεπιλεγμένη σχεδίαση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Προεπιλεγμένη σχεδίαση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Προεπιλεγμένη σχεδίαση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Προεπιλεγμένη σχεδίαση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Προεπιλεγμένη σχεδίαση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Προεπιλεγμένη σχεδίαση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Προεπιλεγμένη σχεδίαση">
  <a:themeElements>
    <a:clrScheme name="Προεπιλεγμένη σχεδίαση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Προεπιλεγμένη σχεδίαση">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Προεπιλεγμένη σχεδίαση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Προεπιλεγμένη σχεδίαση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Προεπιλεγμένη σχεδίαση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Προεπιλεγμένη σχεδίαση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Προεπιλεγμένη σχεδίαση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Προεπιλεγμένη σχεδίαση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Προεπιλεγμένη σχεδίαση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Προεπιλεγμένη σχεδίαση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Προεπιλεγμένη σχεδίαση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Προεπιλεγμένη σχεδίαση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Προεπιλεγμένη σχεδίαση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Προεπιλεγμένη σχεδίαση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Δέσμη">
  <a:themeElements>
    <a:clrScheme name="Δέσμη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fontScheme name="Δέσμη">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Δέσμη 1">
        <a:dk1>
          <a:srgbClr val="1A006C"/>
        </a:dk1>
        <a:lt1>
          <a:srgbClr val="FFFFFF"/>
        </a:lt1>
        <a:dk2>
          <a:srgbClr val="000066"/>
        </a:dk2>
        <a:lt2>
          <a:srgbClr val="CCCCFF"/>
        </a:lt2>
        <a:accent1>
          <a:srgbClr val="0099CC"/>
        </a:accent1>
        <a:accent2>
          <a:srgbClr val="6600CC"/>
        </a:accent2>
        <a:accent3>
          <a:srgbClr val="AAAAB8"/>
        </a:accent3>
        <a:accent4>
          <a:srgbClr val="DADADA"/>
        </a:accent4>
        <a:accent5>
          <a:srgbClr val="AACAE2"/>
        </a:accent5>
        <a:accent6>
          <a:srgbClr val="5C00B9"/>
        </a:accent6>
        <a:hlink>
          <a:srgbClr val="9999FF"/>
        </a:hlink>
        <a:folHlink>
          <a:srgbClr val="33CCCC"/>
        </a:folHlink>
      </a:clrScheme>
      <a:clrMap bg1="dk2" tx1="lt1" bg2="dk1" tx2="lt2" accent1="accent1" accent2="accent2" accent3="accent3" accent4="accent4" accent5="accent5" accent6="accent6" hlink="hlink" folHlink="folHlink"/>
    </a:extraClrScheme>
    <a:extraClrScheme>
      <a:clrScheme name="Δέσμη 2">
        <a:dk1>
          <a:srgbClr val="000080"/>
        </a:dk1>
        <a:lt1>
          <a:srgbClr val="FFFFFF"/>
        </a:lt1>
        <a:dk2>
          <a:srgbClr val="000099"/>
        </a:dk2>
        <a:lt2>
          <a:srgbClr val="FFFFFF"/>
        </a:lt2>
        <a:accent1>
          <a:srgbClr val="3366FF"/>
        </a:accent1>
        <a:accent2>
          <a:srgbClr val="7B46D0"/>
        </a:accent2>
        <a:accent3>
          <a:srgbClr val="AAAACA"/>
        </a:accent3>
        <a:accent4>
          <a:srgbClr val="DADADA"/>
        </a:accent4>
        <a:accent5>
          <a:srgbClr val="ADB8FF"/>
        </a:accent5>
        <a:accent6>
          <a:srgbClr val="6F3FBC"/>
        </a:accent6>
        <a:hlink>
          <a:srgbClr val="86D1EC"/>
        </a:hlink>
        <a:folHlink>
          <a:srgbClr val="45C984"/>
        </a:folHlink>
      </a:clrScheme>
      <a:clrMap bg1="dk2" tx1="lt1" bg2="dk1" tx2="lt2" accent1="accent1" accent2="accent2" accent3="accent3" accent4="accent4" accent5="accent5" accent6="accent6" hlink="hlink" folHlink="folHlink"/>
    </a:extraClrScheme>
    <a:extraClrScheme>
      <a:clrScheme name="Δέσμη 3">
        <a:dk1>
          <a:srgbClr val="3F4873"/>
        </a:dk1>
        <a:lt1>
          <a:srgbClr val="FFFFFF"/>
        </a:lt1>
        <a:dk2>
          <a:srgbClr val="4F598D"/>
        </a:dk2>
        <a:lt2>
          <a:srgbClr val="CCECFF"/>
        </a:lt2>
        <a:accent1>
          <a:srgbClr val="0099CC"/>
        </a:accent1>
        <a:accent2>
          <a:srgbClr val="4C8470"/>
        </a:accent2>
        <a:accent3>
          <a:srgbClr val="B2B5C5"/>
        </a:accent3>
        <a:accent4>
          <a:srgbClr val="DADADA"/>
        </a:accent4>
        <a:accent5>
          <a:srgbClr val="AACAE2"/>
        </a:accent5>
        <a:accent6>
          <a:srgbClr val="447765"/>
        </a:accent6>
        <a:hlink>
          <a:srgbClr val="99CC00"/>
        </a:hlink>
        <a:folHlink>
          <a:srgbClr val="96A4C8"/>
        </a:folHlink>
      </a:clrScheme>
      <a:clrMap bg1="dk2" tx1="lt1" bg2="dk1" tx2="lt2" accent1="accent1" accent2="accent2" accent3="accent3" accent4="accent4" accent5="accent5" accent6="accent6" hlink="hlink" folHlink="folHlink"/>
    </a:extraClrScheme>
    <a:extraClrScheme>
      <a:clrScheme name="Δέσμη 4">
        <a:dk1>
          <a:srgbClr val="006E6B"/>
        </a:dk1>
        <a:lt1>
          <a:srgbClr val="FFFFFF"/>
        </a:lt1>
        <a:dk2>
          <a:srgbClr val="008080"/>
        </a:dk2>
        <a:lt2>
          <a:srgbClr val="E2EFCD"/>
        </a:lt2>
        <a:accent1>
          <a:srgbClr val="33CCCC"/>
        </a:accent1>
        <a:accent2>
          <a:srgbClr val="6352B8"/>
        </a:accent2>
        <a:accent3>
          <a:srgbClr val="AAC0C0"/>
        </a:accent3>
        <a:accent4>
          <a:srgbClr val="DADADA"/>
        </a:accent4>
        <a:accent5>
          <a:srgbClr val="ADE2E2"/>
        </a:accent5>
        <a:accent6>
          <a:srgbClr val="5949A6"/>
        </a:accent6>
        <a:hlink>
          <a:srgbClr val="CCFFFF"/>
        </a:hlink>
        <a:folHlink>
          <a:srgbClr val="99CCFF"/>
        </a:folHlink>
      </a:clrScheme>
      <a:clrMap bg1="dk2" tx1="lt1" bg2="dk1" tx2="lt2" accent1="accent1" accent2="accent2" accent3="accent3" accent4="accent4" accent5="accent5" accent6="accent6" hlink="hlink" folHlink="folHlink"/>
    </a:extraClrScheme>
    <a:extraClrScheme>
      <a:clrScheme name="Δέσμη 5">
        <a:dk1>
          <a:srgbClr val="48562C"/>
        </a:dk1>
        <a:lt1>
          <a:srgbClr val="FFFFFF"/>
        </a:lt1>
        <a:dk2>
          <a:srgbClr val="546434"/>
        </a:dk2>
        <a:lt2>
          <a:srgbClr val="FFFFCC"/>
        </a:lt2>
        <a:accent1>
          <a:srgbClr val="7B8A6E"/>
        </a:accent1>
        <a:accent2>
          <a:srgbClr val="527C3A"/>
        </a:accent2>
        <a:accent3>
          <a:srgbClr val="B3B8AE"/>
        </a:accent3>
        <a:accent4>
          <a:srgbClr val="DADADA"/>
        </a:accent4>
        <a:accent5>
          <a:srgbClr val="BFC4BA"/>
        </a:accent5>
        <a:accent6>
          <a:srgbClr val="497034"/>
        </a:accent6>
        <a:hlink>
          <a:srgbClr val="55B55E"/>
        </a:hlink>
        <a:folHlink>
          <a:srgbClr val="85B3B1"/>
        </a:folHlink>
      </a:clrScheme>
      <a:clrMap bg1="dk2" tx1="lt1" bg2="dk1" tx2="lt2" accent1="accent1" accent2="accent2" accent3="accent3" accent4="accent4" accent5="accent5" accent6="accent6" hlink="hlink" folHlink="folHlink"/>
    </a:extraClrScheme>
    <a:extraClrScheme>
      <a:clrScheme name="Δέσμη 6">
        <a:dk1>
          <a:srgbClr val="96B29E"/>
        </a:dk1>
        <a:lt1>
          <a:srgbClr val="FFFFFF"/>
        </a:lt1>
        <a:dk2>
          <a:srgbClr val="A5BDAC"/>
        </a:dk2>
        <a:lt2>
          <a:srgbClr val="FFFFCC"/>
        </a:lt2>
        <a:accent1>
          <a:srgbClr val="4E8880"/>
        </a:accent1>
        <a:accent2>
          <a:srgbClr val="2F71B9"/>
        </a:accent2>
        <a:accent3>
          <a:srgbClr val="CFDBD2"/>
        </a:accent3>
        <a:accent4>
          <a:srgbClr val="DADADA"/>
        </a:accent4>
        <a:accent5>
          <a:srgbClr val="B2C3C0"/>
        </a:accent5>
        <a:accent6>
          <a:srgbClr val="2A66A7"/>
        </a:accent6>
        <a:hlink>
          <a:srgbClr val="9DC0E7"/>
        </a:hlink>
        <a:folHlink>
          <a:srgbClr val="54CA89"/>
        </a:folHlink>
      </a:clrScheme>
      <a:clrMap bg1="dk2" tx1="lt1" bg2="dk1" tx2="lt2" accent1="accent1" accent2="accent2" accent3="accent3" accent4="accent4" accent5="accent5" accent6="accent6" hlink="hlink" folHlink="folHlink"/>
    </a:extraClrScheme>
    <a:extraClrScheme>
      <a:clrScheme name="Δέσμη 7">
        <a:dk1>
          <a:srgbClr val="D49C00"/>
        </a:dk1>
        <a:lt1>
          <a:srgbClr val="FFFFFF"/>
        </a:lt1>
        <a:dk2>
          <a:srgbClr val="CC9900"/>
        </a:dk2>
        <a:lt2>
          <a:srgbClr val="CEBD40"/>
        </a:lt2>
        <a:accent1>
          <a:srgbClr val="CC6600"/>
        </a:accent1>
        <a:accent2>
          <a:srgbClr val="808000"/>
        </a:accent2>
        <a:accent3>
          <a:srgbClr val="E2CAAA"/>
        </a:accent3>
        <a:accent4>
          <a:srgbClr val="DADADA"/>
        </a:accent4>
        <a:accent5>
          <a:srgbClr val="E2B8AA"/>
        </a:accent5>
        <a:accent6>
          <a:srgbClr val="737300"/>
        </a:accent6>
        <a:hlink>
          <a:srgbClr val="FF9900"/>
        </a:hlink>
        <a:folHlink>
          <a:srgbClr val="FFFF99"/>
        </a:folHlink>
      </a:clrScheme>
      <a:clrMap bg1="dk2" tx1="lt1" bg2="dk1" tx2="lt2" accent1="accent1" accent2="accent2" accent3="accent3" accent4="accent4" accent5="accent5" accent6="accent6" hlink="hlink" folHlink="folHlink"/>
    </a:extraClrScheme>
    <a:extraClrScheme>
      <a:clrScheme name="Δέσμη 8">
        <a:dk1>
          <a:srgbClr val="881700"/>
        </a:dk1>
        <a:lt1>
          <a:srgbClr val="FAF9E6"/>
        </a:lt1>
        <a:dk2>
          <a:srgbClr val="990000"/>
        </a:dk2>
        <a:lt2>
          <a:srgbClr val="EADC78"/>
        </a:lt2>
        <a:accent1>
          <a:srgbClr val="FF6600"/>
        </a:accent1>
        <a:accent2>
          <a:srgbClr val="B86D52"/>
        </a:accent2>
        <a:accent3>
          <a:srgbClr val="CAAAAA"/>
        </a:accent3>
        <a:accent4>
          <a:srgbClr val="D6D5C4"/>
        </a:accent4>
        <a:accent5>
          <a:srgbClr val="FFB8AA"/>
        </a:accent5>
        <a:accent6>
          <a:srgbClr val="A66249"/>
        </a:accent6>
        <a:hlink>
          <a:srgbClr val="D78D15"/>
        </a:hlink>
        <a:folHlink>
          <a:srgbClr val="C6B37E"/>
        </a:folHlink>
      </a:clrScheme>
      <a:clrMap bg1="dk2" tx1="lt1" bg2="dk1" tx2="lt2" accent1="accent1" accent2="accent2" accent3="accent3" accent4="accent4" accent5="accent5" accent6="accent6" hlink="hlink" folHlink="folHlink"/>
    </a:extraClrScheme>
    <a:extraClrScheme>
      <a:clrScheme name="Δέσμη 9">
        <a:dk1>
          <a:srgbClr val="000000"/>
        </a:dk1>
        <a:lt1>
          <a:srgbClr val="FFFFFF"/>
        </a:lt1>
        <a:dk2>
          <a:srgbClr val="000000"/>
        </a:dk2>
        <a:lt2>
          <a:srgbClr val="DDDDDD"/>
        </a:lt2>
        <a:accent1>
          <a:srgbClr val="E6F5F6"/>
        </a:accent1>
        <a:accent2>
          <a:srgbClr val="A5E1A8"/>
        </a:accent2>
        <a:accent3>
          <a:srgbClr val="FFFFFF"/>
        </a:accent3>
        <a:accent4>
          <a:srgbClr val="000000"/>
        </a:accent4>
        <a:accent5>
          <a:srgbClr val="F0F9FA"/>
        </a:accent5>
        <a:accent6>
          <a:srgbClr val="95CC98"/>
        </a:accent6>
        <a:hlink>
          <a:srgbClr val="5B00B6"/>
        </a:hlink>
        <a:folHlink>
          <a:srgbClr val="34988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8.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3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4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8.xml><?xml version="1.0" encoding="utf-8"?>
<a:theme xmlns:a="http://schemas.openxmlformats.org/drawingml/2006/main" name="5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6_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0.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1.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2.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3.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4.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5.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6.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7.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8.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19.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2.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3.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4.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5.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6.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7.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8.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ppt/theme/themeOverride9.xml><?xml version="1.0" encoding="utf-8"?>
<a:themeOverride xmlns:a="http://schemas.openxmlformats.org/drawingml/2006/main">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4435</TotalTime>
  <Words>7438</Words>
  <Application>Microsoft Office PowerPoint</Application>
  <PresentationFormat>Προβολή στην οθόνη (4:3)</PresentationFormat>
  <Paragraphs>1191</Paragraphs>
  <Slides>174</Slides>
  <Notes>5</Notes>
  <HiddenSlides>0</HiddenSlides>
  <MMClips>0</MMClips>
  <ScaleCrop>false</ScaleCrop>
  <HeadingPairs>
    <vt:vector size="6" baseType="variant">
      <vt:variant>
        <vt:lpstr>Θέμα</vt:lpstr>
      </vt:variant>
      <vt:variant>
        <vt:i4>17</vt:i4>
      </vt:variant>
      <vt:variant>
        <vt:lpstr>Ενσωματωμένοι διακομιστές OLE</vt:lpstr>
      </vt:variant>
      <vt:variant>
        <vt:i4>4</vt:i4>
      </vt:variant>
      <vt:variant>
        <vt:lpstr>Τίτλοι διαφανειών</vt:lpstr>
      </vt:variant>
      <vt:variant>
        <vt:i4>174</vt:i4>
      </vt:variant>
    </vt:vector>
  </HeadingPairs>
  <TitlesOfParts>
    <vt:vector size="195" baseType="lpstr">
      <vt:lpstr>2_Default Design</vt:lpstr>
      <vt:lpstr>Default Design</vt:lpstr>
      <vt:lpstr>3_Θέμα του Office</vt:lpstr>
      <vt:lpstr>Θέμα του Office</vt:lpstr>
      <vt:lpstr>1_Θέμα του Office</vt:lpstr>
      <vt:lpstr>2_Θέμα του Office</vt:lpstr>
      <vt:lpstr>4_Θέμα του Office</vt:lpstr>
      <vt:lpstr>5_Θέμα του Office</vt:lpstr>
      <vt:lpstr>6_Θέμα του Office</vt:lpstr>
      <vt:lpstr>7_Θέμα του Office</vt:lpstr>
      <vt:lpstr>8_Θέμα του Office</vt:lpstr>
      <vt:lpstr>9_Θέμα του Office</vt:lpstr>
      <vt:lpstr>10_Θέμα του Office</vt:lpstr>
      <vt:lpstr>11_Θέμα του Office</vt:lpstr>
      <vt:lpstr>Προεπιλεγμένη σχεδίαση</vt:lpstr>
      <vt:lpstr>1_Προεπιλεγμένη σχεδίαση</vt:lpstr>
      <vt:lpstr>Δέσμη</vt:lpstr>
      <vt:lpstr>Εξίσωση</vt:lpstr>
      <vt:lpstr>Equation</vt:lpstr>
      <vt:lpstr>Bitmap Image</vt:lpstr>
      <vt:lpstr>Έγγραφο</vt:lpstr>
      <vt:lpstr>Διαφάνεια 1</vt:lpstr>
      <vt:lpstr>Διαφάνεια 2</vt:lpstr>
      <vt:lpstr>Διαφάνεια 3</vt:lpstr>
      <vt:lpstr>Δύο είδη στατιστικής ανάλυσης</vt:lpstr>
      <vt:lpstr>Δύο είδη στατιστικής ανάλυσης</vt:lpstr>
      <vt:lpstr>Διαφάνεια 6</vt:lpstr>
      <vt:lpstr>Βασικές έννοιες  1. Πληθυσμός, 2. Δείγμα, 3. Χαρακτηριστικά</vt:lpstr>
      <vt:lpstr>Διαφάνεια 8</vt:lpstr>
      <vt:lpstr>Διαφάνεια 9</vt:lpstr>
      <vt:lpstr>Διαφάνεια 10</vt:lpstr>
      <vt:lpstr>Διαφάνεια 11</vt:lpstr>
      <vt:lpstr>Διαφάνεια 12</vt:lpstr>
      <vt:lpstr>Διαφάνεια 13</vt:lpstr>
      <vt:lpstr>Διαφάνεια 14</vt:lpstr>
      <vt:lpstr>Διαφάνεια 15</vt:lpstr>
      <vt:lpstr>Διαφάνεια 16</vt:lpstr>
      <vt:lpstr>Διαφάνεια 17</vt:lpstr>
      <vt:lpstr>Διαφάνεια 18</vt:lpstr>
      <vt:lpstr>Διαφάνεια 19</vt:lpstr>
      <vt:lpstr>Διαφάνεια 20</vt:lpstr>
      <vt:lpstr>Διαφάνεια 21</vt:lpstr>
      <vt:lpstr>Διαφάνεια 22</vt:lpstr>
      <vt:lpstr>Διαφάνεια 23</vt:lpstr>
      <vt:lpstr>Γενικά Σχόλια</vt:lpstr>
      <vt:lpstr>Διαφάνεια 25</vt:lpstr>
      <vt:lpstr>Διαφάνεια 26</vt:lpstr>
      <vt:lpstr>Διαφάνεια 27</vt:lpstr>
      <vt:lpstr>Διαφάνεια 28</vt:lpstr>
      <vt:lpstr>Διαφάνεια 29</vt:lpstr>
      <vt:lpstr>Παράδειγμα</vt:lpstr>
      <vt:lpstr>Απάντηση</vt:lpstr>
      <vt:lpstr>Παράδειγμα</vt:lpstr>
      <vt:lpstr>Απάντηση (συνέχεια)</vt:lpstr>
      <vt:lpstr>Απάντηση (συνέχεια)</vt:lpstr>
      <vt:lpstr>Διαφάνεια 35</vt:lpstr>
      <vt:lpstr>Διαφάνεια 36</vt:lpstr>
      <vt:lpstr>Διαφάνεια 37</vt:lpstr>
      <vt:lpstr>Διαφάνεια 38</vt:lpstr>
      <vt:lpstr>Διαφάνεια 39</vt:lpstr>
      <vt:lpstr>Διαφάνεια 40</vt:lpstr>
      <vt:lpstr>Διαφάνεια 41</vt:lpstr>
      <vt:lpstr>Διαφάνεια 42</vt:lpstr>
      <vt:lpstr>Διαφάνεια 43</vt:lpstr>
      <vt:lpstr>Διαφάνεια 44</vt:lpstr>
      <vt:lpstr>Διαφάνεια 45</vt:lpstr>
      <vt:lpstr>Διαφάνεια 46</vt:lpstr>
      <vt:lpstr>Διαφάνεια 47</vt:lpstr>
      <vt:lpstr>Διαφάνεια 48</vt:lpstr>
      <vt:lpstr>Διαφάνεια 49</vt:lpstr>
      <vt:lpstr>Διαφάνεια 50</vt:lpstr>
      <vt:lpstr>Διαφάνεια 51</vt:lpstr>
      <vt:lpstr>Διαφάνεια 52</vt:lpstr>
      <vt:lpstr>Διαφάνεια 53</vt:lpstr>
      <vt:lpstr>Διαφάνεια 54</vt:lpstr>
      <vt:lpstr>Διαφάνεια 55</vt:lpstr>
      <vt:lpstr>Διαφάνεια 56</vt:lpstr>
      <vt:lpstr>Διαφάνεια 57</vt:lpstr>
      <vt:lpstr>Διαφάνεια 58</vt:lpstr>
      <vt:lpstr>Διαφάνεια 59</vt:lpstr>
      <vt:lpstr>Διαφάνεια 60</vt:lpstr>
      <vt:lpstr>Διαφάνεια 61</vt:lpstr>
      <vt:lpstr>Διαφάνεια 62</vt:lpstr>
      <vt:lpstr>Διαφάνεια 63</vt:lpstr>
      <vt:lpstr>Διαφάνεια 64</vt:lpstr>
      <vt:lpstr>Διαφάνεια 65</vt:lpstr>
      <vt:lpstr>Διαφάνεια 66</vt:lpstr>
      <vt:lpstr>Διαφάνεια 67</vt:lpstr>
      <vt:lpstr>Διαφάνεια 68</vt:lpstr>
      <vt:lpstr>Διαφάνεια 69</vt:lpstr>
      <vt:lpstr>Διαφάνεια 70</vt:lpstr>
      <vt:lpstr>Διαφάνεια 71</vt:lpstr>
      <vt:lpstr>Διαφάνεια 72</vt:lpstr>
      <vt:lpstr>Διαφάνεια 73</vt:lpstr>
      <vt:lpstr>Διαφάνεια 74</vt:lpstr>
      <vt:lpstr>Διαφάνεια 75</vt:lpstr>
      <vt:lpstr>Διαφάνεια 76</vt:lpstr>
      <vt:lpstr>Διαφάνεια 77</vt:lpstr>
      <vt:lpstr>Διαφάνεια 78</vt:lpstr>
      <vt:lpstr>Διαφάνεια 79</vt:lpstr>
      <vt:lpstr>2o.Παράδειγμα στατιστικής ανεξαρτησίας</vt:lpstr>
      <vt:lpstr>Διαφάνεια 81</vt:lpstr>
      <vt:lpstr>Διαφάνεια 82</vt:lpstr>
      <vt:lpstr>Διαφάνεια 83</vt:lpstr>
      <vt:lpstr>Διαφάνεια 84</vt:lpstr>
      <vt:lpstr>Διαφάνεια 85</vt:lpstr>
      <vt:lpstr>Διαφάνεια 86</vt:lpstr>
      <vt:lpstr>Διαφάνεια 87</vt:lpstr>
      <vt:lpstr>Διαφάνεια 88</vt:lpstr>
      <vt:lpstr>Άσκηση</vt:lpstr>
      <vt:lpstr>Διαφάνεια 90</vt:lpstr>
      <vt:lpstr>ΚΑΤΑΝΟΜΕΣ ΠΙΘΑΝΟΤΗΤΩΝ ΔΙΑΚΡΙΤΩΝ ΚΑΙ ΣΥΝΕΧΩΝ ΤΥΧΑΙΩΝ ΜΕΤΑΒΛΗΤΩΝ</vt:lpstr>
      <vt:lpstr>Τυχαίες Μεταβλητές (random variables)</vt:lpstr>
      <vt:lpstr>Κατανομή Πιθανότητας Διακριτής Τυχαίας Μεταβλητής</vt:lpstr>
      <vt:lpstr>Παράδειγμα κατανομής πιθανότητας μιας διακριτής μεταβλητής  Χ, με τιμές τα αποτελέσματα της ρίψης ζαριού.   </vt:lpstr>
      <vt:lpstr>Κατανομή πιθανότητας της Χ </vt:lpstr>
      <vt:lpstr>Αθροιστική Κατανομή Πιθανότητας Διακριτής Τυχαίας Μεταβλητής</vt:lpstr>
      <vt:lpstr>Αθροιστική κατανομή πιθανότητας(CDF)    για την τυχαία μεταβλητή Χ (ρίψη ζαριού)</vt:lpstr>
      <vt:lpstr>Αθροιστική κατανομή πιθανότητας   για την τυχαία μεταβλητή Χ (ρίψη ζαριού) </vt:lpstr>
      <vt:lpstr>Παραδείγματα </vt:lpstr>
      <vt:lpstr>Είναι συνάρτηση  πιθανότητας           η παρακάτω συνάρτηση   f(x);</vt:lpstr>
      <vt:lpstr>Διαφάνεια 101</vt:lpstr>
      <vt:lpstr>Διαφάνεια 102</vt:lpstr>
      <vt:lpstr>Διαφάνεια 103</vt:lpstr>
      <vt:lpstr>Διαφάνεια 104</vt:lpstr>
      <vt:lpstr>Διαφάνεια 105</vt:lpstr>
      <vt:lpstr>Θεωρητικές Κατανομές Πιθανότητας</vt:lpstr>
      <vt:lpstr>Διωνυμική Κατανομή Πιθανότητας</vt:lpstr>
      <vt:lpstr>Διαφάνεια 108</vt:lpstr>
      <vt:lpstr>Διαφάνεια 109</vt:lpstr>
      <vt:lpstr>Διαφάνεια 110</vt:lpstr>
      <vt:lpstr>Διαφάνεια 111</vt:lpstr>
      <vt:lpstr>Παράδειγμα:  Διωνυμικής Κατανομής</vt:lpstr>
      <vt:lpstr>Διαφάνεια 113</vt:lpstr>
      <vt:lpstr>Διαφάνεια 114</vt:lpstr>
      <vt:lpstr>Διαφάνεια 115</vt:lpstr>
      <vt:lpstr>Μέση Τιμή και Διακύμανση  Διωνυμικής Κατανομής</vt:lpstr>
      <vt:lpstr>ΚΑΝΟΝΙΚΗ ΚΑΤΑΝΟΜΗ</vt:lpstr>
      <vt:lpstr>Διαφάνεια 118</vt:lpstr>
      <vt:lpstr>Λόγοι για την χρησιμοποίηση της κανονικής κατανομής </vt:lpstr>
      <vt:lpstr>Γενικά χαρακτηριστικά της Κανονικής Κατανομής </vt:lpstr>
      <vt:lpstr>Χαρακτηριστικά Κανονικής Κατανομής </vt:lpstr>
      <vt:lpstr>Υπάρχει ολόκληρη οικογένεια κανονικών κατανομών και η κάθε μια διαφέρει από τις άλλες στον μέσο και την τυπική απόκλιση </vt:lpstr>
      <vt:lpstr>Διαφάνεια 123</vt:lpstr>
      <vt:lpstr>Μία τυπική απόκλιση από το μέσο</vt:lpstr>
      <vt:lpstr>Διαφάνεια 125</vt:lpstr>
      <vt:lpstr>Τυποποιημένη Κανονική Κατανομή</vt:lpstr>
      <vt:lpstr>Τυποποιημένη Κανονική Κατανομή</vt:lpstr>
      <vt:lpstr>Διαφάνεια 128</vt:lpstr>
      <vt:lpstr>Διαφάνεια 129</vt:lpstr>
      <vt:lpstr>Διαφάνεια 130</vt:lpstr>
      <vt:lpstr>Διαφάνεια 131</vt:lpstr>
      <vt:lpstr>Διαφάνεια 132</vt:lpstr>
      <vt:lpstr>Διαφάνεια 133</vt:lpstr>
      <vt:lpstr>Διαφάνεια 134</vt:lpstr>
      <vt:lpstr>Διαφάνεια 135</vt:lpstr>
      <vt:lpstr>Διαφάνεια 136</vt:lpstr>
      <vt:lpstr>Διαφάνεια 137</vt:lpstr>
      <vt:lpstr>Διαφάνεια 138</vt:lpstr>
      <vt:lpstr>Διαφάνεια 139</vt:lpstr>
      <vt:lpstr>Διαφάνεια 140</vt:lpstr>
      <vt:lpstr>Διαφάνεια 141</vt:lpstr>
      <vt:lpstr>Διαφάνεια 142</vt:lpstr>
      <vt:lpstr>Διαφάνεια 143</vt:lpstr>
      <vt:lpstr>Διαφάνεια 144</vt:lpstr>
      <vt:lpstr>Διαφάνεια 145</vt:lpstr>
      <vt:lpstr>Διαφάνεια 146</vt:lpstr>
      <vt:lpstr>Διαφάνεια 147</vt:lpstr>
      <vt:lpstr>Διαφάνεια 148</vt:lpstr>
      <vt:lpstr>Διαφάνεια 149</vt:lpstr>
      <vt:lpstr>Διαφάνεια 150</vt:lpstr>
      <vt:lpstr>Διαφάνεια 151</vt:lpstr>
      <vt:lpstr>Διαφάνεια 152</vt:lpstr>
      <vt:lpstr>Διαφάνεια 153</vt:lpstr>
      <vt:lpstr>Διαφάνεια 154</vt:lpstr>
      <vt:lpstr>Διαφάνεια 155</vt:lpstr>
      <vt:lpstr>Διαφάνεια 156</vt:lpstr>
      <vt:lpstr>Διαφάνεια 157</vt:lpstr>
      <vt:lpstr>Διαφάνεια 158</vt:lpstr>
      <vt:lpstr>Διαφάνεια 159</vt:lpstr>
      <vt:lpstr>Διαφάνεια 160</vt:lpstr>
      <vt:lpstr>Διαφάνεια 161</vt:lpstr>
      <vt:lpstr>Διαφάνεια 162</vt:lpstr>
      <vt:lpstr>Διαφάνεια 163</vt:lpstr>
      <vt:lpstr>Διαφάνεια 164</vt:lpstr>
      <vt:lpstr>Διαφάνεια 165</vt:lpstr>
      <vt:lpstr>Διαφάνεια 166</vt:lpstr>
      <vt:lpstr>Διαφάνεια 167</vt:lpstr>
      <vt:lpstr>Διαφάνεια 168</vt:lpstr>
      <vt:lpstr>Διαφάνεια 169</vt:lpstr>
      <vt:lpstr>Διαφάνεια 170</vt:lpstr>
      <vt:lpstr>Διαφάνεια 171</vt:lpstr>
      <vt:lpstr>Διαφάνεια 172</vt:lpstr>
      <vt:lpstr>Διαφάνεια 173</vt:lpstr>
      <vt:lpstr>Διαφάνεια 174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Διαφάνεια 1</dc:title>
  <dc:creator>lenovo i7</dc:creator>
  <cp:lastModifiedBy>Γιώργος Βεντούρης</cp:lastModifiedBy>
  <cp:revision>538</cp:revision>
  <dcterms:created xsi:type="dcterms:W3CDTF">2017-10-04T15:23:16Z</dcterms:created>
  <dcterms:modified xsi:type="dcterms:W3CDTF">2018-01-27T16:40:34Z</dcterms:modified>
</cp:coreProperties>
</file>